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61" r:id="rId2"/>
    <p:sldId id="263" r:id="rId3"/>
    <p:sldId id="275" r:id="rId4"/>
    <p:sldId id="274" r:id="rId5"/>
    <p:sldId id="276" r:id="rId6"/>
    <p:sldId id="281" r:id="rId7"/>
    <p:sldId id="278" r:id="rId8"/>
    <p:sldId id="265" r:id="rId9"/>
    <p:sldId id="284" r:id="rId10"/>
    <p:sldId id="279" r:id="rId11"/>
    <p:sldId id="280" r:id="rId12"/>
    <p:sldId id="282" r:id="rId13"/>
    <p:sldId id="273" r:id="rId14"/>
    <p:sldId id="285" r:id="rId15"/>
    <p:sldId id="286" r:id="rId16"/>
    <p:sldId id="272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3"/>
    <p:restoredTop sz="95854"/>
  </p:normalViewPr>
  <p:slideViewPr>
    <p:cSldViewPr snapToGrid="0" snapToObjects="1" showGuides="1">
      <p:cViewPr varScale="1">
        <p:scale>
          <a:sx n="129" d="100"/>
          <a:sy n="129" d="100"/>
        </p:scale>
        <p:origin x="896" y="192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438CA-F941-9B4A-993F-CA388F04D815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DA36-769E-A245-A346-D316DF9F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9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BDA36-769E-A245-A346-D316DF9F8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4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BDA36-769E-A245-A346-D316DF9F8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2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BDA36-769E-A245-A346-D316DF9F8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BDA36-769E-A245-A346-D316DF9F8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BDA36-769E-A245-A346-D316DF9F8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1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BDA36-769E-A245-A346-D316DF9F8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8/6/21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0" y="2870183"/>
            <a:ext cx="648445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Hotel Cancellation </a:t>
            </a:r>
          </a:p>
          <a:p>
            <a:pPr algn="ctr"/>
            <a:r>
              <a:rPr lang="en-US" sz="53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47613D-D7BE-FF42-AC7A-F26C67AF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434" y="91439"/>
            <a:ext cx="12985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Why Machine Learning Works for the Hotel Industry">
            <a:extLst>
              <a:ext uri="{FF2B5EF4-FFF2-40B4-BE49-F238E27FC236}">
                <a16:creationId xmlns:a16="http://schemas.microsoft.com/office/drawing/2014/main" id="{AFDCD30C-EF78-5444-AD19-FD758218A8A1}"/>
              </a:ext>
            </a:extLst>
          </p:cNvPr>
          <p:cNvPicPr/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172" y="-97490"/>
            <a:ext cx="6100495" cy="4297681"/>
          </a:xfrm>
          <a:prstGeom prst="rect">
            <a:avLst/>
          </a:prstGeom>
          <a:noFill/>
          <a:ln>
            <a:noFill/>
          </a:ln>
          <a:effectLst>
            <a:softEdge rad="549912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D1464-EB85-0542-B23C-0276D2749E49}"/>
              </a:ext>
            </a:extLst>
          </p:cNvPr>
          <p:cNvSpPr txBox="1"/>
          <p:nvPr/>
        </p:nvSpPr>
        <p:spPr>
          <a:xfrm>
            <a:off x="4989443" y="6405181"/>
            <a:ext cx="705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just"/>
            <a:r>
              <a:rPr lang="en-IN" b="1" dirty="0">
                <a:solidFill>
                  <a:srgbClr val="FF0000"/>
                </a:solidFill>
              </a:rPr>
              <a:t>Sivaramakrishnan S – Capstone Project – Great Learning July 2020 Batch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 rot="5400000">
            <a:off x="8917722" y="2686483"/>
            <a:ext cx="5569625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Metrics Comparisons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0D7C6-63DF-1242-8F3F-BBA373FDD527}"/>
              </a:ext>
            </a:extLst>
          </p:cNvPr>
          <p:cNvSpPr/>
          <p:nvPr/>
        </p:nvSpPr>
        <p:spPr>
          <a:xfrm>
            <a:off x="71734" y="132503"/>
            <a:ext cx="11399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/>
            <a:r>
              <a:rPr lang="en-I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Variance compression by Models on Base and Tuned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CCBBA-6300-FD46-85B8-85620F6CE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3" y="897454"/>
            <a:ext cx="10233578" cy="55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6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 rot="5400000">
            <a:off x="8917722" y="2686483"/>
            <a:ext cx="5569625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Metrics Comparisons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6D433-464D-1446-A15E-19231D00C791}"/>
              </a:ext>
            </a:extLst>
          </p:cNvPr>
          <p:cNvSpPr/>
          <p:nvPr/>
        </p:nvSpPr>
        <p:spPr>
          <a:xfrm>
            <a:off x="258632" y="117522"/>
            <a:ext cx="110244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ctr"/>
            <a:r>
              <a:rPr lang="en-I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Trend of Accuracy and Recall for Models broken down by Base, Tuned &amp; Ensemble.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D72CD3-4967-E549-A85A-BA98F244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94740"/>
            <a:ext cx="10386498" cy="52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 rot="5400000">
            <a:off x="8917722" y="2686483"/>
            <a:ext cx="5569625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Metrics Comparisons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D4158-CC48-3447-ABB8-D5F65A91252E}"/>
              </a:ext>
            </a:extLst>
          </p:cNvPr>
          <p:cNvSpPr/>
          <p:nvPr/>
        </p:nvSpPr>
        <p:spPr>
          <a:xfrm>
            <a:off x="565724" y="4756074"/>
            <a:ext cx="20283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ctr"/>
            <a:r>
              <a:rPr lang="en-IN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XGBoost</a:t>
            </a:r>
            <a:endParaRPr lang="en-IN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7D9BF2-9CA8-0145-B872-B5E490BE17E1}"/>
              </a:ext>
            </a:extLst>
          </p:cNvPr>
          <p:cNvSpPr/>
          <p:nvPr/>
        </p:nvSpPr>
        <p:spPr>
          <a:xfrm>
            <a:off x="8948053" y="883969"/>
            <a:ext cx="19057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ctr"/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F01B16-3AD5-6F43-BAC3-42D961D8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26" y="132503"/>
            <a:ext cx="7442476" cy="309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7C0F12-0815-774E-8079-C70C4EF79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584" y="3581289"/>
            <a:ext cx="7111170" cy="295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1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8460AE-B0C1-2B44-8AC8-F77C1D8D6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6605"/>
              </p:ext>
            </p:extLst>
          </p:nvPr>
        </p:nvGraphicFramePr>
        <p:xfrm>
          <a:off x="345938" y="939800"/>
          <a:ext cx="10358505" cy="5486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358505">
                  <a:extLst>
                    <a:ext uri="{9D8B030D-6E8A-4147-A177-3AD203B41FA5}">
                      <a16:colId xmlns:a16="http://schemas.microsoft.com/office/drawing/2014/main" val="3094047244"/>
                    </a:ext>
                  </a:extLst>
                </a:gridCol>
              </a:tblGrid>
              <a:tr h="668130">
                <a:tc>
                  <a:txBody>
                    <a:bodyPr/>
                    <a:lstStyle/>
                    <a:p>
                      <a:pPr marL="0" lvl="0" indent="0">
                        <a:buFont typeface="Wingdings" pitchFamily="2" charset="2"/>
                        <a:buNone/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Deposit Type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ü"/>
                      </a:pPr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 Refund Booking has the highest cancellation rate at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99.4%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ü"/>
                      </a:pPr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 Deposit has cancellation rate of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28.3 %</a:t>
                      </a:r>
                    </a:p>
                    <a:p>
                      <a:pPr marL="285750" lvl="0" indent="-285750">
                        <a:buFont typeface="Wingdings" pitchFamily="2" charset="2"/>
                        <a:buChar char="ü"/>
                      </a:pPr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While Refundable has cancellation rate around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041869"/>
                  </a:ext>
                </a:extLst>
              </a:tr>
              <a:tr h="5154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Lead Time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There are 2 loyal customers with high lead time not cancelled the bookings</a:t>
                      </a:r>
                    </a:p>
                    <a:p>
                      <a:pPr marL="285750" lvl="0" indent="-285750" algn="just">
                        <a:buFont typeface="Wingdings" pitchFamily="2" charset="2"/>
                        <a:buChar char="ü"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Booking which is &gt; 7 Months has higher cancelation rate of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&gt;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93227"/>
                  </a:ext>
                </a:extLst>
              </a:tr>
              <a:tr h="668130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Wingdings" pitchFamily="2" charset="2"/>
                        <a:buNone/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</a:t>
                      </a:r>
                    </a:p>
                    <a:p>
                      <a:pPr marL="285750" lvl="0" indent="-285750" algn="just">
                        <a:buFont typeface="Wingdings" pitchFamily="2" charset="2"/>
                        <a:buChar char="ü"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Nearly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40%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the data has the Portugal data and which has a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62.38%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cancellation rate.</a:t>
                      </a:r>
                    </a:p>
                    <a:p>
                      <a:pPr marL="285750" lvl="0" indent="-285750" algn="just">
                        <a:buFont typeface="Wingdings" pitchFamily="2" charset="2"/>
                        <a:buChar char="ü"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Western Europe has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21.93%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cancellation Rate.</a:t>
                      </a:r>
                    </a:p>
                    <a:p>
                      <a:pPr marL="285750" lvl="0" indent="-285750" algn="just">
                        <a:buFont typeface="Wingdings" pitchFamily="2" charset="2"/>
                        <a:buChar char="ü"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Others Booking have 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15.69% </a:t>
                      </a:r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cancellation Rate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50654"/>
                  </a:ext>
                </a:extLst>
              </a:tr>
              <a:tr h="744488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Wingdings" pitchFamily="2" charset="2"/>
                        <a:buNone/>
                      </a:pPr>
                      <a:r>
                        <a:rPr lang="en-I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cancellation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Wingdings" pitchFamily="2" charset="2"/>
                        <a:buChar char="ü"/>
                      </a:pPr>
                      <a:r>
                        <a:rPr lang="en-IN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cancellation rate of </a:t>
                      </a:r>
                      <a:r>
                        <a:rPr lang="en-I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  <a:r>
                        <a:rPr lang="en-IN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which the customers who already cancelled.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IN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newly cancelled customers rate is </a:t>
                      </a:r>
                      <a:r>
                        <a:rPr lang="en-I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34%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66% </a:t>
                      </a:r>
                      <a:r>
                        <a:rPr lang="en-IN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people who not cancelled in the hotel history</a:t>
                      </a:r>
                      <a:endParaRPr lang="en-IN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416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CE85EB-DC07-3A4C-ABDE-83FB2CA7E826}"/>
              </a:ext>
            </a:extLst>
          </p:cNvPr>
          <p:cNvSpPr/>
          <p:nvPr/>
        </p:nvSpPr>
        <p:spPr>
          <a:xfrm>
            <a:off x="274362" y="228025"/>
            <a:ext cx="6349958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from Analysis</a:t>
            </a:r>
          </a:p>
        </p:txBody>
      </p: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DBC43F9-FE02-C546-9AFE-434B6FF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26037"/>
              </p:ext>
            </p:extLst>
          </p:nvPr>
        </p:nvGraphicFramePr>
        <p:xfrm>
          <a:off x="346230" y="1028700"/>
          <a:ext cx="10340820" cy="545579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340820">
                  <a:extLst>
                    <a:ext uri="{9D8B030D-6E8A-4147-A177-3AD203B41FA5}">
                      <a16:colId xmlns:a16="http://schemas.microsoft.com/office/drawing/2014/main" val="3094047244"/>
                    </a:ext>
                  </a:extLst>
                </a:gridCol>
              </a:tblGrid>
              <a:tr h="256073">
                <a:tc>
                  <a:txBody>
                    <a:bodyPr/>
                    <a:lstStyle/>
                    <a:p>
                      <a:pPr marL="11113" lvl="0" indent="0" algn="just">
                        <a:lnSpc>
                          <a:spcPct val="150000"/>
                        </a:lnSpc>
                        <a:buSzPct val="100000"/>
                        <a:buFont typeface="System Font Regular"/>
                        <a:buNone/>
                      </a:pPr>
                      <a:r>
                        <a:rPr lang="en-IN" sz="1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Important Features</a:t>
                      </a:r>
                    </a:p>
                    <a:p>
                      <a:pPr marL="296863" lvl="0" indent="-285750" algn="just">
                        <a:lnSpc>
                          <a:spcPct val="150000"/>
                        </a:lnSpc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Lead Time, Deposit Type, Special Request, Location (Portugal) and Previous Cancellations.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87436"/>
                  </a:ext>
                </a:extLst>
              </a:tr>
              <a:tr h="256073">
                <a:tc>
                  <a:txBody>
                    <a:bodyPr/>
                    <a:lstStyle/>
                    <a:p>
                      <a:pPr marL="11113" lvl="0" indent="0" algn="just">
                        <a:lnSpc>
                          <a:spcPct val="150000"/>
                        </a:lnSpc>
                        <a:buSzPct val="100000"/>
                        <a:buFont typeface="System Font Regular"/>
                        <a:buNone/>
                      </a:pPr>
                      <a:r>
                        <a:rPr lang="en-IN" sz="1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Base Models</a:t>
                      </a:r>
                    </a:p>
                    <a:p>
                      <a:pPr marL="296863" lvl="0" indent="-285750" algn="just">
                        <a:lnSpc>
                          <a:spcPct val="150000"/>
                        </a:lnSpc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Random Forest Overfitting as high Bias: </a:t>
                      </a:r>
                      <a:r>
                        <a:rPr lang="en-IN" sz="1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12.40%</a:t>
                      </a: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high Variance : </a:t>
                      </a:r>
                      <a:r>
                        <a:rPr lang="en-IN" sz="1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11.58%</a:t>
                      </a:r>
                      <a:endParaRPr lang="en-IN" sz="1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96863" lvl="0" indent="-285750" algn="just">
                        <a:lnSpc>
                          <a:spcPct val="150000"/>
                        </a:lnSpc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LR and LDA has High Bias(app </a:t>
                      </a:r>
                      <a:r>
                        <a:rPr lang="en-IN" sz="1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20%</a:t>
                      </a: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and Low Variance(</a:t>
                      </a:r>
                      <a:r>
                        <a:rPr lang="en-IN" sz="1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0.10% - 0.15%</a:t>
                      </a: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96863" lvl="0" indent="-285750" algn="just">
                        <a:lnSpc>
                          <a:spcPct val="150000"/>
                        </a:lnSpc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</a:t>
                      </a:r>
                      <a:r>
                        <a:rPr lang="en-IN" sz="1800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XGBoost</a:t>
                      </a: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ANN are the good fit models with Medium Bias (</a:t>
                      </a:r>
                      <a:r>
                        <a:rPr lang="en-IN" sz="1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15%) </a:t>
                      </a: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and Low Variance(</a:t>
                      </a:r>
                      <a:r>
                        <a:rPr lang="en-IN" sz="1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0.75%</a:t>
                      </a: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96863" lvl="0" indent="-285750" algn="just">
                        <a:lnSpc>
                          <a:spcPct val="150000"/>
                        </a:lnSpc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IN" sz="1800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GaussianNB</a:t>
                      </a: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has high precision and unable to predict which is actually predict.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041869"/>
                  </a:ext>
                </a:extLst>
              </a:tr>
              <a:tr h="283698">
                <a:tc>
                  <a:txBody>
                    <a:bodyPr/>
                    <a:lstStyle/>
                    <a:p>
                      <a:pPr marL="11113" lvl="0" indent="0" algn="just">
                        <a:lnSpc>
                          <a:spcPct val="150000"/>
                        </a:lnSpc>
                        <a:buSzPct val="100000"/>
                        <a:buFont typeface="System Font Regular"/>
                        <a:buNone/>
                      </a:pPr>
                      <a:r>
                        <a:rPr lang="en-IN" sz="1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Tuned Models</a:t>
                      </a:r>
                    </a:p>
                    <a:p>
                      <a:pPr marL="296863" lvl="0" indent="-285750" algn="just">
                        <a:lnSpc>
                          <a:spcPct val="150000"/>
                        </a:lnSpc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 more overfitting after tuning on the Random Forest.</a:t>
                      </a:r>
                    </a:p>
                    <a:p>
                      <a:pPr marL="296863" lvl="0" indent="-285750" algn="just">
                        <a:lnSpc>
                          <a:spcPct val="150000"/>
                        </a:lnSpc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Random Forest, </a:t>
                      </a:r>
                      <a:r>
                        <a:rPr lang="en-IN" sz="1800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XGBoost</a:t>
                      </a: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Bagging models almost the accuracy as a </a:t>
                      </a:r>
                      <a:r>
                        <a:rPr lang="en-IN" sz="1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87% </a:t>
                      </a: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upon the </a:t>
                      </a:r>
                      <a:r>
                        <a:rPr lang="en-IN" sz="1800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XGBoost</a:t>
                      </a: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has a low variance(</a:t>
                      </a:r>
                      <a:r>
                        <a:rPr lang="en-IN" sz="1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1.8%</a:t>
                      </a: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).</a:t>
                      </a:r>
                    </a:p>
                    <a:p>
                      <a:pPr marL="296863" lvl="0" indent="-285750" algn="just">
                        <a:lnSpc>
                          <a:spcPct val="150000"/>
                        </a:lnSpc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IN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KNN has a good fit even in Tuned, but no major change in the Bias and Variance </a:t>
                      </a:r>
                      <a:endParaRPr lang="en-IN" sz="18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9322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D5D7C40-12B6-024D-B927-DBE5E9422C32}"/>
              </a:ext>
            </a:extLst>
          </p:cNvPr>
          <p:cNvSpPr/>
          <p:nvPr/>
        </p:nvSpPr>
        <p:spPr>
          <a:xfrm>
            <a:off x="274362" y="228025"/>
            <a:ext cx="6349958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from Analysis</a:t>
            </a:r>
          </a:p>
        </p:txBody>
      </p:sp>
    </p:spTree>
    <p:extLst>
      <p:ext uri="{BB962C8B-B14F-4D97-AF65-F5344CB8AC3E}">
        <p14:creationId xmlns:p14="http://schemas.microsoft.com/office/powerpoint/2010/main" val="2706795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DBC43F9-FE02-C546-9AFE-434B6FF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38468"/>
              </p:ext>
            </p:extLst>
          </p:nvPr>
        </p:nvGraphicFramePr>
        <p:xfrm>
          <a:off x="346230" y="1028700"/>
          <a:ext cx="10340820" cy="3738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340820">
                  <a:extLst>
                    <a:ext uri="{9D8B030D-6E8A-4147-A177-3AD203B41FA5}">
                      <a16:colId xmlns:a16="http://schemas.microsoft.com/office/drawing/2014/main" val="3094047244"/>
                    </a:ext>
                  </a:extLst>
                </a:gridCol>
              </a:tblGrid>
              <a:tr h="256073">
                <a:tc>
                  <a:txBody>
                    <a:bodyPr/>
                    <a:lstStyle/>
                    <a:p>
                      <a:pPr marL="296863" marR="0" indent="-285750" algn="just" fontAlgn="base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ü"/>
                        <a:tabLst/>
                      </a:pP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Random Forest Model able to predict booking cancellation with </a:t>
                      </a:r>
                      <a:r>
                        <a:rPr lang="en-US" altLang="en-US" b="1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87%</a:t>
                      </a: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accuracy </a:t>
                      </a:r>
                    </a:p>
                    <a:p>
                      <a:pPr marL="296863" marR="0" indent="-285750" algn="just" fontAlgn="base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ü"/>
                        <a:tabLst/>
                      </a:pP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After tuning the Bias (</a:t>
                      </a:r>
                      <a:r>
                        <a:rPr lang="en-US" altLang="en-US" b="1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12.4%</a:t>
                      </a: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and Variance (</a:t>
                      </a:r>
                      <a:r>
                        <a:rPr lang="en-US" altLang="en-US" b="1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3.68%</a:t>
                      </a: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  <a:p>
                      <a:pPr marL="296863" marR="0" indent="-285750" algn="just" fontAlgn="base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ü"/>
                        <a:tabLst/>
                      </a:pP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Still the Recall score as </a:t>
                      </a:r>
                      <a:r>
                        <a:rPr lang="en-US" altLang="en-US" b="1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78.5%</a:t>
                      </a: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so there is a risk of </a:t>
                      </a:r>
                      <a:r>
                        <a:rPr lang="en-US" altLang="en-US" b="1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21.5% </a:t>
                      </a: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of misclassifications.</a:t>
                      </a:r>
                    </a:p>
                    <a:p>
                      <a:pPr marL="754063" marR="0" lvl="1" indent="-285750" algn="just" fontAlgn="base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ü"/>
                        <a:tabLst/>
                      </a:pPr>
                      <a:r>
                        <a:rPr lang="en-US" altLang="en-US" b="1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9%(1422) </a:t>
                      </a: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of the Total test data is classified as True Negative which is </a:t>
                      </a:r>
                      <a:r>
                        <a:rPr lang="en-US" altLang="en-US" b="1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Actually Cancelled but classified as Not Cancelled</a:t>
                      </a: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</a:t>
                      </a:r>
                    </a:p>
                    <a:p>
                      <a:pPr marL="754063" marR="0" lvl="1" indent="-285750" algn="just" fontAlgn="base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ü"/>
                        <a:tabLst/>
                      </a:pPr>
                      <a:r>
                        <a:rPr lang="en-US" altLang="en-US" b="1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5%(792) </a:t>
                      </a: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of the Total test data is classified as False Negative which is </a:t>
                      </a:r>
                      <a:r>
                        <a:rPr lang="en-US" altLang="en-US" b="1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Actually Not Cancelled but classified as Cancelled</a:t>
                      </a: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96863" marR="0" lvl="0" indent="-285750" algn="just" fontAlgn="base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Char char="ü"/>
                        <a:tabLst/>
                      </a:pP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Based on the all models comparison and accepting all above constraints we are good to choose the </a:t>
                      </a:r>
                      <a:r>
                        <a:rPr lang="en-US" altLang="en-US" b="1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Random Forest </a:t>
                      </a:r>
                      <a:r>
                        <a:rPr lang="en-US" altLang="en-US" b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 the </a:t>
                      </a:r>
                      <a:r>
                        <a:rPr lang="en-US" altLang="en-US" b="1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Final Model.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0418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D5D7C40-12B6-024D-B927-DBE5E9422C32}"/>
              </a:ext>
            </a:extLst>
          </p:cNvPr>
          <p:cNvSpPr/>
          <p:nvPr/>
        </p:nvSpPr>
        <p:spPr>
          <a:xfrm>
            <a:off x="274362" y="228025"/>
            <a:ext cx="10062334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Optimum Model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54050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51017" y="92773"/>
            <a:ext cx="6048183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8178A8-E2FC-B949-8CD4-7245BE5A0DC5}"/>
              </a:ext>
            </a:extLst>
          </p:cNvPr>
          <p:cNvSpPr/>
          <p:nvPr/>
        </p:nvSpPr>
        <p:spPr>
          <a:xfrm>
            <a:off x="821332" y="799862"/>
            <a:ext cx="10489398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9438" indent="-569913">
              <a:lnSpc>
                <a:spcPct val="150000"/>
              </a:lnSpc>
              <a:buFont typeface="System Font Regular"/>
              <a:buChar char="🗝"/>
            </a:pPr>
            <a:r>
              <a:rPr lang="en-I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Non Refundable Deposit For Group Booking </a:t>
            </a:r>
          </a:p>
          <a:p>
            <a:pPr marL="1111250" lvl="1" indent="-442913" algn="just">
              <a:buFont typeface="Wingdings" pitchFamily="2" charset="2"/>
              <a:buChar char="ü"/>
            </a:pPr>
            <a:r>
              <a:rPr lang="en-IN" sz="2000" dirty="0"/>
              <a:t>Solution for the Impact </a:t>
            </a:r>
            <a:r>
              <a:rPr lang="en-IN" sz="2000" b="1" dirty="0"/>
              <a:t>“Revenue Loss”</a:t>
            </a:r>
          </a:p>
          <a:p>
            <a:pPr marL="1111250" lvl="1" indent="-442913" algn="just">
              <a:buFont typeface="Wingdings" pitchFamily="2" charset="2"/>
              <a:buChar char="ü"/>
            </a:pPr>
            <a:r>
              <a:rPr lang="en-IN" sz="2000" dirty="0"/>
              <a:t>Only Allowing Non Refundable Rates might result in fewer bookings for Group, however it might protect the hotel from losing revenue</a:t>
            </a:r>
            <a:r>
              <a:rPr lang="en-IN" sz="2800" dirty="0"/>
              <a:t>.</a:t>
            </a:r>
          </a:p>
          <a:p>
            <a:pPr marL="579438" indent="-569913">
              <a:lnSpc>
                <a:spcPct val="150000"/>
              </a:lnSpc>
              <a:buFont typeface="System Font Regular"/>
              <a:buChar char="🗝"/>
            </a:pPr>
            <a:r>
              <a:rPr lang="en-I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Maximum Lead Time for Booking</a:t>
            </a:r>
          </a:p>
          <a:p>
            <a:pPr marL="1011237" lvl="1" indent="-342900" algn="just">
              <a:buFont typeface="Wingdings" pitchFamily="2" charset="2"/>
              <a:buChar char="ü"/>
            </a:pPr>
            <a:r>
              <a:rPr lang="en-IN" sz="2000" dirty="0"/>
              <a:t>Solution for the Impact </a:t>
            </a:r>
            <a:r>
              <a:rPr lang="en-IN" sz="2000" b="1" dirty="0"/>
              <a:t>“Non Optimised Occupancy”</a:t>
            </a:r>
          </a:p>
          <a:p>
            <a:pPr marL="1011237" lvl="1" indent="-342900" algn="just">
              <a:buFont typeface="Wingdings" pitchFamily="2" charset="2"/>
              <a:buChar char="ü"/>
            </a:pPr>
            <a:r>
              <a:rPr lang="en-IN" sz="2000" dirty="0"/>
              <a:t>Setting up maximum lead time means it won’t be able to make booking that's too far in advance (</a:t>
            </a:r>
            <a:r>
              <a:rPr lang="en-IN" sz="2000" b="1" dirty="0"/>
              <a:t>&gt; 210 days</a:t>
            </a:r>
            <a:r>
              <a:rPr lang="en-IN" sz="2000" dirty="0"/>
              <a:t>)</a:t>
            </a:r>
          </a:p>
          <a:p>
            <a:pPr marL="628650" indent="-619125">
              <a:lnSpc>
                <a:spcPct val="150000"/>
              </a:lnSpc>
              <a:buFont typeface="System Font Regular"/>
              <a:buChar char="🗝"/>
            </a:pPr>
            <a:r>
              <a:rPr lang="en-I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Direct Booking Market Segment </a:t>
            </a:r>
          </a:p>
          <a:p>
            <a:pPr marL="1111250" lvl="1" indent="-442913" algn="just">
              <a:buFont typeface="Wingdings" pitchFamily="2" charset="2"/>
              <a:buChar char="ü"/>
            </a:pPr>
            <a:r>
              <a:rPr lang="en-IN" sz="2000" dirty="0"/>
              <a:t>Solution for the Impact </a:t>
            </a:r>
            <a:r>
              <a:rPr lang="en-IN" sz="2000" b="1" dirty="0"/>
              <a:t>“Poor Management”</a:t>
            </a:r>
          </a:p>
          <a:p>
            <a:pPr marL="1111250" lvl="1" indent="-442913" algn="just">
              <a:buFont typeface="Wingdings" pitchFamily="2" charset="2"/>
              <a:buChar char="ü"/>
            </a:pPr>
            <a:r>
              <a:rPr lang="en-IN" sz="2000" dirty="0"/>
              <a:t>From the data set direct booking has the least cancellation rate </a:t>
            </a:r>
            <a:r>
              <a:rPr lang="en-IN" sz="2000" b="1" dirty="0"/>
              <a:t>15%</a:t>
            </a:r>
            <a:r>
              <a:rPr lang="en-IN" sz="2000" dirty="0"/>
              <a:t> </a:t>
            </a:r>
            <a:r>
              <a:rPr lang="en-IN" sz="2000" b="1" dirty="0"/>
              <a:t>(outside complimentary</a:t>
            </a:r>
            <a:r>
              <a:rPr lang="en-IN" sz="2000" b="1" u="sng" dirty="0"/>
              <a:t>)</a:t>
            </a:r>
            <a:r>
              <a:rPr lang="en-IN" sz="2000" dirty="0"/>
              <a:t> compared to other market segment, with only being 10% of total booking. </a:t>
            </a: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51017" y="92773"/>
            <a:ext cx="8853226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</a:pPr>
            <a:r>
              <a:rPr lang="en-IN" sz="32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Few Strategies to increase Direct Booking</a:t>
            </a:r>
            <a:endParaRPr lang="en-IN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295D8-1EDB-6642-A194-2F252497F1C4}"/>
              </a:ext>
            </a:extLst>
          </p:cNvPr>
          <p:cNvSpPr/>
          <p:nvPr/>
        </p:nvSpPr>
        <p:spPr>
          <a:xfrm>
            <a:off x="801758" y="973316"/>
            <a:ext cx="9952382" cy="539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IN" b="1" spc="5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Have a mobile-friendly hotel website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SzPct val="100000"/>
              <a:buFont typeface="System Font Regular"/>
              <a:buChar char="🗝"/>
            </a:pPr>
            <a:r>
              <a:rPr lang="en-IN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should be accessible to any device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SzPct val="100000"/>
              <a:buFont typeface="System Font Regular"/>
              <a:buChar char="🗝"/>
            </a:pPr>
            <a:r>
              <a:rPr lang="en-IN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Offer &amp; Ensure Best Rate Guarantee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SzPct val="100000"/>
              <a:buFont typeface="System Font Regular"/>
              <a:buChar char="🗝"/>
            </a:pPr>
            <a:r>
              <a:rPr lang="en-IN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Highlight the unique selling services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 startAt="2"/>
              <a:tabLst>
                <a:tab pos="457200" algn="l"/>
              </a:tabLst>
            </a:pPr>
            <a:r>
              <a:rPr lang="en-IN" b="1" spc="5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website to rank on Google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SzPct val="100000"/>
              <a:buFont typeface="System Font Regular"/>
              <a:buChar char="🗝"/>
            </a:pPr>
            <a:r>
              <a:rPr lang="en-IN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Nowadays, your guests would always explore your hotel and more options on search engines like Google</a:t>
            </a:r>
          </a:p>
          <a:p>
            <a:pPr marL="800100" lvl="1" indent="-342900" algn="just">
              <a:lnSpc>
                <a:spcPct val="150000"/>
              </a:lnSpc>
              <a:buSzPct val="100000"/>
              <a:buFont typeface="System Font Regular"/>
              <a:buChar char="🗝"/>
            </a:pPr>
            <a:r>
              <a:rPr lang="en-IN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to perform search engine optimization (SEO) of your hotel website this will help to increase rank in the search engine so your hotel appears in first page of search.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 startAt="3"/>
              <a:tabLst>
                <a:tab pos="457200" algn="l"/>
              </a:tabLst>
            </a:pPr>
            <a:r>
              <a:rPr lang="en-IN" b="1" spc="5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a live chatbot to attend guest inquiries</a:t>
            </a:r>
            <a:r>
              <a:rPr lang="en-IN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SzPct val="100000"/>
              <a:buFont typeface="System Font Regular"/>
              <a:buChar char="🗝"/>
            </a:pPr>
            <a:r>
              <a:rPr lang="en-IN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becomes easy for you to provide instant replies to your website visitors.</a:t>
            </a:r>
          </a:p>
          <a:p>
            <a:pPr marL="800100" lvl="1" indent="-342900" algn="just">
              <a:lnSpc>
                <a:spcPct val="150000"/>
              </a:lnSpc>
              <a:buSzPct val="100000"/>
              <a:buFont typeface="System Font Regular"/>
              <a:buChar char="🗝"/>
            </a:pPr>
            <a:r>
              <a:rPr lang="en-IN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they will get their answer in a fraction of seconds, they will be able to make a decision instantly.</a:t>
            </a:r>
          </a:p>
        </p:txBody>
      </p:sp>
    </p:spTree>
    <p:extLst>
      <p:ext uri="{BB962C8B-B14F-4D97-AF65-F5344CB8AC3E}">
        <p14:creationId xmlns:p14="http://schemas.microsoft.com/office/powerpoint/2010/main" val="405202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179119" y="2521059"/>
            <a:ext cx="648445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4989443" y="6405181"/>
            <a:ext cx="705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just"/>
            <a:r>
              <a:rPr lang="en-IN" b="1" dirty="0">
                <a:solidFill>
                  <a:srgbClr val="FF0000"/>
                </a:solidFill>
              </a:rPr>
              <a:t>Sivaramakrishnan S – Capstone Project – Great Learning July 2020 Batch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47613D-D7BE-FF42-AC7A-F26C67AF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434" y="91439"/>
            <a:ext cx="12985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Why Machine Learning Works for the Hotel Industry">
            <a:extLst>
              <a:ext uri="{FF2B5EF4-FFF2-40B4-BE49-F238E27FC236}">
                <a16:creationId xmlns:a16="http://schemas.microsoft.com/office/drawing/2014/main" id="{AFDCD30C-EF78-5444-AD19-FD758218A8A1}"/>
              </a:ext>
            </a:extLst>
          </p:cNvPr>
          <p:cNvPicPr/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172" y="-97490"/>
            <a:ext cx="6100495" cy="4297681"/>
          </a:xfrm>
          <a:prstGeom prst="rect">
            <a:avLst/>
          </a:prstGeom>
          <a:noFill/>
          <a:ln>
            <a:noFill/>
          </a:ln>
          <a:effectLst>
            <a:softEdge rad="549912"/>
          </a:effectLst>
        </p:spPr>
      </p:pic>
    </p:spTree>
    <p:extLst>
      <p:ext uri="{BB962C8B-B14F-4D97-AF65-F5344CB8AC3E}">
        <p14:creationId xmlns:p14="http://schemas.microsoft.com/office/powerpoint/2010/main" val="252531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 rot="5400000">
            <a:off x="9129596" y="2391342"/>
            <a:ext cx="524435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Problem 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4C7BC-BBC1-4946-AC1A-59350ACBE162}"/>
              </a:ext>
            </a:extLst>
          </p:cNvPr>
          <p:cNvSpPr/>
          <p:nvPr/>
        </p:nvSpPr>
        <p:spPr>
          <a:xfrm>
            <a:off x="323325" y="1710695"/>
            <a:ext cx="108374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/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Constraints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9CF94-8835-9C42-A223-226058790C93}"/>
              </a:ext>
            </a:extLst>
          </p:cNvPr>
          <p:cNvGrpSpPr/>
          <p:nvPr/>
        </p:nvGrpSpPr>
        <p:grpSpPr>
          <a:xfrm>
            <a:off x="56272" y="2497418"/>
            <a:ext cx="11410969" cy="2934719"/>
            <a:chOff x="213021" y="2497418"/>
            <a:chExt cx="11254220" cy="2934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6EC47B-7954-2D45-962F-D33C01B1F9C4}"/>
                </a:ext>
              </a:extLst>
            </p:cNvPr>
            <p:cNvSpPr/>
            <p:nvPr/>
          </p:nvSpPr>
          <p:spPr>
            <a:xfrm>
              <a:off x="1086888" y="2605140"/>
              <a:ext cx="4677232" cy="707886"/>
            </a:xfrm>
            <a:prstGeom prst="rect">
              <a:avLst/>
            </a:prstGeom>
          </p:spPr>
          <p:txBody>
            <a:bodyPr vert="horz" wrap="square" anchor="t" anchorCtr="0">
              <a:noAutofit/>
            </a:bodyPr>
            <a:lstStyle/>
            <a:p>
              <a:pPr marL="52388" lvl="1">
                <a:buSzPct val="200000"/>
              </a:pPr>
              <a:r>
                <a:rPr lang="en-IN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Free Cancellation </a:t>
              </a:r>
              <a:r>
                <a:rPr lang="en-IN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polices accustomed by Customers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97176C-22B9-0543-864F-C01029116273}"/>
                </a:ext>
              </a:extLst>
            </p:cNvPr>
            <p:cNvSpPr/>
            <p:nvPr/>
          </p:nvSpPr>
          <p:spPr>
            <a:xfrm>
              <a:off x="1086888" y="3692641"/>
              <a:ext cx="42617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6525" lvl="1"/>
              <a:r>
                <a:rPr lang="en-IN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Increase in Cancellation rate to </a:t>
              </a:r>
              <a:r>
                <a:rPr lang="en-IN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40% </a:t>
              </a:r>
              <a:r>
                <a:rPr lang="en-IN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2018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6757FB-467D-4B47-9C0E-A03156E3E43A}"/>
                </a:ext>
              </a:extLst>
            </p:cNvPr>
            <p:cNvSpPr/>
            <p:nvPr/>
          </p:nvSpPr>
          <p:spPr>
            <a:xfrm>
              <a:off x="6790009" y="2605140"/>
              <a:ext cx="46772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2388" lvl="1">
                <a:buSzPct val="200000"/>
              </a:pPr>
              <a:r>
                <a:rPr lang="en-IN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Increase of Hotel Booking via </a:t>
              </a:r>
              <a:r>
                <a:rPr lang="en-IN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OTA(Online Travel Agencies)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4088D3-4140-1840-A527-3B1985538293}"/>
                </a:ext>
              </a:extLst>
            </p:cNvPr>
            <p:cNvSpPr/>
            <p:nvPr/>
          </p:nvSpPr>
          <p:spPr>
            <a:xfrm>
              <a:off x="6790009" y="4770417"/>
              <a:ext cx="41218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36525" lvl="1"/>
              <a:r>
                <a:rPr lang="en-I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Issues in Hotel </a:t>
              </a:r>
              <a:r>
                <a:rPr lang="en-IN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Operations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EBF253-37E8-F64A-8B49-F36B37402173}"/>
                </a:ext>
              </a:extLst>
            </p:cNvPr>
            <p:cNvSpPr/>
            <p:nvPr/>
          </p:nvSpPr>
          <p:spPr>
            <a:xfrm>
              <a:off x="5943890" y="2497418"/>
              <a:ext cx="87716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🌐</a:t>
              </a:r>
              <a:endParaRPr lang="en-GB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6540EDF-CE47-A244-9960-EC4E23956B61}"/>
                </a:ext>
              </a:extLst>
            </p:cNvPr>
            <p:cNvSpPr/>
            <p:nvPr/>
          </p:nvSpPr>
          <p:spPr>
            <a:xfrm>
              <a:off x="213021" y="2497418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🤷‍♂️</a:t>
              </a:r>
              <a:endParaRPr lang="en-GB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0F11D4-1028-1A44-A459-23705B05054F}"/>
                </a:ext>
              </a:extLst>
            </p:cNvPr>
            <p:cNvSpPr/>
            <p:nvPr/>
          </p:nvSpPr>
          <p:spPr>
            <a:xfrm>
              <a:off x="213021" y="3584919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📈</a:t>
              </a:r>
              <a:endParaRPr lang="en-GB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F1D396-ABE8-734F-8C52-9F22ED5E2922}"/>
                </a:ext>
              </a:extLst>
            </p:cNvPr>
            <p:cNvSpPr/>
            <p:nvPr/>
          </p:nvSpPr>
          <p:spPr>
            <a:xfrm>
              <a:off x="5943890" y="4508807"/>
              <a:ext cx="87716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⚙️</a:t>
              </a:r>
              <a:endParaRPr lang="en-GB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DAFCBFD-9AD8-5742-9341-C970736BE31B}"/>
                </a:ext>
              </a:extLst>
            </p:cNvPr>
            <p:cNvSpPr/>
            <p:nvPr/>
          </p:nvSpPr>
          <p:spPr>
            <a:xfrm>
              <a:off x="6790009" y="3692641"/>
              <a:ext cx="46772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2388" lvl="1">
                <a:buSzPct val="200000"/>
              </a:pPr>
              <a:r>
                <a:rPr lang="en-IN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Reviews influenced </a:t>
              </a:r>
              <a:r>
                <a:rPr lang="en-IN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$46 billion </a:t>
              </a:r>
              <a:r>
                <a:rPr lang="en-IN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travel spending in 2017 – Trip Adviser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9279FA-2FF9-ED46-B353-AE28F5850C09}"/>
                </a:ext>
              </a:extLst>
            </p:cNvPr>
            <p:cNvSpPr/>
            <p:nvPr/>
          </p:nvSpPr>
          <p:spPr>
            <a:xfrm>
              <a:off x="1086888" y="4770417"/>
              <a:ext cx="5019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36525" lvl="1"/>
              <a:r>
                <a:rPr lang="en-I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Un-availability of the </a:t>
              </a:r>
              <a:r>
                <a:rPr lang="en-IN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Forecasting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5AD71D-318F-014C-81AD-1758DB8DE04A}"/>
                </a:ext>
              </a:extLst>
            </p:cNvPr>
            <p:cNvSpPr/>
            <p:nvPr/>
          </p:nvSpPr>
          <p:spPr>
            <a:xfrm>
              <a:off x="5943890" y="3584919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💸</a:t>
              </a:r>
              <a:endParaRPr lang="en-GB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CD91BBA-1CBC-B24E-9EFE-E580D84463B0}"/>
                </a:ext>
              </a:extLst>
            </p:cNvPr>
            <p:cNvSpPr/>
            <p:nvPr/>
          </p:nvSpPr>
          <p:spPr>
            <a:xfrm>
              <a:off x="213021" y="4508807"/>
              <a:ext cx="87716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🌤</a:t>
              </a:r>
              <a:endParaRPr lang="en-GB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0637E73-AD69-A047-B619-CF73F851603B}"/>
              </a:ext>
            </a:extLst>
          </p:cNvPr>
          <p:cNvSpPr txBox="1"/>
          <p:nvPr/>
        </p:nvSpPr>
        <p:spPr>
          <a:xfrm>
            <a:off x="224720" y="5543903"/>
            <a:ext cx="10565200" cy="106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buNone/>
            </a:pPr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Impacts</a:t>
            </a:r>
          </a:p>
          <a:p>
            <a:pPr marL="482600" lvl="1">
              <a:lnSpc>
                <a:spcPct val="150000"/>
              </a:lnSpc>
              <a:tabLst>
                <a:tab pos="3152775" algn="l"/>
              </a:tabLst>
            </a:pPr>
            <a:r>
              <a:rPr lang="en-IN" sz="20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✔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 Loss	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✔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Optimized occupancy	 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✔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F651B-9CF9-3349-A7B4-3564E07C1679}"/>
              </a:ext>
            </a:extLst>
          </p:cNvPr>
          <p:cNvSpPr txBox="1"/>
          <p:nvPr/>
        </p:nvSpPr>
        <p:spPr>
          <a:xfrm>
            <a:off x="707934" y="782380"/>
            <a:ext cx="10468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algn="just"/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objective of the project is to predict the hotel booking cancellation status of the guest if it is be cancelled or not based on the features.</a:t>
            </a:r>
            <a:endParaRPr lang="en-I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2291C-A6B8-424F-908A-07CBB3C97714}"/>
              </a:ext>
            </a:extLst>
          </p:cNvPr>
          <p:cNvSpPr txBox="1"/>
          <p:nvPr/>
        </p:nvSpPr>
        <p:spPr>
          <a:xfrm>
            <a:off x="240044" y="162522"/>
            <a:ext cx="10837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 rot="5400000">
            <a:off x="9129596" y="2391342"/>
            <a:ext cx="524435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Problem Understanding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4BFCC-7A78-6D4A-AAE0-EC7697D16813}"/>
              </a:ext>
            </a:extLst>
          </p:cNvPr>
          <p:cNvSpPr/>
          <p:nvPr/>
        </p:nvSpPr>
        <p:spPr>
          <a:xfrm>
            <a:off x="395086" y="101607"/>
            <a:ext cx="1966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/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BA767-403A-AD4B-B8E7-EAD740B2B31F}"/>
              </a:ext>
            </a:extLst>
          </p:cNvPr>
          <p:cNvSpPr/>
          <p:nvPr/>
        </p:nvSpPr>
        <p:spPr>
          <a:xfrm>
            <a:off x="4664412" y="3603575"/>
            <a:ext cx="5916511" cy="1678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36563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selection</a:t>
            </a:r>
          </a:p>
          <a:p>
            <a:pPr marL="446088" indent="-436563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machine learning models</a:t>
            </a:r>
          </a:p>
          <a:p>
            <a:pPr marL="446088" indent="-436563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evolutions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A6898-EC27-AD4A-A2CA-9AEC4A6C4070}"/>
              </a:ext>
            </a:extLst>
          </p:cNvPr>
          <p:cNvSpPr/>
          <p:nvPr/>
        </p:nvSpPr>
        <p:spPr>
          <a:xfrm>
            <a:off x="395086" y="5892088"/>
            <a:ext cx="5572890" cy="57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36563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and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Recommendations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Machine Learning in Design: The Evolution of AI | Redshift">
            <a:extLst>
              <a:ext uri="{FF2B5EF4-FFF2-40B4-BE49-F238E27FC236}">
                <a16:creationId xmlns:a16="http://schemas.microsoft.com/office/drawing/2014/main" id="{9A26ABAD-ADC0-A14F-9205-0BF7B8AC1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9737" r="22781" b="10216"/>
          <a:stretch/>
        </p:blipFill>
        <p:spPr bwMode="auto">
          <a:xfrm flipH="1">
            <a:off x="1150288" y="3148670"/>
            <a:ext cx="2707073" cy="240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BEAA5B-1683-C348-AEDE-6338A0FE2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33842" r="1936" b="23820"/>
          <a:stretch/>
        </p:blipFill>
        <p:spPr bwMode="auto">
          <a:xfrm>
            <a:off x="7041770" y="1839345"/>
            <a:ext cx="4141794" cy="1544629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  <a:softEdge rad="11534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572BD2D-47BF-7242-8929-23275A594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36" y="5244350"/>
            <a:ext cx="2502332" cy="1876750"/>
          </a:xfrm>
          <a:prstGeom prst="rect">
            <a:avLst/>
          </a:prstGeom>
          <a:noFill/>
          <a:effectLst>
            <a:softEdge rad="45780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C5EC56-3F46-0749-A5F5-A74842F6F650}"/>
              </a:ext>
            </a:extLst>
          </p:cNvPr>
          <p:cNvSpPr/>
          <p:nvPr/>
        </p:nvSpPr>
        <p:spPr>
          <a:xfrm>
            <a:off x="395086" y="722853"/>
            <a:ext cx="10451104" cy="2232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and Transform the data</a:t>
            </a:r>
          </a:p>
          <a:p>
            <a:pPr marL="446088" indent="-436563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 (Exploratory data analysis )</a:t>
            </a:r>
          </a:p>
          <a:p>
            <a:pPr marL="446088" indent="-436563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engineering (Adding / Modify or Delete)</a:t>
            </a:r>
          </a:p>
          <a:p>
            <a:pPr marL="446088" indent="-436563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Pre-Processing </a:t>
            </a:r>
          </a:p>
        </p:txBody>
      </p:sp>
    </p:spTree>
    <p:extLst>
      <p:ext uri="{BB962C8B-B14F-4D97-AF65-F5344CB8AC3E}">
        <p14:creationId xmlns:p14="http://schemas.microsoft.com/office/powerpoint/2010/main" val="144622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 rot="5400000">
            <a:off x="10037270" y="1483668"/>
            <a:ext cx="3429002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4BFCC-7A78-6D4A-AAE0-EC7697D16813}"/>
              </a:ext>
            </a:extLst>
          </p:cNvPr>
          <p:cNvSpPr/>
          <p:nvPr/>
        </p:nvSpPr>
        <p:spPr>
          <a:xfrm>
            <a:off x="209396" y="143684"/>
            <a:ext cx="10353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/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level view on the Data 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EEA35-7D56-D54B-B58D-424F4D567AFB}"/>
              </a:ext>
            </a:extLst>
          </p:cNvPr>
          <p:cNvSpPr/>
          <p:nvPr/>
        </p:nvSpPr>
        <p:spPr>
          <a:xfrm>
            <a:off x="1286415" y="1000309"/>
            <a:ext cx="9619169" cy="3340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488950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of records – </a:t>
            </a:r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1,19,390</a:t>
            </a:r>
          </a:p>
          <a:p>
            <a:pPr marL="536575" indent="-488950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of features – </a:t>
            </a:r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</a:p>
          <a:p>
            <a:pPr marL="536575" indent="-488950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of features with null values – </a:t>
            </a:r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 has 94%</a:t>
            </a: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536575" indent="-488950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of duplicates – </a:t>
            </a:r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33,210</a:t>
            </a: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21%</a:t>
            </a: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536575" indent="-488950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of the features provided as categorical(11)/int64(12)</a:t>
            </a:r>
          </a:p>
          <a:p>
            <a:pPr marL="536575" indent="-488950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2 date type features provided (Booking / Arrival Date)</a:t>
            </a:r>
          </a:p>
        </p:txBody>
      </p:sp>
    </p:spTree>
    <p:extLst>
      <p:ext uri="{BB962C8B-B14F-4D97-AF65-F5344CB8AC3E}">
        <p14:creationId xmlns:p14="http://schemas.microsoft.com/office/powerpoint/2010/main" val="265204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 rot="5400000">
            <a:off x="9980119" y="1540819"/>
            <a:ext cx="3543303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26E73B-4D70-3444-9613-9B422AEF53FF}"/>
              </a:ext>
            </a:extLst>
          </p:cNvPr>
          <p:cNvSpPr/>
          <p:nvPr/>
        </p:nvSpPr>
        <p:spPr>
          <a:xfrm>
            <a:off x="209395" y="80280"/>
            <a:ext cx="10928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r"/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 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17E3C9-79DB-7B40-9066-77BF19353619}"/>
              </a:ext>
            </a:extLst>
          </p:cNvPr>
          <p:cNvSpPr/>
          <p:nvPr/>
        </p:nvSpPr>
        <p:spPr>
          <a:xfrm>
            <a:off x="315310" y="6192945"/>
            <a:ext cx="11088414" cy="57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36563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 Non Refundable Deposit has the highest cancellation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164552-ACC6-3A45-91C9-BC71E12C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" y="665055"/>
            <a:ext cx="9219301" cy="5527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4EBD93-A3A7-5D47-837C-07DC0B6B48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80" y="1062169"/>
            <a:ext cx="4706910" cy="19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2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 rot="5400000">
            <a:off x="10037270" y="1483668"/>
            <a:ext cx="3429002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17E3C9-79DB-7B40-9066-77BF19353619}"/>
              </a:ext>
            </a:extLst>
          </p:cNvPr>
          <p:cNvSpPr/>
          <p:nvPr/>
        </p:nvSpPr>
        <p:spPr>
          <a:xfrm>
            <a:off x="229668" y="5652733"/>
            <a:ext cx="10473308" cy="112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36563" algn="just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booking made in Portugal are almost 2.5 X more likely to be cancelled compared to booking that's made outside Portugal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F931F0-8B6A-6748-A48C-83CD3357EE9C}"/>
              </a:ext>
            </a:extLst>
          </p:cNvPr>
          <p:cNvSpPr/>
          <p:nvPr/>
        </p:nvSpPr>
        <p:spPr>
          <a:xfrm>
            <a:off x="325820" y="80279"/>
            <a:ext cx="5455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/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B2D3C-21B6-5245-BAEE-D24FCBEB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68" y="665053"/>
            <a:ext cx="9459260" cy="485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CD19C1-C8C9-024E-9AF0-909AB3CAB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521" y="2277410"/>
            <a:ext cx="3515783" cy="16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7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 rot="5400000">
            <a:off x="8917722" y="2686483"/>
            <a:ext cx="5569625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 Approach Used &amp; Why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408341-7444-6444-B552-CB5B8EE1E923}"/>
              </a:ext>
            </a:extLst>
          </p:cNvPr>
          <p:cNvSpPr/>
          <p:nvPr/>
        </p:nvSpPr>
        <p:spPr>
          <a:xfrm>
            <a:off x="165562" y="728779"/>
            <a:ext cx="940843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36563" algn="just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Check on Target</a:t>
            </a:r>
          </a:p>
          <a:p>
            <a:pPr marL="446088" indent="-436563" algn="just">
              <a:lnSpc>
                <a:spcPct val="150000"/>
              </a:lnSpc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 the data as 85%(Train) and 15%(Test)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8D5C2-0381-F448-BBCF-362132B80931}"/>
              </a:ext>
            </a:extLst>
          </p:cNvPr>
          <p:cNvSpPr/>
          <p:nvPr/>
        </p:nvSpPr>
        <p:spPr>
          <a:xfrm>
            <a:off x="165562" y="1871849"/>
            <a:ext cx="9408437" cy="383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36563" algn="just">
              <a:lnSpc>
                <a:spcPct val="150000"/>
              </a:lnSpc>
              <a:buFont typeface="System Font Regular"/>
              <a:buChar char="🗝"/>
            </a:pPr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Models &amp; Tuned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3288" lvl="1" indent="-436563" algn="just">
              <a:lnSpc>
                <a:spcPct val="150000"/>
              </a:lnSpc>
              <a:buFont typeface="System Font Regular"/>
              <a:buChar char="✓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</a:p>
          <a:p>
            <a:pPr marL="903288" lvl="1" indent="-436563" algn="just">
              <a:lnSpc>
                <a:spcPct val="150000"/>
              </a:lnSpc>
              <a:buFont typeface="System Font Regular"/>
              <a:buChar char="✓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LDA (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LinearDiscriminantAnalysis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903288" lvl="1" indent="-436563" algn="just">
              <a:lnSpc>
                <a:spcPct val="150000"/>
              </a:lnSpc>
              <a:buFont typeface="System Font Regular"/>
              <a:buChar char="✓"/>
            </a:pP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Navie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Bayes</a:t>
            </a:r>
          </a:p>
          <a:p>
            <a:pPr marL="903288" lvl="1" indent="-436563" algn="just">
              <a:lnSpc>
                <a:spcPct val="150000"/>
              </a:lnSpc>
              <a:buFont typeface="System Font Regular"/>
              <a:buChar char="✓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  <a:p>
            <a:pPr marL="903288" lvl="1" indent="-436563" algn="just">
              <a:lnSpc>
                <a:spcPct val="150000"/>
              </a:lnSpc>
              <a:buFont typeface="System Font Regular"/>
              <a:buChar char="✓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 – K Nearest Neighbour</a:t>
            </a:r>
          </a:p>
          <a:p>
            <a:pPr marL="903288" lvl="1" indent="-436563" algn="just">
              <a:lnSpc>
                <a:spcPct val="150000"/>
              </a:lnSpc>
              <a:buFont typeface="System Font Regular"/>
              <a:buChar char="✓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 (ANN) </a:t>
            </a:r>
          </a:p>
          <a:p>
            <a:pPr marL="903288" lvl="1" indent="-436563" algn="just">
              <a:lnSpc>
                <a:spcPct val="150000"/>
              </a:lnSpc>
              <a:buFont typeface="System Font Regular"/>
              <a:buChar char="✓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XG-Boost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65D03-7EB2-1445-838F-8F31769C41CC}"/>
              </a:ext>
            </a:extLst>
          </p:cNvPr>
          <p:cNvSpPr/>
          <p:nvPr/>
        </p:nvSpPr>
        <p:spPr>
          <a:xfrm>
            <a:off x="5901764" y="2046873"/>
            <a:ext cx="3603523" cy="198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36563" algn="just">
              <a:lnSpc>
                <a:spcPct val="150000"/>
              </a:lnSpc>
              <a:buFont typeface="System Font Regular"/>
              <a:buChar char="🗝"/>
            </a:pPr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Ensemble Models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3288" lvl="1" indent="-436563" algn="just">
              <a:lnSpc>
                <a:spcPct val="150000"/>
              </a:lnSpc>
              <a:buFont typeface="System Font Regular"/>
              <a:buChar char="✓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Bagging</a:t>
            </a:r>
          </a:p>
          <a:p>
            <a:pPr marL="903288" lvl="1" indent="-436563" algn="just">
              <a:lnSpc>
                <a:spcPct val="150000"/>
              </a:lnSpc>
              <a:buFont typeface="System Font Regular"/>
              <a:buChar char="✓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Ada-Boosting</a:t>
            </a:r>
          </a:p>
          <a:p>
            <a:pPr marL="903288" lvl="1" indent="-436563" algn="just">
              <a:lnSpc>
                <a:spcPct val="150000"/>
              </a:lnSpc>
              <a:buFont typeface="System Font Regular"/>
              <a:buChar char="✓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Gradient Boosting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01831-FCA7-5E44-8CB2-363ADE9B99EA}"/>
              </a:ext>
            </a:extLst>
          </p:cNvPr>
          <p:cNvSpPr/>
          <p:nvPr/>
        </p:nvSpPr>
        <p:spPr>
          <a:xfrm>
            <a:off x="4863460" y="4569394"/>
            <a:ext cx="6385665" cy="1968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36563" algn="just">
              <a:lnSpc>
                <a:spcPct val="150000"/>
              </a:lnSpc>
              <a:buFont typeface="System Font Regular"/>
              <a:buChar char="🗝"/>
            </a:pPr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Metrics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3288" lvl="1" indent="-436563" algn="just">
              <a:lnSpc>
                <a:spcPct val="150000"/>
              </a:lnSpc>
              <a:buFont typeface="System Font Regular"/>
              <a:buChar char="✓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Scores (Precision, Recall, F-Accuracy and AUC)</a:t>
            </a:r>
          </a:p>
          <a:p>
            <a:pPr marL="903288" lvl="1" indent="-436563" algn="just">
              <a:lnSpc>
                <a:spcPct val="150000"/>
              </a:lnSpc>
              <a:buFont typeface="System Font Regular"/>
              <a:buChar char="✓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 Matrix</a:t>
            </a:r>
          </a:p>
          <a:p>
            <a:pPr marL="903288" lvl="1" indent="-436563" algn="just">
              <a:lnSpc>
                <a:spcPct val="150000"/>
              </a:lnSpc>
              <a:buFont typeface="System Font Regular"/>
              <a:buChar char="✓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 Curve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7BA77-F9A9-7941-9727-A330E3314764}"/>
              </a:ext>
            </a:extLst>
          </p:cNvPr>
          <p:cNvSpPr/>
          <p:nvPr/>
        </p:nvSpPr>
        <p:spPr>
          <a:xfrm>
            <a:off x="209396" y="143684"/>
            <a:ext cx="10353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/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level Approach</a:t>
            </a:r>
          </a:p>
        </p:txBody>
      </p:sp>
    </p:spTree>
    <p:extLst>
      <p:ext uri="{BB962C8B-B14F-4D97-AF65-F5344CB8AC3E}">
        <p14:creationId xmlns:p14="http://schemas.microsoft.com/office/powerpoint/2010/main" val="268359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 rot="5400000">
            <a:off x="8917722" y="2686483"/>
            <a:ext cx="5569625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 Approach Used &amp; Why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60580" y="904560"/>
            <a:ext cx="6035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36563" algn="just"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goal here is to correctly classify the cancellation status(</a:t>
            </a:r>
            <a:r>
              <a:rPr lang="en-I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is_canceled</a:t>
            </a: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of the hotel booking. </a:t>
            </a:r>
          </a:p>
          <a:p>
            <a:pPr marL="9525" algn="just"/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6088" indent="-436563" algn="just">
              <a:buFont typeface="System Font Regular"/>
              <a:buChar char="🗝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classification class are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Cancelled as (1) </a:t>
            </a: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Cancelled as (0)</a:t>
            </a: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A7433C1-99A0-6A43-B169-51A5E0F0D7C6}"/>
              </a:ext>
            </a:extLst>
          </p:cNvPr>
          <p:cNvSpPr/>
          <p:nvPr/>
        </p:nvSpPr>
        <p:spPr>
          <a:xfrm>
            <a:off x="258633" y="117522"/>
            <a:ext cx="5455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/>
            <a:r>
              <a:rPr lang="en-I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Model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E2F38AB-C60F-EC4F-99ED-402AE053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8" y="4215954"/>
            <a:ext cx="5568849" cy="2524524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9695ACA6-5189-D548-8F7C-3A7A79C50419}"/>
              </a:ext>
            </a:extLst>
          </p:cNvPr>
          <p:cNvSpPr/>
          <p:nvPr/>
        </p:nvSpPr>
        <p:spPr>
          <a:xfrm>
            <a:off x="5714313" y="4318540"/>
            <a:ext cx="57232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algn="ctr"/>
            <a:r>
              <a:rPr lang="en-I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Correlation on Target VS Predictors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85A782-1462-AB42-85FE-5498EDB5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43" y="268883"/>
            <a:ext cx="4845263" cy="315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 rot="5400000">
            <a:off x="8917722" y="2686483"/>
            <a:ext cx="5569625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Metrics Comparisons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A7433C1-99A0-6A43-B169-51A5E0F0D7C6}"/>
              </a:ext>
            </a:extLst>
          </p:cNvPr>
          <p:cNvSpPr/>
          <p:nvPr/>
        </p:nvSpPr>
        <p:spPr>
          <a:xfrm>
            <a:off x="357487" y="132503"/>
            <a:ext cx="5455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/>
            <a:r>
              <a:rPr lang="en-IN" sz="3200" b="1" dirty="0"/>
              <a:t>Model Metrics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1C85DB-0452-F142-8EB9-0A9C4ED0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98" y="861782"/>
            <a:ext cx="9804400" cy="165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7E50BC-B068-A948-9BED-7B360E7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98" y="2869205"/>
            <a:ext cx="7569200" cy="165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4E7C17-D57F-104B-BDC6-676FB5B0A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98" y="4918961"/>
            <a:ext cx="4914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690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1084</Words>
  <Application>Microsoft Macintosh PowerPoint</Application>
  <PresentationFormat>Widescreen</PresentationFormat>
  <Paragraphs>144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System Font Regular</vt:lpstr>
      <vt:lpstr>Tahoma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Microsoft Office User</cp:lastModifiedBy>
  <cp:revision>205</cp:revision>
  <dcterms:created xsi:type="dcterms:W3CDTF">2019-12-31T09:37:22Z</dcterms:created>
  <dcterms:modified xsi:type="dcterms:W3CDTF">2021-08-06T17:44:59Z</dcterms:modified>
</cp:coreProperties>
</file>