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1" r:id="rId4"/>
    <p:sldId id="262" r:id="rId5"/>
    <p:sldId id="259" r:id="rId6"/>
    <p:sldId id="264" r:id="rId7"/>
    <p:sldId id="268" r:id="rId8"/>
    <p:sldId id="267" r:id="rId9"/>
    <p:sldId id="272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386" autoAdjust="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8B4A-F06F-4C92-AC40-A91CC3B0013E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6F1E-F709-4DF8-B1C4-42D758A192B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94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6F1E-F709-4DF8-B1C4-42D758A192B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12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6F1E-F709-4DF8-B1C4-42D758A192B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27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6F1E-F709-4DF8-B1C4-42D758A192B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245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6F1E-F709-4DF8-B1C4-42D758A192B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2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6F1E-F709-4DF8-B1C4-42D758A192B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922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6F1E-F709-4DF8-B1C4-42D758A192B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19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3647-2EDC-4979-B041-9DE3AD31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B242-04D8-48B8-B589-361086E1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C906-6C59-4E54-9B9A-5EFE96A2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68CB-4928-4F51-BCCB-5D0EB8B9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1398-44A8-4CE0-A951-FB9EC49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80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FCD1-E521-4600-A6A0-C83B50B5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93645-279E-469C-9A63-B33C2D19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6F0B-9126-443F-AC25-1EA65F6B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3616-2531-4B18-BA4B-DC876C61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2F88-E0BE-4BA3-A0F4-8D9A8A4F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5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8943-73FC-4FD4-826D-0B092285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7E7B3-30A0-411B-8F61-86599909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DE5-8033-497C-A417-209EFDA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D93D-B2F6-4A97-B236-F7721A3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8B37-4B86-41A9-B463-41F60DB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20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CB7-03F9-452E-A28C-C2D0274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45B6-717E-431D-8561-19F82D6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4B67-FD1C-469F-8DC3-DB205EC8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BFCC-C3A7-4346-ABD9-039213DD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D2B2-5049-4922-83F0-8BD2D68E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503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ECFA-2039-4EE0-A639-C91BF0F0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6EFD9-A256-4AC3-B385-885F9BDC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25E3-D111-4B01-9B27-D17CDF2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9E49-0590-40B0-8C37-0774A557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E0FE-9D08-4895-9079-AF88B3D3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6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4A77-011E-459F-9F20-6F9E6672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BAA0-301F-4026-8360-B80EEE9CE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85E5E-444C-4F51-9F80-45B60498D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1046-B6B3-4B11-9C8C-6217EC1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C692-6AE9-4B9D-9562-8AA245DB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1321-6AC7-4AED-B1F5-C247499E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9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225-C46D-46A1-BB87-B8DD99CD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9F19-A500-4862-84D8-8A5BF59F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3452-BE46-4EE6-AB5A-F4263894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0E6A-AC34-4A00-917B-CBF72DE52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B9D76-6A5D-4685-854E-E34A17B87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5FA2C-9404-4361-B2D3-A2D4AEFC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52797-2A05-491E-8F07-6D600C87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6E607-97CC-41BE-95E5-38DF6432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07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F61-D3C8-4A4C-B983-B02BD068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5A629-4E26-4962-87BC-0925B4B5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BDB7-FEC5-4DC6-A7AC-0D23CB09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04F7-8A01-4A35-A0C8-FF3E153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53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BFEDD-BC21-4104-850D-921BED28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D1E39-9A33-499B-812C-8F63693D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B898-5706-4223-B3C3-5681C64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150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85F9-7DC1-466B-8564-CF382276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C341-AB44-4422-B6F7-4D6593B5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CE9A2-F4E0-4D32-B722-B5F73172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455F-541D-4411-BEFC-16C7CF1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3345A-24A6-45E7-B9E0-41A1A3DD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371B3-EBF2-425B-97A8-BFA7C6E5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8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F88-B6FB-4C3E-8E62-D62EF96E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4AF6-CDE4-4F29-87E7-6E83D4AB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3F2C9-4DBA-4B03-9D2F-034DA426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0AA9-CDD5-48FE-BCEB-870588AD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D95E-D022-4E88-8FD0-7A3D7A67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775D-2215-43E9-83C4-A80D7B76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1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7DD6E-3DBF-44E3-B6E1-24DAC2AC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E193-4913-44B3-82BA-531B8406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4283-0C67-4AC0-9A81-D5559BDD4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437B-9FCD-4BC3-AA59-860458AA788A}" type="datetimeFigureOut">
              <a:rPr lang="sk-SK" smtClean="0"/>
              <a:t>20. 3. 2022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308B-3742-49DF-A994-FF4E50B03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AB12-B7D2-48C0-9BE4-B5138B60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25A6-8563-4813-8CD6-2A46F2DFDD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35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ivak/kuberne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learn/paths/az-400-create-manage-containers-using-docker-kubernetes/" TargetMode="External"/><Relationship Id="rId5" Type="http://schemas.openxmlformats.org/officeDocument/2006/relationships/hyperlink" Target="https://docs.microsoft.com/en-us/azure/aks/" TargetMode="External"/><Relationship Id="rId4" Type="http://schemas.openxmlformats.org/officeDocument/2006/relationships/hyperlink" Target="https://kubernetes.io/docs/concep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Why Kubernetes?</a:t>
            </a:r>
          </a:p>
          <a:p>
            <a:r>
              <a:rPr lang="en-US" sz="2000" dirty="0"/>
              <a:t>Core Concepts</a:t>
            </a:r>
          </a:p>
          <a:p>
            <a:r>
              <a:rPr lang="en-US" sz="2000" dirty="0"/>
              <a:t>Architecture</a:t>
            </a:r>
          </a:p>
          <a:p>
            <a:r>
              <a:rPr lang="en-US" sz="2000" dirty="0"/>
              <a:t>Demo: Creating a Cluster</a:t>
            </a:r>
          </a:p>
          <a:p>
            <a:r>
              <a:rPr lang="en-US" sz="2000" dirty="0"/>
              <a:t>Demo: Deploying a Web App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1E7570-1E3C-497C-AA4D-DE7C87B64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303522"/>
            <a:ext cx="3807086" cy="370298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A5714A-6F5B-4FBC-B14A-15D8CB5B590A}"/>
              </a:ext>
            </a:extLst>
          </p:cNvPr>
          <p:cNvSpPr txBox="1"/>
          <p:nvPr/>
        </p:nvSpPr>
        <p:spPr>
          <a:xfrm>
            <a:off x="7932869" y="5588186"/>
            <a:ext cx="393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Peter Sivák (peter.sivak@2ring.com)</a:t>
            </a:r>
          </a:p>
        </p:txBody>
      </p:sp>
    </p:spTree>
    <p:extLst>
      <p:ext uri="{BB962C8B-B14F-4D97-AF65-F5344CB8AC3E}">
        <p14:creationId xmlns:p14="http://schemas.microsoft.com/office/powerpoint/2010/main" val="15871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Kubernetes?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FE21613D-8532-418A-90FA-C1DF2F86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3" y="1608345"/>
            <a:ext cx="5464033" cy="40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5452531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Kubernetes, also known as K8s, is an open-source system for automating deployment, scaling, and management of containerized applications.</a:t>
            </a:r>
          </a:p>
          <a:p>
            <a:r>
              <a:rPr lang="en-US" sz="2000" dirty="0"/>
              <a:t>Developed by Google</a:t>
            </a:r>
          </a:p>
          <a:p>
            <a:r>
              <a:rPr lang="en-US" sz="2000" dirty="0"/>
              <a:t>Cloud Native Computing Foundation</a:t>
            </a:r>
          </a:p>
          <a:p>
            <a:r>
              <a:rPr lang="en-US" sz="2000" dirty="0"/>
              <a:t>Alternatives:</a:t>
            </a:r>
          </a:p>
          <a:p>
            <a:pPr lvl="1"/>
            <a:r>
              <a:rPr lang="en-US" sz="1400" dirty="0"/>
              <a:t>Docker Swarm</a:t>
            </a:r>
          </a:p>
          <a:p>
            <a:pPr lvl="1"/>
            <a:r>
              <a:rPr lang="en-US" sz="1400" dirty="0"/>
              <a:t>Apache Mesos</a:t>
            </a:r>
          </a:p>
          <a:p>
            <a:r>
              <a:rPr lang="en-US" sz="1800" dirty="0"/>
              <a:t>Container Runtime</a:t>
            </a:r>
          </a:p>
          <a:p>
            <a:pPr lvl="1"/>
            <a:r>
              <a:rPr lang="en-US" sz="1400" dirty="0" err="1"/>
              <a:t>Containerd</a:t>
            </a:r>
            <a:endParaRPr lang="en-US" sz="1400" dirty="0"/>
          </a:p>
          <a:p>
            <a:pPr lvl="1"/>
            <a:r>
              <a:rPr lang="en-US" sz="1400" dirty="0"/>
              <a:t>CRI-O</a:t>
            </a:r>
          </a:p>
          <a:p>
            <a:pPr lvl="1"/>
            <a:r>
              <a:rPr lang="en-US" sz="1400" dirty="0"/>
              <a:t>Docker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6E772F-9E72-4F4F-80BF-0BB548D6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01" y="1321553"/>
            <a:ext cx="4704508" cy="44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291B13-BCD1-4950-9870-084DFED13BA1}"/>
              </a:ext>
            </a:extLst>
          </p:cNvPr>
          <p:cNvSpPr txBox="1"/>
          <p:nvPr/>
        </p:nvSpPr>
        <p:spPr>
          <a:xfrm>
            <a:off x="2270684" y="2578625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(kubernetes.io)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Concepts –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782981"/>
            <a:ext cx="5040201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Kubernetes cluster consists of a set of worker machines, called nodes, that run containerized applications.</a:t>
            </a:r>
          </a:p>
          <a:p>
            <a:r>
              <a:rPr lang="en-US" sz="2000" dirty="0"/>
              <a:t>Virtual or physical machine</a:t>
            </a:r>
          </a:p>
          <a:p>
            <a:r>
              <a:rPr lang="en-US" sz="2000" dirty="0"/>
              <a:t>Managed by the control plane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6EC15761-BB69-4E74-966C-09449E26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05" y="1864280"/>
            <a:ext cx="5338348" cy="2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Concepts – Pod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782981"/>
            <a:ext cx="454042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Smallest deployable units of computing</a:t>
            </a:r>
          </a:p>
          <a:p>
            <a:r>
              <a:rPr lang="en-US" sz="2000" dirty="0"/>
              <a:t>Group of one or more containers, with shared storage and network resources, and a specification for how to run the containers</a:t>
            </a:r>
          </a:p>
          <a:p>
            <a:r>
              <a:rPr lang="en-US" sz="2000" dirty="0"/>
              <a:t>Co-located containers</a:t>
            </a:r>
          </a:p>
          <a:p>
            <a:r>
              <a:rPr lang="en-US" sz="2000" dirty="0"/>
              <a:t>You can inject containers for debugging</a:t>
            </a:r>
          </a:p>
          <a:p>
            <a:r>
              <a:rPr lang="en-US" sz="2000" dirty="0"/>
              <a:t>Init containers: specialized containers that run before app containers in a Pod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97A998-285E-4D0B-A0E6-B2CBE2A77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198" y="1762170"/>
            <a:ext cx="2251304" cy="17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C53B511-387A-4E87-8264-686C639D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57" y="3702848"/>
            <a:ext cx="5554038" cy="238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Concepts –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987310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Maintains a stable set of replica Pods running at any given time</a:t>
            </a:r>
          </a:p>
          <a:p>
            <a:r>
              <a:rPr lang="en-US" sz="2000" dirty="0"/>
              <a:t>It can create and destroy Pods dynamically</a:t>
            </a:r>
          </a:p>
          <a:p>
            <a:r>
              <a:rPr lang="en-US" sz="2000" dirty="0"/>
              <a:t>Scaling</a:t>
            </a:r>
          </a:p>
          <a:p>
            <a:r>
              <a:rPr lang="en-US" sz="2000" dirty="0"/>
              <a:t>Self Healing</a:t>
            </a:r>
          </a:p>
          <a:p>
            <a:r>
              <a:rPr lang="en-US" sz="2000" dirty="0"/>
              <a:t>Zero Downtime Update - Deployment's rollout is triggered if and only if the Deployment's Pod template is changed</a:t>
            </a:r>
          </a:p>
          <a:p>
            <a:r>
              <a:rPr lang="en-US" sz="2000" dirty="0"/>
              <a:t>Rollback - Deployment's rollout history is kept in the system so that you can rollback anytime you want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46999021-DD49-48E3-BBE1-C4A3D268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385" y="4557473"/>
            <a:ext cx="5861276" cy="155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D668705-C45C-4602-9A94-3F5E953F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79" y="1645091"/>
            <a:ext cx="5745462" cy="26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Concepts – Service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9666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How do the frontends find out and keep track of which IP address to connect to, so that the frontend can use the backend part of the workload?</a:t>
            </a:r>
          </a:p>
          <a:p>
            <a:r>
              <a:rPr lang="en-US" sz="2000" dirty="0"/>
              <a:t>Logical set of Pods and a policy by which to access them</a:t>
            </a:r>
          </a:p>
          <a:p>
            <a:r>
              <a:rPr lang="en-US" sz="2000" dirty="0"/>
              <a:t>The set of Pods targeted by a Service is usually determined by a selector.</a:t>
            </a:r>
          </a:p>
          <a:p>
            <a:endParaRPr lang="en-US" sz="2000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B90D5D-692B-421F-B201-F571EEA3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22" y="1931311"/>
            <a:ext cx="5539468" cy="19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8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782981"/>
            <a:ext cx="4808555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Control Plane Components</a:t>
            </a:r>
          </a:p>
          <a:p>
            <a:pPr lvl="1"/>
            <a:r>
              <a:rPr lang="en-US" sz="1600" dirty="0"/>
              <a:t>API Server - exposes the Kubernetes API</a:t>
            </a:r>
          </a:p>
          <a:p>
            <a:pPr lvl="1"/>
            <a:r>
              <a:rPr lang="en-US" sz="1600" dirty="0" err="1"/>
              <a:t>Etcd</a:t>
            </a:r>
            <a:r>
              <a:rPr lang="en-US" sz="1600" dirty="0"/>
              <a:t> - key value store for all cluster data</a:t>
            </a:r>
          </a:p>
          <a:p>
            <a:pPr lvl="1"/>
            <a:r>
              <a:rPr lang="en-US" sz="1600" dirty="0"/>
              <a:t>Scheduler - watches for newly created Pods with no assigned node, and selects a node for them to run on</a:t>
            </a:r>
          </a:p>
          <a:p>
            <a:r>
              <a:rPr lang="en-US" sz="2000" dirty="0"/>
              <a:t>Worker Node Components</a:t>
            </a:r>
          </a:p>
          <a:p>
            <a:pPr lvl="1"/>
            <a:r>
              <a:rPr lang="en-US" sz="1600" dirty="0" err="1"/>
              <a:t>Kubelet</a:t>
            </a:r>
            <a:r>
              <a:rPr lang="en-US" sz="1600" dirty="0"/>
              <a:t> - makes sure that containers are running in a Pod</a:t>
            </a:r>
          </a:p>
          <a:p>
            <a:pPr lvl="1"/>
            <a:r>
              <a:rPr lang="en-US" sz="1600" dirty="0" err="1"/>
              <a:t>Kube</a:t>
            </a:r>
            <a:r>
              <a:rPr lang="en-US" sz="1600" dirty="0"/>
              <a:t>-proxy - network proxy</a:t>
            </a:r>
          </a:p>
          <a:p>
            <a:pPr lvl="1"/>
            <a:r>
              <a:rPr lang="en-US" sz="1600" dirty="0"/>
              <a:t>Container-runtime – </a:t>
            </a:r>
            <a:r>
              <a:rPr lang="en-US" sz="1600" dirty="0" err="1"/>
              <a:t>Containerd</a:t>
            </a:r>
            <a:r>
              <a:rPr lang="en-US" sz="1600" dirty="0"/>
              <a:t>, CRI-O, Docker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2CC0B3-EC1B-4338-BF63-8FA89468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13" y="1100030"/>
            <a:ext cx="6319351" cy="51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4D587-E57A-4D0F-9416-3959EDF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2779-ED5A-47E4-B33B-A7460B52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782981"/>
            <a:ext cx="8056912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GitHub: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https://github.com/psivak/kubernetes</a:t>
            </a:r>
            <a:endParaRPr lang="en-US" sz="2000" dirty="0"/>
          </a:p>
          <a:p>
            <a:r>
              <a:rPr lang="en-US" sz="2000" dirty="0"/>
              <a:t>Kubernetes Documentation: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https://kubernetes.io/docs/concepts/</a:t>
            </a:r>
            <a:endParaRPr lang="en-US" sz="2000" dirty="0"/>
          </a:p>
          <a:p>
            <a:r>
              <a:rPr lang="en-US" sz="2000" dirty="0"/>
              <a:t>Azure Kubernetes Service (AKS):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https://docs.microsoft.com/en-us/azure/aks/</a:t>
            </a:r>
            <a:endParaRPr lang="en-US" sz="2000" dirty="0"/>
          </a:p>
          <a:p>
            <a:r>
              <a:rPr lang="en-US" sz="2000" dirty="0"/>
              <a:t>AZ-400: Create and manage containers using Docker and Kubernetes: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https://docs.microsoft.com/en-us/learn/paths/az-400-create-manage-containers-using-docker-kubernetes/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200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4431A0-9C83-4B0D-943A-31A0B7AD1DDA}"/>
              </a:ext>
            </a:extLst>
          </p:cNvPr>
          <p:cNvSpPr txBox="1"/>
          <p:nvPr/>
        </p:nvSpPr>
        <p:spPr>
          <a:xfrm>
            <a:off x="7932869" y="5588186"/>
            <a:ext cx="393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Peter Sivák (peter.sivak@2ring.com)</a:t>
            </a:r>
          </a:p>
        </p:txBody>
      </p:sp>
    </p:spTree>
    <p:extLst>
      <p:ext uri="{BB962C8B-B14F-4D97-AF65-F5344CB8AC3E}">
        <p14:creationId xmlns:p14="http://schemas.microsoft.com/office/powerpoint/2010/main" val="28991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446</Words>
  <Application>Microsoft Office PowerPoint</Application>
  <PresentationFormat>Widescreen</PresentationFormat>
  <Paragraphs>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Kubernetes</vt:lpstr>
      <vt:lpstr>Why Kubernetes?</vt:lpstr>
      <vt:lpstr>Kubernetes</vt:lpstr>
      <vt:lpstr>Core Concepts – Node</vt:lpstr>
      <vt:lpstr>Core Concepts – Pod</vt:lpstr>
      <vt:lpstr>Core Concepts – Deployment</vt:lpstr>
      <vt:lpstr>Core Concepts – Service</vt:lpstr>
      <vt:lpstr>Architecture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Peter Sivák</dc:creator>
  <cp:lastModifiedBy>Peter Sivák</cp:lastModifiedBy>
  <cp:revision>14</cp:revision>
  <dcterms:created xsi:type="dcterms:W3CDTF">2022-03-16T17:41:52Z</dcterms:created>
  <dcterms:modified xsi:type="dcterms:W3CDTF">2022-03-20T18:08:20Z</dcterms:modified>
</cp:coreProperties>
</file>