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handoutMasterIdLst>
    <p:handoutMasterId r:id="rId19"/>
  </p:handoutMasterIdLst>
  <p:sldIdLst>
    <p:sldId id="256" r:id="rId2"/>
    <p:sldId id="448" r:id="rId3"/>
    <p:sldId id="644" r:id="rId4"/>
    <p:sldId id="645" r:id="rId5"/>
    <p:sldId id="683" r:id="rId6"/>
    <p:sldId id="680" r:id="rId7"/>
    <p:sldId id="681" r:id="rId8"/>
    <p:sldId id="674" r:id="rId9"/>
    <p:sldId id="675" r:id="rId10"/>
    <p:sldId id="676" r:id="rId11"/>
    <p:sldId id="658" r:id="rId12"/>
    <p:sldId id="684" r:id="rId13"/>
    <p:sldId id="664" r:id="rId14"/>
    <p:sldId id="671" r:id="rId15"/>
    <p:sldId id="682" r:id="rId16"/>
    <p:sldId id="6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aq Md" initials="IM" lastIdx="2" clrIdx="0">
    <p:extLst>
      <p:ext uri="{19B8F6BF-5375-455C-9EA6-DF929625EA0E}">
        <p15:presenceInfo xmlns:p15="http://schemas.microsoft.com/office/powerpoint/2012/main" userId="1f30cd8d1acfc8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80" d="100"/>
          <a:sy n="80" d="100"/>
        </p:scale>
        <p:origin x="28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F647EB9-C22A-4D67-8BE0-30FCA74AB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A3241CB-3003-4DF7-93EF-9CFA08025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A4B4D-BF8C-49CD-BDA8-7386D21D236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BF6D43-ADDE-404F-A3DE-31DF275021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MIINSTITUTE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5787BD-6C45-4F4D-8650-C9C8D27755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26C3-C0DB-49DD-A319-66584FDC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2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84A70-BF9B-4ACA-958C-848CD073D46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MIINSTITUTE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28F37-9165-4C3C-B392-4FCCF684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79B182-B90F-403E-9597-F3B2DBCB7437}" type="datetime1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https://miinstitute.in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F7-90DE-40B2-B509-9FAD430D1D75}" type="datetime1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82C5-5B05-43D3-8E4C-806E5D4D0715}" type="datetime1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A33F-4D22-4C70-B963-60AB8D1ED7D3}" type="datetime1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716B-2B3B-4A99-A6F9-77A2040C8A75}" type="datetime1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4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CB4D-6BEB-4681-ACC0-00BB52A1ADA3}" type="datetime1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6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6ACE-86AD-4B3F-A7BA-E8FCCB0FA47D}" type="datetime1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718-97C6-43C6-BD72-2A0A63912FDE}" type="datetime1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BF40-7D14-4555-83B7-1F1CF190FCB6}" type="datetime1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6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6F7A-CB1A-45AB-B821-AB5D3EBD19C2}" type="datetime1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3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CAB-370E-4B3A-BBBC-C16091644A10}" type="datetime1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278D19-C9D9-4F06-B0FA-01CB08162719}" type="datetime1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https://miinstitute.in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817931-D91E-4ED4-B1C2-ECBA1AEA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2650340-B5C1-4B25-9BF2-7EB41D30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759" y="4882719"/>
            <a:ext cx="9875520" cy="11813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/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/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4900" b="1" dirty="0">
                <a:solidFill>
                  <a:srgbClr val="002060"/>
                </a:solidFill>
              </a:rPr>
              <a:t>Ishaq Mohammed</a:t>
            </a:r>
            <a:r>
              <a:rPr lang="en-US" sz="3200" b="1" dirty="0">
                <a:solidFill>
                  <a:srgbClr val="002060"/>
                </a:solidFill>
              </a:rPr>
              <a:t/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438E52F-985F-4DD8-BA83-48A6235C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19378D0-AF95-4930-94CE-142783EF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2" y="1323975"/>
            <a:ext cx="4121186" cy="2262935"/>
          </a:xfrm>
          <a:prstGeom prst="rect">
            <a:avLst/>
          </a:prstGeom>
        </p:spPr>
      </p:pic>
      <p:pic>
        <p:nvPicPr>
          <p:cNvPr id="1026" name="Picture 2" descr="Devops Logos">
            <a:extLst>
              <a:ext uri="{FF2B5EF4-FFF2-40B4-BE49-F238E27FC236}">
                <a16:creationId xmlns="" xmlns:a16="http://schemas.microsoft.com/office/drawing/2014/main" id="{950BABAB-10CE-4652-A6D2-9BC38C52A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457" y="1785870"/>
            <a:ext cx="3073694" cy="15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storage_admin\Downloads\LOgo1.jpg">
            <a:extLst>
              <a:ext uri="{FF2B5EF4-FFF2-40B4-BE49-F238E27FC236}">
                <a16:creationId xmlns="" xmlns:a16="http://schemas.microsoft.com/office/drawing/2014/main" id="{54833605-04A2-4E4B-B470-FBA265F7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89" y="1051827"/>
            <a:ext cx="2707984" cy="27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288BC-C20F-4569-BD4D-DB54698F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</a:rPr>
              <a:t>What is Cloud Computing?</a:t>
            </a:r>
            <a:r>
              <a:rPr lang="en-IN" sz="3600" b="1" dirty="0">
                <a:solidFill>
                  <a:srgbClr val="002060"/>
                </a:solidFill>
              </a:rPr>
              <a:t/>
            </a:r>
            <a:br>
              <a:rPr lang="en-IN" sz="3600" b="1" dirty="0">
                <a:solidFill>
                  <a:srgbClr val="002060"/>
                </a:solidFill>
              </a:rPr>
            </a:b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0F9F76-4502-4EC5-8BD6-F22892EE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971B82F-676F-4A61-B94D-B43B8CE8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6" y="1764406"/>
            <a:ext cx="9872871" cy="4713666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Cloud computing is the </a:t>
            </a:r>
            <a:r>
              <a:rPr lang="en-US" sz="2000" b="1" dirty="0">
                <a:solidFill>
                  <a:srgbClr val="002060"/>
                </a:solidFill>
              </a:rPr>
              <a:t>on-demand delivery </a:t>
            </a:r>
            <a:r>
              <a:rPr lang="en-US" sz="2000" dirty="0">
                <a:solidFill>
                  <a:srgbClr val="002060"/>
                </a:solidFill>
              </a:rPr>
              <a:t>of compute power, database storage, applications, and other IT resources 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Through a cloud services platform with </a:t>
            </a:r>
            <a:r>
              <a:rPr lang="en-US" sz="2000" b="1" dirty="0">
                <a:solidFill>
                  <a:srgbClr val="002060"/>
                </a:solidFill>
              </a:rPr>
              <a:t>pay-as-you-go pricing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You can </a:t>
            </a:r>
            <a:r>
              <a:rPr lang="en-US" sz="2000" b="1" dirty="0">
                <a:solidFill>
                  <a:srgbClr val="002060"/>
                </a:solidFill>
              </a:rPr>
              <a:t>provision exactly the right type and size of computing </a:t>
            </a:r>
            <a:r>
              <a:rPr lang="en-US" sz="2000" dirty="0">
                <a:solidFill>
                  <a:srgbClr val="002060"/>
                </a:solidFill>
              </a:rPr>
              <a:t>resources you </a:t>
            </a:r>
            <a:r>
              <a:rPr lang="en-US" sz="2000" dirty="0" smtClean="0">
                <a:solidFill>
                  <a:srgbClr val="002060"/>
                </a:solidFill>
              </a:rPr>
              <a:t>need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Simple </a:t>
            </a:r>
            <a:r>
              <a:rPr lang="en-US" sz="2000" dirty="0">
                <a:solidFill>
                  <a:srgbClr val="002060"/>
                </a:solidFill>
              </a:rPr>
              <a:t>way to access </a:t>
            </a:r>
            <a:r>
              <a:rPr lang="en-US" sz="2000" b="1" dirty="0">
                <a:solidFill>
                  <a:srgbClr val="002060"/>
                </a:solidFill>
              </a:rPr>
              <a:t>servers, storage, databases </a:t>
            </a:r>
            <a:r>
              <a:rPr lang="en-US" sz="2000" dirty="0">
                <a:solidFill>
                  <a:srgbClr val="002060"/>
                </a:solidFill>
              </a:rPr>
              <a:t>and a set of </a:t>
            </a:r>
            <a:r>
              <a:rPr lang="en-US" sz="2000" b="1" dirty="0">
                <a:solidFill>
                  <a:srgbClr val="002060"/>
                </a:solidFill>
              </a:rPr>
              <a:t>application</a:t>
            </a:r>
            <a:r>
              <a:rPr lang="en-US" sz="2000" dirty="0">
                <a:solidFill>
                  <a:srgbClr val="002060"/>
                </a:solidFill>
              </a:rPr>
              <a:t> services</a:t>
            </a:r>
          </a:p>
          <a:p>
            <a:pPr marL="45720" indent="0" algn="l" fontAlgn="base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45720" indent="0" algn="ctr" fontAlgn="base">
              <a:buNone/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3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3239"/>
          <p:cNvGrpSpPr/>
          <p:nvPr/>
        </p:nvGrpSpPr>
        <p:grpSpPr>
          <a:xfrm>
            <a:off x="3404936" y="1105569"/>
            <a:ext cx="5479305" cy="4784173"/>
            <a:chOff x="5192873" y="667349"/>
            <a:chExt cx="3007977" cy="2990251"/>
          </a:xfrm>
        </p:grpSpPr>
        <p:sp>
          <p:nvSpPr>
            <p:cNvPr id="61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" name="Shape 324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" name="Shape 4146"/>
          <p:cNvCxnSpPr/>
          <p:nvPr/>
        </p:nvCxnSpPr>
        <p:spPr>
          <a:xfrm flipV="1">
            <a:off x="6071252" y="5177508"/>
            <a:ext cx="595366" cy="698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" name="Shape 4151"/>
          <p:cNvCxnSpPr/>
          <p:nvPr/>
        </p:nvCxnSpPr>
        <p:spPr>
          <a:xfrm rot="16200000" flipV="1">
            <a:off x="7138551" y="4384539"/>
            <a:ext cx="597985" cy="10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2" name="Shape 4146"/>
          <p:cNvCxnSpPr/>
          <p:nvPr/>
        </p:nvCxnSpPr>
        <p:spPr>
          <a:xfrm flipV="1">
            <a:off x="6081042" y="3790039"/>
            <a:ext cx="595366" cy="698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5" name="Shape 4146"/>
          <p:cNvCxnSpPr/>
          <p:nvPr/>
        </p:nvCxnSpPr>
        <p:spPr>
          <a:xfrm flipV="1">
            <a:off x="6109254" y="2394217"/>
            <a:ext cx="595366" cy="698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9" name="Shape 4151"/>
          <p:cNvCxnSpPr/>
          <p:nvPr/>
        </p:nvCxnSpPr>
        <p:spPr>
          <a:xfrm rot="5400000" flipH="1" flipV="1">
            <a:off x="4903491" y="3049899"/>
            <a:ext cx="69907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4" name="Shape 4098"/>
          <p:cNvSpPr/>
          <p:nvPr/>
        </p:nvSpPr>
        <p:spPr>
          <a:xfrm>
            <a:off x="2342227" y="3589553"/>
            <a:ext cx="668686" cy="795523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4098"/>
          <p:cNvSpPr/>
          <p:nvPr/>
        </p:nvSpPr>
        <p:spPr>
          <a:xfrm>
            <a:off x="2308100" y="2387479"/>
            <a:ext cx="668686" cy="795523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FE21C22-3511-4605-BB15-A3F3B5AF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7162" y="6257229"/>
            <a:ext cx="4717774" cy="365125"/>
          </a:xfrm>
        </p:spPr>
        <p:txBody>
          <a:bodyPr/>
          <a:lstStyle/>
          <a:p>
            <a:r>
              <a:rPr lang="en-US" dirty="0"/>
              <a:t>https://miinstitute.in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11AF7B8-9233-4390-94AB-E0C25965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854" y="6257228"/>
            <a:ext cx="1706217" cy="365125"/>
          </a:xfrm>
        </p:spPr>
        <p:txBody>
          <a:bodyPr/>
          <a:lstStyle/>
          <a:p>
            <a:fld id="{73817931-D91E-4ED4-B1C2-ECBA1AEA9FEC}" type="slidenum">
              <a:rPr lang="en-US" smtClean="0"/>
              <a:t>11</a:t>
            </a:fld>
            <a:endParaRPr lang="en-US" dirty="0"/>
          </a:p>
        </p:txBody>
      </p:sp>
      <p:sp>
        <p:nvSpPr>
          <p:cNvPr id="25" name="Shape 3258"/>
          <p:cNvSpPr txBox="1"/>
          <p:nvPr/>
        </p:nvSpPr>
        <p:spPr>
          <a:xfrm>
            <a:off x="6319883" y="2284635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endParaRPr lang="en-US" sz="6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Shape 3290"/>
          <p:cNvSpPr/>
          <p:nvPr/>
        </p:nvSpPr>
        <p:spPr>
          <a:xfrm>
            <a:off x="601243" y="654816"/>
            <a:ext cx="9743480" cy="373897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1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Application&gt; Static website - Manual</a:t>
            </a:r>
            <a:endParaRPr lang="en-US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Shape 4190"/>
          <p:cNvGrpSpPr/>
          <p:nvPr/>
        </p:nvGrpSpPr>
        <p:grpSpPr>
          <a:xfrm>
            <a:off x="2390985" y="3742117"/>
            <a:ext cx="502920" cy="502920"/>
            <a:chOff x="433514" y="2354433"/>
            <a:chExt cx="502920" cy="502920"/>
          </a:xfrm>
        </p:grpSpPr>
        <p:sp>
          <p:nvSpPr>
            <p:cNvPr id="74" name="Shape 41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5" name="Shape 41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Shape 4193"/>
          <p:cNvGrpSpPr/>
          <p:nvPr/>
        </p:nvGrpSpPr>
        <p:grpSpPr>
          <a:xfrm>
            <a:off x="2390987" y="2624905"/>
            <a:ext cx="502920" cy="502920"/>
            <a:chOff x="433514" y="2354433"/>
            <a:chExt cx="502920" cy="502920"/>
          </a:xfrm>
        </p:grpSpPr>
        <p:sp>
          <p:nvSpPr>
            <p:cNvPr id="77" name="Shape 41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8" name="Shape 41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Shape 3279"/>
          <p:cNvSpPr/>
          <p:nvPr/>
        </p:nvSpPr>
        <p:spPr>
          <a:xfrm>
            <a:off x="6607346" y="1991458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Deploy App on DEV ENV</a:t>
            </a: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Shape 3978"/>
          <p:cNvCxnSpPr/>
          <p:nvPr/>
        </p:nvCxnSpPr>
        <p:spPr>
          <a:xfrm flipV="1">
            <a:off x="2907251" y="3576133"/>
            <a:ext cx="610196" cy="3526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Shape 3978"/>
          <p:cNvCxnSpPr/>
          <p:nvPr/>
        </p:nvCxnSpPr>
        <p:spPr>
          <a:xfrm>
            <a:off x="2908105" y="2898016"/>
            <a:ext cx="603592" cy="5577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Shape 3279"/>
          <p:cNvSpPr/>
          <p:nvPr/>
        </p:nvSpPr>
        <p:spPr>
          <a:xfrm>
            <a:off x="4382937" y="1972795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DEV App </a:t>
            </a: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health check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" name="Shape 3834"/>
          <p:cNvGrpSpPr/>
          <p:nvPr/>
        </p:nvGrpSpPr>
        <p:grpSpPr>
          <a:xfrm>
            <a:off x="9270139" y="1756610"/>
            <a:ext cx="832865" cy="1226360"/>
            <a:chOff x="2178036" y="1054763"/>
            <a:chExt cx="1146188" cy="167265"/>
          </a:xfrm>
        </p:grpSpPr>
        <p:sp>
          <p:nvSpPr>
            <p:cNvPr id="109" name="Shape 383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3836"/>
            <p:cNvSpPr txBox="1"/>
            <p:nvPr/>
          </p:nvSpPr>
          <p:spPr>
            <a:xfrm>
              <a:off x="2178036" y="1054763"/>
              <a:ext cx="107057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ctr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9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lang="en-US" sz="9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9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</a:p>
          </p:txBody>
        </p:sp>
      </p:grpSp>
      <p:cxnSp>
        <p:nvCxnSpPr>
          <p:cNvPr id="114" name="Shape 3871"/>
          <p:cNvCxnSpPr/>
          <p:nvPr/>
        </p:nvCxnSpPr>
        <p:spPr>
          <a:xfrm rot="10800000">
            <a:off x="8333148" y="2393224"/>
            <a:ext cx="1172267" cy="19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1" name="Shape 3840"/>
          <p:cNvGrpSpPr/>
          <p:nvPr/>
        </p:nvGrpSpPr>
        <p:grpSpPr>
          <a:xfrm>
            <a:off x="9349854" y="2126334"/>
            <a:ext cx="626399" cy="667826"/>
            <a:chOff x="433514" y="2354433"/>
            <a:chExt cx="502920" cy="502920"/>
          </a:xfrm>
        </p:grpSpPr>
        <p:sp>
          <p:nvSpPr>
            <p:cNvPr id="112" name="Shape 38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" name="Shape 384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Shape 4099"/>
          <p:cNvSpPr txBox="1"/>
          <p:nvPr/>
        </p:nvSpPr>
        <p:spPr>
          <a:xfrm>
            <a:off x="2418734" y="3281267"/>
            <a:ext cx="460972" cy="174475"/>
          </a:xfrm>
          <a:prstGeom prst="rect">
            <a:avLst/>
          </a:prstGeom>
          <a:noFill/>
          <a:ln>
            <a:noFill/>
          </a:ln>
        </p:spPr>
        <p:txBody>
          <a:bodyPr lIns="91425" tIns="54850" rIns="0" bIns="0" anchor="t" anchorCtr="0">
            <a:noAutofit/>
          </a:bodyPr>
          <a:lstStyle/>
          <a:p>
            <a:pPr marL="0" marR="0" lvl="0" indent="0" algn="l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sz="900" b="1" i="0" u="none" strike="noStrike" cap="none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Users</a:t>
            </a:r>
            <a:endParaRPr lang="en-US" sz="900" b="1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Download Google Compute Engine (GCE) Logo in SVG Vector 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5401" y="2126883"/>
            <a:ext cx="706811" cy="4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hape 3279"/>
          <p:cNvSpPr/>
          <p:nvPr/>
        </p:nvSpPr>
        <p:spPr>
          <a:xfrm>
            <a:off x="4331076" y="3388367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Deploy App on UAT ENV</a:t>
            </a: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" name="Picture 2" descr="Download Google Compute Engine (GCE) Logo in SVG Vector 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92919" y="3516108"/>
            <a:ext cx="706811" cy="4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hape 3279"/>
          <p:cNvSpPr/>
          <p:nvPr/>
        </p:nvSpPr>
        <p:spPr>
          <a:xfrm>
            <a:off x="6569143" y="4734496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Deploy App on PROD ENV</a:t>
            </a: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" name="Picture 2" descr="Download Google Compute Engine (GCE) Logo in SVG Vector 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6477" y="4886669"/>
            <a:ext cx="706811" cy="4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Shape 3279"/>
          <p:cNvSpPr/>
          <p:nvPr/>
        </p:nvSpPr>
        <p:spPr>
          <a:xfrm>
            <a:off x="4331076" y="4734496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PROD App </a:t>
            </a: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health check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Shape 3279"/>
          <p:cNvSpPr/>
          <p:nvPr/>
        </p:nvSpPr>
        <p:spPr>
          <a:xfrm>
            <a:off x="6599568" y="3375621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UAT App </a:t>
            </a: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health check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70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3239"/>
          <p:cNvGrpSpPr/>
          <p:nvPr/>
        </p:nvGrpSpPr>
        <p:grpSpPr>
          <a:xfrm>
            <a:off x="3404936" y="1105569"/>
            <a:ext cx="5479305" cy="4784173"/>
            <a:chOff x="5192873" y="667349"/>
            <a:chExt cx="3007977" cy="2990251"/>
          </a:xfrm>
        </p:grpSpPr>
        <p:sp>
          <p:nvSpPr>
            <p:cNvPr id="61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" name="Shape 324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" name="Shape 4146"/>
          <p:cNvCxnSpPr/>
          <p:nvPr/>
        </p:nvCxnSpPr>
        <p:spPr>
          <a:xfrm flipV="1">
            <a:off x="6071252" y="5177508"/>
            <a:ext cx="595366" cy="698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" name="Shape 4151"/>
          <p:cNvCxnSpPr/>
          <p:nvPr/>
        </p:nvCxnSpPr>
        <p:spPr>
          <a:xfrm rot="16200000" flipV="1">
            <a:off x="7138551" y="4384539"/>
            <a:ext cx="597985" cy="10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2" name="Shape 4146"/>
          <p:cNvCxnSpPr/>
          <p:nvPr/>
        </p:nvCxnSpPr>
        <p:spPr>
          <a:xfrm flipV="1">
            <a:off x="6081042" y="3790039"/>
            <a:ext cx="595366" cy="698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5" name="Shape 4146"/>
          <p:cNvCxnSpPr/>
          <p:nvPr/>
        </p:nvCxnSpPr>
        <p:spPr>
          <a:xfrm flipV="1">
            <a:off x="6109254" y="2394217"/>
            <a:ext cx="595366" cy="698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9" name="Shape 4151"/>
          <p:cNvCxnSpPr/>
          <p:nvPr/>
        </p:nvCxnSpPr>
        <p:spPr>
          <a:xfrm rot="5400000" flipH="1" flipV="1">
            <a:off x="4903491" y="3049899"/>
            <a:ext cx="69907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4" name="Shape 4098"/>
          <p:cNvSpPr/>
          <p:nvPr/>
        </p:nvSpPr>
        <p:spPr>
          <a:xfrm>
            <a:off x="2342227" y="3589553"/>
            <a:ext cx="668686" cy="795523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4098"/>
          <p:cNvSpPr/>
          <p:nvPr/>
        </p:nvSpPr>
        <p:spPr>
          <a:xfrm>
            <a:off x="2308100" y="2387479"/>
            <a:ext cx="668686" cy="795523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FE21C22-3511-4605-BB15-A3F3B5AF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7162" y="6257229"/>
            <a:ext cx="4717774" cy="365125"/>
          </a:xfrm>
        </p:spPr>
        <p:txBody>
          <a:bodyPr/>
          <a:lstStyle/>
          <a:p>
            <a:r>
              <a:rPr lang="en-US" dirty="0"/>
              <a:t>https://miinstitute.in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11AF7B8-9233-4390-94AB-E0C25965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854" y="6257228"/>
            <a:ext cx="1706217" cy="365125"/>
          </a:xfrm>
        </p:spPr>
        <p:txBody>
          <a:bodyPr/>
          <a:lstStyle/>
          <a:p>
            <a:fld id="{73817931-D91E-4ED4-B1C2-ECBA1AEA9FEC}" type="slidenum">
              <a:rPr lang="en-US" smtClean="0"/>
              <a:t>12</a:t>
            </a:fld>
            <a:endParaRPr lang="en-US" dirty="0"/>
          </a:p>
        </p:txBody>
      </p:sp>
      <p:sp>
        <p:nvSpPr>
          <p:cNvPr id="25" name="Shape 3258"/>
          <p:cNvSpPr txBox="1"/>
          <p:nvPr/>
        </p:nvSpPr>
        <p:spPr>
          <a:xfrm>
            <a:off x="6319883" y="2284635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endParaRPr lang="en-US" sz="6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Shape 3290"/>
          <p:cNvSpPr/>
          <p:nvPr/>
        </p:nvSpPr>
        <p:spPr>
          <a:xfrm>
            <a:off x="601243" y="654816"/>
            <a:ext cx="9743480" cy="373897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1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Application&gt; Static website </a:t>
            </a:r>
            <a:r>
              <a:rPr lang="en-US" sz="1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– Jenkins Automation</a:t>
            </a:r>
            <a:endParaRPr lang="en-US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Shape 4190"/>
          <p:cNvGrpSpPr/>
          <p:nvPr/>
        </p:nvGrpSpPr>
        <p:grpSpPr>
          <a:xfrm>
            <a:off x="2390985" y="3742117"/>
            <a:ext cx="502920" cy="502920"/>
            <a:chOff x="433514" y="2354433"/>
            <a:chExt cx="502920" cy="502920"/>
          </a:xfrm>
        </p:grpSpPr>
        <p:sp>
          <p:nvSpPr>
            <p:cNvPr id="74" name="Shape 41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5" name="Shape 41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Shape 4193"/>
          <p:cNvGrpSpPr/>
          <p:nvPr/>
        </p:nvGrpSpPr>
        <p:grpSpPr>
          <a:xfrm>
            <a:off x="2390987" y="2624905"/>
            <a:ext cx="502920" cy="502920"/>
            <a:chOff x="433514" y="2354433"/>
            <a:chExt cx="502920" cy="502920"/>
          </a:xfrm>
        </p:grpSpPr>
        <p:sp>
          <p:nvSpPr>
            <p:cNvPr id="77" name="Shape 41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8" name="Shape 41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Shape 3279"/>
          <p:cNvSpPr/>
          <p:nvPr/>
        </p:nvSpPr>
        <p:spPr>
          <a:xfrm>
            <a:off x="6607346" y="1991458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Deploy App on DEV ENV</a:t>
            </a: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Shape 3978"/>
          <p:cNvCxnSpPr/>
          <p:nvPr/>
        </p:nvCxnSpPr>
        <p:spPr>
          <a:xfrm flipV="1">
            <a:off x="2907251" y="3576133"/>
            <a:ext cx="610196" cy="3526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Shape 3978"/>
          <p:cNvCxnSpPr/>
          <p:nvPr/>
        </p:nvCxnSpPr>
        <p:spPr>
          <a:xfrm>
            <a:off x="2908105" y="2898016"/>
            <a:ext cx="603592" cy="5577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Shape 3279"/>
          <p:cNvSpPr/>
          <p:nvPr/>
        </p:nvSpPr>
        <p:spPr>
          <a:xfrm>
            <a:off x="4382937" y="1972795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DEV App </a:t>
            </a: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health check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" name="Shape 3834"/>
          <p:cNvGrpSpPr/>
          <p:nvPr/>
        </p:nvGrpSpPr>
        <p:grpSpPr>
          <a:xfrm>
            <a:off x="9270139" y="1756610"/>
            <a:ext cx="832865" cy="1226360"/>
            <a:chOff x="2178036" y="1054763"/>
            <a:chExt cx="1146188" cy="167265"/>
          </a:xfrm>
        </p:grpSpPr>
        <p:sp>
          <p:nvSpPr>
            <p:cNvPr id="109" name="Shape 383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3836"/>
            <p:cNvSpPr txBox="1"/>
            <p:nvPr/>
          </p:nvSpPr>
          <p:spPr>
            <a:xfrm>
              <a:off x="2178036" y="1054763"/>
              <a:ext cx="107057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ctr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9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lang="en-US" sz="9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9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</a:p>
          </p:txBody>
        </p:sp>
      </p:grpSp>
      <p:cxnSp>
        <p:nvCxnSpPr>
          <p:cNvPr id="114" name="Shape 3871"/>
          <p:cNvCxnSpPr/>
          <p:nvPr/>
        </p:nvCxnSpPr>
        <p:spPr>
          <a:xfrm rot="10800000">
            <a:off x="8333148" y="2393224"/>
            <a:ext cx="1172267" cy="19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1" name="Shape 3840"/>
          <p:cNvGrpSpPr/>
          <p:nvPr/>
        </p:nvGrpSpPr>
        <p:grpSpPr>
          <a:xfrm>
            <a:off x="9349854" y="2126334"/>
            <a:ext cx="626399" cy="667826"/>
            <a:chOff x="433514" y="2354433"/>
            <a:chExt cx="502920" cy="502920"/>
          </a:xfrm>
        </p:grpSpPr>
        <p:sp>
          <p:nvSpPr>
            <p:cNvPr id="112" name="Shape 38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" name="Shape 384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Shape 4099"/>
          <p:cNvSpPr txBox="1"/>
          <p:nvPr/>
        </p:nvSpPr>
        <p:spPr>
          <a:xfrm>
            <a:off x="2418734" y="3281267"/>
            <a:ext cx="460972" cy="174475"/>
          </a:xfrm>
          <a:prstGeom prst="rect">
            <a:avLst/>
          </a:prstGeom>
          <a:noFill/>
          <a:ln>
            <a:noFill/>
          </a:ln>
        </p:spPr>
        <p:txBody>
          <a:bodyPr lIns="91425" tIns="54850" rIns="0" bIns="0" anchor="t" anchorCtr="0">
            <a:noAutofit/>
          </a:bodyPr>
          <a:lstStyle/>
          <a:p>
            <a:pPr marL="0" marR="0" lvl="0" indent="0" algn="l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sz="900" b="1" i="0" u="none" strike="noStrike" cap="none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Users</a:t>
            </a:r>
            <a:endParaRPr lang="en-US" sz="900" b="1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Download Google Compute Engine (GCE) Logo in SVG Vector 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5401" y="2126883"/>
            <a:ext cx="706811" cy="4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hape 3279"/>
          <p:cNvSpPr/>
          <p:nvPr/>
        </p:nvSpPr>
        <p:spPr>
          <a:xfrm>
            <a:off x="4331076" y="3388367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Deploy App on UAT ENV</a:t>
            </a: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" name="Picture 2" descr="Download Google Compute Engine (GCE) Logo in SVG Vector 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92919" y="3516108"/>
            <a:ext cx="706811" cy="4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hape 3279"/>
          <p:cNvSpPr/>
          <p:nvPr/>
        </p:nvSpPr>
        <p:spPr>
          <a:xfrm>
            <a:off x="6569143" y="4734496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Deploy App on PROD ENV</a:t>
            </a: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" name="Picture 2" descr="Download Google Compute Engine (GCE) Logo in SVG Vector 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6477" y="4886669"/>
            <a:ext cx="706811" cy="4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Shape 3279"/>
          <p:cNvSpPr/>
          <p:nvPr/>
        </p:nvSpPr>
        <p:spPr>
          <a:xfrm>
            <a:off x="4331076" y="4734496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PROD App </a:t>
            </a: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health check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Shape 3279"/>
          <p:cNvSpPr/>
          <p:nvPr/>
        </p:nvSpPr>
        <p:spPr>
          <a:xfrm>
            <a:off x="6599568" y="3375621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UAT App </a:t>
            </a:r>
          </a:p>
          <a:p>
            <a:pPr marL="0" marR="0" lvl="0" indent="0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2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health check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Picture 2" descr="Jenkins is Getting Old. Jenkins has become a victim of its own… | by Erik  Englund | ITNEX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38" y="3098942"/>
            <a:ext cx="797425" cy="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FE21C22-3511-4605-BB15-A3F3B5AF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11AF7B8-9233-4390-94AB-E0C25965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F30637DA-637B-434A-BCAD-0CA44433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03" y="365760"/>
            <a:ext cx="9875520" cy="62484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Sample patterns…</a:t>
            </a:r>
            <a:endParaRPr lang="en-IN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347B115-69F2-4BD5-9F81-F0620CF5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439" y="1911839"/>
            <a:ext cx="5591924" cy="3142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D5958A0-EFA7-4D61-B5BE-C632A9B8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0" y="1911839"/>
            <a:ext cx="4814516" cy="38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4098"/>
          <p:cNvSpPr/>
          <p:nvPr/>
        </p:nvSpPr>
        <p:spPr>
          <a:xfrm>
            <a:off x="1363884" y="3895878"/>
            <a:ext cx="668686" cy="795523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4098"/>
          <p:cNvSpPr/>
          <p:nvPr/>
        </p:nvSpPr>
        <p:spPr>
          <a:xfrm>
            <a:off x="1329757" y="2693804"/>
            <a:ext cx="668686" cy="795523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FE21C22-3511-4605-BB15-A3F3B5AF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7162" y="6257229"/>
            <a:ext cx="4717774" cy="365125"/>
          </a:xfrm>
        </p:spPr>
        <p:txBody>
          <a:bodyPr/>
          <a:lstStyle/>
          <a:p>
            <a:r>
              <a:rPr lang="en-US" dirty="0"/>
              <a:t>https://miinstitute.in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11AF7B8-9233-4390-94AB-E0C25965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854" y="6257228"/>
            <a:ext cx="1706217" cy="365125"/>
          </a:xfrm>
        </p:spPr>
        <p:txBody>
          <a:bodyPr/>
          <a:lstStyle/>
          <a:p>
            <a:fld id="{73817931-D91E-4ED4-B1C2-ECBA1AEA9FE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6" name="Shape 3239"/>
          <p:cNvGrpSpPr/>
          <p:nvPr/>
        </p:nvGrpSpPr>
        <p:grpSpPr>
          <a:xfrm>
            <a:off x="2558088" y="1028713"/>
            <a:ext cx="6204502" cy="4784173"/>
            <a:chOff x="5192873" y="667349"/>
            <a:chExt cx="3007977" cy="2990251"/>
          </a:xfrm>
        </p:grpSpPr>
        <p:sp>
          <p:nvSpPr>
            <p:cNvPr id="7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Shape 324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Shape 3258"/>
          <p:cNvSpPr txBox="1"/>
          <p:nvPr/>
        </p:nvSpPr>
        <p:spPr>
          <a:xfrm>
            <a:off x="6319883" y="3768396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endParaRPr lang="en-US" sz="6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Shape 3290"/>
          <p:cNvSpPr/>
          <p:nvPr/>
        </p:nvSpPr>
        <p:spPr>
          <a:xfrm>
            <a:off x="601243" y="654816"/>
            <a:ext cx="9743480" cy="373897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lvl="0">
              <a:spcBef>
                <a:spcPts val="500"/>
              </a:spcBef>
              <a:buClr>
                <a:srgbClr val="FFFFFF"/>
              </a:buClr>
              <a:buSzPct val="25000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1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</a:t>
            </a:r>
            <a:r>
              <a:rPr lang="en-US" sz="1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 App  </a:t>
            </a: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en-US" sz="1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Jenkins Automation</a:t>
            </a:r>
            <a:endParaRPr lang="en-US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Shape 4190"/>
          <p:cNvGrpSpPr/>
          <p:nvPr/>
        </p:nvGrpSpPr>
        <p:grpSpPr>
          <a:xfrm>
            <a:off x="1412642" y="4048442"/>
            <a:ext cx="502920" cy="502920"/>
            <a:chOff x="433514" y="2354433"/>
            <a:chExt cx="502920" cy="502920"/>
          </a:xfrm>
        </p:grpSpPr>
        <p:sp>
          <p:nvSpPr>
            <p:cNvPr id="74" name="Shape 41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5" name="Shape 41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Shape 4193"/>
          <p:cNvGrpSpPr/>
          <p:nvPr/>
        </p:nvGrpSpPr>
        <p:grpSpPr>
          <a:xfrm>
            <a:off x="1412644" y="2931230"/>
            <a:ext cx="502920" cy="502920"/>
            <a:chOff x="433514" y="2354433"/>
            <a:chExt cx="502920" cy="502920"/>
          </a:xfrm>
        </p:grpSpPr>
        <p:sp>
          <p:nvSpPr>
            <p:cNvPr id="77" name="Shape 41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8" name="Shape 41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Shape 3278"/>
          <p:cNvGrpSpPr/>
          <p:nvPr/>
        </p:nvGrpSpPr>
        <p:grpSpPr>
          <a:xfrm>
            <a:off x="6668818" y="3444483"/>
            <a:ext cx="1740176" cy="812091"/>
            <a:chOff x="4043892" y="2870245"/>
            <a:chExt cx="1300868" cy="568678"/>
          </a:xfrm>
        </p:grpSpPr>
        <p:sp>
          <p:nvSpPr>
            <p:cNvPr id="92" name="Shape 3279"/>
            <p:cNvSpPr/>
            <p:nvPr/>
          </p:nvSpPr>
          <p:spPr>
            <a:xfrm>
              <a:off x="4043892" y="2870245"/>
              <a:ext cx="130086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endPara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 smtClean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r>
                <a:rPr lang="en-US" sz="1000" b="0" i="0" u="none" strike="noStrike" cap="none" dirty="0" smtClean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1000" b="0" i="0" u="none" strike="noStrike" cap="none" dirty="0" smtClean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 smtClean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r>
                <a:rPr lang="en-US" sz="1000" b="0" i="0" u="none" strike="noStrike" cap="none" dirty="0" smtClean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  <a:endPara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4" name="Shape 328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107171" y="30192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Shape 3586"/>
          <p:cNvSpPr/>
          <p:nvPr/>
        </p:nvSpPr>
        <p:spPr>
          <a:xfrm>
            <a:off x="2539104" y="3570967"/>
            <a:ext cx="1410043" cy="622982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1000" b="0" i="0" u="none" strike="noStrike" cap="none" dirty="0" smtClean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US" sz="1000" dirty="0" smtClean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K8s </a:t>
            </a:r>
            <a:r>
              <a:rPr lang="en-US" sz="1000" b="0" i="0" u="none" strike="noStrike" cap="none" dirty="0" smtClean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r>
              <a: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b="0" i="0" u="none" strike="noStrike" cap="none" dirty="0" smtClean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Balancer</a:t>
            </a: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Shape 3946"/>
          <p:cNvSpPr/>
          <p:nvPr/>
        </p:nvSpPr>
        <p:spPr>
          <a:xfrm>
            <a:off x="5291284" y="2249012"/>
            <a:ext cx="2057198" cy="66370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5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      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Docker </a:t>
            </a:r>
            <a: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b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en-US" sz="1000" b="0" i="0" u="none" strike="noStrike" cap="none" dirty="0" smtClean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</a:p>
        </p:txBody>
      </p:sp>
      <p:pic>
        <p:nvPicPr>
          <p:cNvPr id="99" name="Shape 3947" descr="Container-Engine.png"/>
          <p:cNvPicPr preferRelativeResize="0"/>
          <p:nvPr/>
        </p:nvPicPr>
        <p:blipFill rotWithShape="1">
          <a:blip r:embed="rId5">
            <a:alphaModFix/>
          </a:blip>
          <a:srcRect t="5076" b="5076"/>
          <a:stretch/>
        </p:blipFill>
        <p:spPr>
          <a:xfrm>
            <a:off x="5416897" y="2383457"/>
            <a:ext cx="540531" cy="4398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3978"/>
          <p:cNvCxnSpPr>
            <a:endCxn id="96" idx="1"/>
          </p:cNvCxnSpPr>
          <p:nvPr/>
        </p:nvCxnSpPr>
        <p:spPr>
          <a:xfrm flipV="1">
            <a:off x="1928908" y="3882458"/>
            <a:ext cx="610196" cy="3526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Shape 3978"/>
          <p:cNvCxnSpPr/>
          <p:nvPr/>
        </p:nvCxnSpPr>
        <p:spPr>
          <a:xfrm>
            <a:off x="1929762" y="3204341"/>
            <a:ext cx="603592" cy="5577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Shape 3279"/>
          <p:cNvSpPr/>
          <p:nvPr/>
        </p:nvSpPr>
        <p:spPr>
          <a:xfrm>
            <a:off x="4382937" y="3456556"/>
            <a:ext cx="1740176" cy="812091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endParaRPr lang="en-US" sz="700" b="0" i="0" u="none" strike="noStrike" cap="none" dirty="0" smtClean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Kubernetes Cluster</a:t>
            </a:r>
            <a:b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smtClean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POD</a:t>
            </a:r>
          </a:p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000" b="0" i="0" u="none" strike="noStrike" cap="none" dirty="0" smtClean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Pet Clinic</a:t>
            </a:r>
            <a:endParaRPr lang="en-US" sz="10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3282" descr="Container-Engine.png"/>
          <p:cNvPicPr preferRelativeResize="0"/>
          <p:nvPr/>
        </p:nvPicPr>
        <p:blipFill rotWithShape="1">
          <a:blip r:embed="rId5">
            <a:alphaModFix/>
          </a:blip>
          <a:srcRect t="5076" b="5076"/>
          <a:stretch/>
        </p:blipFill>
        <p:spPr>
          <a:xfrm>
            <a:off x="4467587" y="3733744"/>
            <a:ext cx="366798" cy="352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Shape 3834"/>
          <p:cNvGrpSpPr/>
          <p:nvPr/>
        </p:nvGrpSpPr>
        <p:grpSpPr>
          <a:xfrm>
            <a:off x="9270139" y="3192243"/>
            <a:ext cx="832865" cy="1226360"/>
            <a:chOff x="2178036" y="1054763"/>
            <a:chExt cx="1146188" cy="167265"/>
          </a:xfrm>
        </p:grpSpPr>
        <p:sp>
          <p:nvSpPr>
            <p:cNvPr id="109" name="Shape 383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3836"/>
            <p:cNvSpPr txBox="1"/>
            <p:nvPr/>
          </p:nvSpPr>
          <p:spPr>
            <a:xfrm>
              <a:off x="2178036" y="1054763"/>
              <a:ext cx="107057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ctr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9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lang="en-US" sz="9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9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</a:p>
          </p:txBody>
        </p:sp>
      </p:grpSp>
      <p:cxnSp>
        <p:nvCxnSpPr>
          <p:cNvPr id="114" name="Shape 3871"/>
          <p:cNvCxnSpPr/>
          <p:nvPr/>
        </p:nvCxnSpPr>
        <p:spPr>
          <a:xfrm rot="10800000">
            <a:off x="8397672" y="3869197"/>
            <a:ext cx="1172267" cy="19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1" name="Shape 3840"/>
          <p:cNvGrpSpPr/>
          <p:nvPr/>
        </p:nvGrpSpPr>
        <p:grpSpPr>
          <a:xfrm>
            <a:off x="9349854" y="3561967"/>
            <a:ext cx="626399" cy="667826"/>
            <a:chOff x="433514" y="2354433"/>
            <a:chExt cx="502920" cy="502920"/>
          </a:xfrm>
        </p:grpSpPr>
        <p:sp>
          <p:nvSpPr>
            <p:cNvPr id="112" name="Shape 38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" name="Shape 384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1" name="Shape 4151"/>
          <p:cNvCxnSpPr>
            <a:endCxn id="98" idx="1"/>
          </p:cNvCxnSpPr>
          <p:nvPr/>
        </p:nvCxnSpPr>
        <p:spPr>
          <a:xfrm rot="5400000" flipH="1" flipV="1">
            <a:off x="4547072" y="2743797"/>
            <a:ext cx="907142" cy="581281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3" name="Shape 4151"/>
          <p:cNvCxnSpPr/>
          <p:nvPr/>
        </p:nvCxnSpPr>
        <p:spPr>
          <a:xfrm flipV="1">
            <a:off x="7326916" y="1894300"/>
            <a:ext cx="1943365" cy="6372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3162" y="1708562"/>
            <a:ext cx="1400175" cy="371475"/>
          </a:xfrm>
          <a:prstGeom prst="rect">
            <a:avLst/>
          </a:prstGeom>
        </p:spPr>
      </p:pic>
      <p:cxnSp>
        <p:nvCxnSpPr>
          <p:cNvPr id="145" name="Shape 4146"/>
          <p:cNvCxnSpPr/>
          <p:nvPr/>
        </p:nvCxnSpPr>
        <p:spPr>
          <a:xfrm flipV="1">
            <a:off x="6093886" y="3877978"/>
            <a:ext cx="595366" cy="698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0" name="Shape 4146"/>
          <p:cNvCxnSpPr/>
          <p:nvPr/>
        </p:nvCxnSpPr>
        <p:spPr>
          <a:xfrm flipV="1">
            <a:off x="3947162" y="3895878"/>
            <a:ext cx="450317" cy="698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5" name="Shape 4099"/>
          <p:cNvSpPr txBox="1"/>
          <p:nvPr/>
        </p:nvSpPr>
        <p:spPr>
          <a:xfrm>
            <a:off x="1440391" y="3587592"/>
            <a:ext cx="460972" cy="174475"/>
          </a:xfrm>
          <a:prstGeom prst="rect">
            <a:avLst/>
          </a:prstGeom>
          <a:noFill/>
          <a:ln>
            <a:noFill/>
          </a:ln>
        </p:spPr>
        <p:txBody>
          <a:bodyPr lIns="91425" tIns="54850" rIns="0" bIns="0" anchor="t" anchorCtr="0">
            <a:noAutofit/>
          </a:bodyPr>
          <a:lstStyle/>
          <a:p>
            <a:pPr marL="0" marR="0" lvl="0" indent="0" algn="l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sz="900" b="1" i="0" u="none" strike="noStrike" cap="none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Users</a:t>
            </a:r>
            <a:endParaRPr lang="en-US" sz="900" b="1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" name="Shape 3282" descr="Container-Engine.png"/>
          <p:cNvPicPr preferRelativeResize="0"/>
          <p:nvPr/>
        </p:nvPicPr>
        <p:blipFill rotWithShape="1">
          <a:blip r:embed="rId5">
            <a:alphaModFix/>
          </a:blip>
          <a:srcRect t="5076" b="5076"/>
          <a:stretch/>
        </p:blipFill>
        <p:spPr>
          <a:xfrm>
            <a:off x="2650539" y="3674452"/>
            <a:ext cx="366798" cy="35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enkins is Getting Old. Jenkins has become a victim of its own… | by Erik  Englund | ITNEX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79" y="2647886"/>
            <a:ext cx="797425" cy="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C57915-74FC-481E-80C6-9C2F8D20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15</a:t>
            </a:fld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7D840DD5-F3CB-4848-BCA8-060109CE66B1}"/>
              </a:ext>
            </a:extLst>
          </p:cNvPr>
          <p:cNvSpPr txBox="1">
            <a:spLocks/>
          </p:cNvSpPr>
          <p:nvPr/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817931-D91E-4ED4-B1C2-ECBA1AEA9F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16C9DF87-00FC-4A18-8D8E-7638C965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/>
              <a:t>https://miinstitute.in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2105833-FA83-46E5-B104-38C73EB9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32" y="422132"/>
            <a:ext cx="9875520" cy="14599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Round out your skills with training</a:t>
            </a:r>
            <a:r>
              <a:rPr lang="en-US" sz="4400" b="1" dirty="0">
                <a:solidFill>
                  <a:srgbClr val="002060"/>
                </a:solidFill>
              </a:rPr>
              <a:t/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4400" b="1" dirty="0">
                <a:solidFill>
                  <a:srgbClr val="002060"/>
                </a:solidFill>
              </a:rPr>
              <a:t/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4400" b="1" dirty="0">
                <a:solidFill>
                  <a:srgbClr val="002060"/>
                </a:solidFill>
              </a:rPr>
              <a:t/>
            </a:r>
            <a:br>
              <a:rPr lang="en-US" sz="4400" b="1" dirty="0">
                <a:solidFill>
                  <a:srgbClr val="002060"/>
                </a:solidFill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9D8E043-F049-4E47-AD5F-D5073F8C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01" y="1524000"/>
            <a:ext cx="9872871" cy="469982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002060"/>
              </a:solidFill>
            </a:endParaRPr>
          </a:p>
          <a:p>
            <a:pPr marL="4572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Google </a:t>
            </a:r>
            <a:r>
              <a:rPr lang="en-US" sz="2000" b="1" dirty="0">
                <a:solidFill>
                  <a:srgbClr val="002060"/>
                </a:solidFill>
              </a:rPr>
              <a:t>Cloud Platform Online Training with </a:t>
            </a:r>
            <a:r>
              <a:rPr lang="en-US" sz="2000" b="1" dirty="0" smtClean="0">
                <a:solidFill>
                  <a:srgbClr val="002060"/>
                </a:solidFill>
              </a:rPr>
              <a:t>DevOps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" indent="0">
              <a:buNone/>
            </a:pPr>
            <a:r>
              <a:rPr lang="en-US" sz="1900" dirty="0">
                <a:solidFill>
                  <a:srgbClr val="002060"/>
                </a:solidFill>
              </a:rPr>
              <a:t>Batch starts: </a:t>
            </a:r>
            <a:r>
              <a:rPr lang="en-US" sz="1900" dirty="0" smtClean="0">
                <a:solidFill>
                  <a:srgbClr val="002060"/>
                </a:solidFill>
              </a:rPr>
              <a:t>20</a:t>
            </a:r>
            <a:r>
              <a:rPr lang="en-US" sz="1900" baseline="30000" dirty="0" smtClean="0">
                <a:solidFill>
                  <a:srgbClr val="002060"/>
                </a:solidFill>
              </a:rPr>
              <a:t>th</a:t>
            </a:r>
            <a:r>
              <a:rPr lang="en-US" sz="1900" dirty="0" smtClean="0">
                <a:solidFill>
                  <a:srgbClr val="002060"/>
                </a:solidFill>
              </a:rPr>
              <a:t>  March 2023 </a:t>
            </a:r>
            <a:r>
              <a:rPr lang="en-US" sz="1900" dirty="0">
                <a:solidFill>
                  <a:srgbClr val="002060"/>
                </a:solidFill>
              </a:rPr>
              <a:t>@ 7 am IST</a:t>
            </a:r>
          </a:p>
          <a:p>
            <a:pPr marL="45720" indent="0">
              <a:buNone/>
            </a:pPr>
            <a:r>
              <a:rPr lang="en-IN" sz="1800" dirty="0">
                <a:solidFill>
                  <a:srgbClr val="002060"/>
                </a:solidFill>
              </a:rPr>
              <a:t>Course duration  -  </a:t>
            </a:r>
            <a:r>
              <a:rPr lang="en-IN" sz="1800" dirty="0" smtClean="0">
                <a:solidFill>
                  <a:srgbClr val="002060"/>
                </a:solidFill>
              </a:rPr>
              <a:t>45 days</a:t>
            </a:r>
            <a:endParaRPr lang="en-IN" sz="1800" dirty="0">
              <a:solidFill>
                <a:srgbClr val="002060"/>
              </a:solidFill>
            </a:endParaRPr>
          </a:p>
          <a:p>
            <a:pPr marL="45720" indent="0">
              <a:buNone/>
            </a:pPr>
            <a:endParaRPr lang="en-IN" sz="1800" dirty="0">
              <a:solidFill>
                <a:srgbClr val="002060"/>
              </a:solidFill>
            </a:endParaRPr>
          </a:p>
          <a:p>
            <a:pPr marL="45720" indent="0">
              <a:buNone/>
            </a:pPr>
            <a:r>
              <a:rPr lang="en-IN" sz="1800" dirty="0">
                <a:solidFill>
                  <a:srgbClr val="002060"/>
                </a:solidFill>
              </a:rPr>
              <a:t>To block your seat call </a:t>
            </a:r>
          </a:p>
          <a:p>
            <a:pPr marL="4572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Us: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+91 8008008662</a:t>
            </a:r>
          </a:p>
          <a:p>
            <a:pPr marL="4572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Visit us:  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https://miinstitute.in</a:t>
            </a:r>
          </a:p>
          <a:p>
            <a:pPr marL="4572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45720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                       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8" name="Picture 2" descr="C:\Users\storage_admin\Downloads\LOgo1.jpg">
            <a:extLst>
              <a:ext uri="{FF2B5EF4-FFF2-40B4-BE49-F238E27FC236}">
                <a16:creationId xmlns:a16="http://schemas.microsoft.com/office/drawing/2014/main" xmlns="" id="{ECB7637A-0436-40E5-B560-D9FAB3A5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542" y="559806"/>
            <a:ext cx="1443344" cy="145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xmlns="" id="{39EE73D8-BB11-47A3-822F-1BEDAC343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928223" y="2567245"/>
            <a:ext cx="3291458" cy="3291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60E1CCE-69F2-424C-9A18-3A94CC863A64}"/>
              </a:ext>
            </a:extLst>
          </p:cNvPr>
          <p:cNvSpPr txBox="1"/>
          <p:nvPr/>
        </p:nvSpPr>
        <p:spPr>
          <a:xfrm>
            <a:off x="6903077" y="3702777"/>
            <a:ext cx="200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>
                <a:solidFill>
                  <a:schemeClr val="accent2">
                    <a:lumMod val="75000"/>
                  </a:schemeClr>
                </a:solidFill>
              </a:rPr>
              <a:t>3 sessions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4EE561-1809-462D-99D6-2F603B6EEB23}"/>
              </a:ext>
            </a:extLst>
          </p:cNvPr>
          <p:cNvSpPr txBox="1"/>
          <p:nvPr/>
        </p:nvSpPr>
        <p:spPr>
          <a:xfrm>
            <a:off x="6109983" y="4804645"/>
            <a:ext cx="114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Free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634A93-F4A3-42B1-8E6B-592FB461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86" y="249496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0070C0"/>
                </a:solidFill>
              </a:rPr>
              <a:t>Thank you</a:t>
            </a:r>
            <a:endParaRPr lang="en-US" sz="88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7AADB5-C2AC-4D59-AB9C-D9CBA80B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1CE3BF-8E5C-4397-9AFB-5F8B673B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</p:spTree>
    <p:extLst>
      <p:ext uri="{BB962C8B-B14F-4D97-AF65-F5344CB8AC3E}">
        <p14:creationId xmlns:p14="http://schemas.microsoft.com/office/powerpoint/2010/main" val="5823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8288BC-C20F-4569-BD4D-DB54698F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40F9F76-4502-4EC5-8BD6-F22892EE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3971B82F-676F-4A61-B94D-B43B8CE8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6" y="2008415"/>
            <a:ext cx="9872871" cy="3941624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 smtClean="0">
                <a:solidFill>
                  <a:srgbClr val="002060"/>
                </a:solidFill>
              </a:rPr>
              <a:t>About Me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 smtClean="0">
                <a:solidFill>
                  <a:srgbClr val="002060"/>
                </a:solidFill>
              </a:rPr>
              <a:t>Course Content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 smtClean="0">
                <a:solidFill>
                  <a:srgbClr val="002060"/>
                </a:solidFill>
              </a:rPr>
              <a:t>Job opportunities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 smtClean="0">
                <a:solidFill>
                  <a:srgbClr val="002060"/>
                </a:solidFill>
              </a:rPr>
              <a:t>Our success stories</a:t>
            </a: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US" dirty="0" smtClean="0">
                <a:solidFill>
                  <a:srgbClr val="002060"/>
                </a:solidFill>
              </a:rPr>
              <a:t>Traditional infrastructure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</a:rPr>
              <a:t>Problems with traditional IT approach</a:t>
            </a: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 smtClean="0">
                <a:solidFill>
                  <a:srgbClr val="002060"/>
                </a:solidFill>
              </a:rPr>
              <a:t>Demo </a:t>
            </a:r>
            <a:r>
              <a:rPr lang="en-IN" dirty="0">
                <a:solidFill>
                  <a:srgbClr val="002060"/>
                </a:solidFill>
              </a:rPr>
              <a:t>Real time </a:t>
            </a:r>
            <a:r>
              <a:rPr lang="en-IN" dirty="0" smtClean="0">
                <a:solidFill>
                  <a:srgbClr val="002060"/>
                </a:solidFill>
              </a:rPr>
              <a:t>scenario</a:t>
            </a: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US" dirty="0" smtClean="0">
                <a:solidFill>
                  <a:srgbClr val="002060"/>
                </a:solidFill>
              </a:rPr>
              <a:t>Q &amp; A</a:t>
            </a:r>
            <a:endParaRPr lang="en-IN" dirty="0">
              <a:solidFill>
                <a:srgbClr val="002060"/>
              </a:solidFill>
            </a:endParaRPr>
          </a:p>
          <a:p>
            <a:pPr marL="45720" indent="0">
              <a:buClr>
                <a:schemeClr val="accent4">
                  <a:lumMod val="50000"/>
                </a:schemeClr>
              </a:buCl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endParaRPr lang="en-IN" dirty="0">
              <a:solidFill>
                <a:srgbClr val="002060"/>
              </a:solidFill>
            </a:endParaRPr>
          </a:p>
          <a:p>
            <a:pPr marL="45720" indent="0">
              <a:buClr>
                <a:schemeClr val="accent4">
                  <a:lumMod val="50000"/>
                </a:schemeClr>
              </a:buCl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F57E5F-C10C-4A10-825A-6FB9D411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</p:spTree>
    <p:extLst>
      <p:ext uri="{BB962C8B-B14F-4D97-AF65-F5344CB8AC3E}">
        <p14:creationId xmlns:p14="http://schemas.microsoft.com/office/powerpoint/2010/main" val="6045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DCD5B76-FBD1-4A55-93B1-6BD3A53A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592624"/>
            <a:ext cx="2127945" cy="18227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A7061C-8F65-4D7E-A3E9-84466C7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2539FE8A-C655-4660-8788-8A08F806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38" y="642903"/>
            <a:ext cx="9875520" cy="135636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About 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327940A-D69A-45E7-A929-F8364D89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3" y="2272473"/>
            <a:ext cx="11069634" cy="210234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Cloud Consultant by profession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Ishaq have </a:t>
            </a:r>
            <a:r>
              <a:rPr lang="en-US" sz="2000">
                <a:solidFill>
                  <a:srgbClr val="002060"/>
                </a:solidFill>
              </a:rPr>
              <a:t>around </a:t>
            </a:r>
            <a:r>
              <a:rPr lang="en-US" sz="2000" smtClean="0">
                <a:solidFill>
                  <a:srgbClr val="002060"/>
                </a:solidFill>
              </a:rPr>
              <a:t>17+ </a:t>
            </a:r>
            <a:r>
              <a:rPr lang="en-US" sz="2000" dirty="0">
                <a:solidFill>
                  <a:srgbClr val="002060"/>
                </a:solidFill>
              </a:rPr>
              <a:t>years of  Teaching and work experience into Cloud, DevOps, Hyper Converged Network, Infrastructure services like storage, Backup &amp; VMware technologies.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Along with some industry recognized certifications I hold Master of Technology from JNT University, Hyderabad.</a:t>
            </a:r>
          </a:p>
          <a:p>
            <a:pPr marL="4572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45720" indent="0">
              <a:buNone/>
            </a:pP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67E6D9C6-9390-4DA0-847B-BC30DC182B9B}"/>
              </a:ext>
            </a:extLst>
          </p:cNvPr>
          <p:cNvSpPr txBox="1">
            <a:spLocks/>
          </p:cNvSpPr>
          <p:nvPr/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817931-D91E-4ED4-B1C2-ECBA1AEA9FE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1">
            <a:extLst>
              <a:ext uri="{FF2B5EF4-FFF2-40B4-BE49-F238E27FC236}">
                <a16:creationId xmlns="" xmlns:a16="http://schemas.microsoft.com/office/drawing/2014/main" id="{FEFEBBFA-1318-42D5-82E0-F192BAD7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038" y="832941"/>
            <a:ext cx="2265122" cy="103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cloudu_logo">
            <a:extLst>
              <a:ext uri="{FF2B5EF4-FFF2-40B4-BE49-F238E27FC236}">
                <a16:creationId xmlns="" xmlns:a16="http://schemas.microsoft.com/office/drawing/2014/main" id="{F6BC9DDF-19E7-4240-A323-EAE343883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538" y="4214429"/>
            <a:ext cx="1741428" cy="191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86CCC66-23CC-443F-9052-5A26999F2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81" y="4169857"/>
            <a:ext cx="2210927" cy="2019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55212D1-3A3F-485A-82C0-3F68EC61CAC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074" y="4214429"/>
            <a:ext cx="1924755" cy="2019950"/>
          </a:xfrm>
          <a:prstGeom prst="rect">
            <a:avLst/>
          </a:prstGeom>
        </p:spPr>
      </p:pic>
      <p:pic>
        <p:nvPicPr>
          <p:cNvPr id="22" name="Picture 21" descr="Notes from my Google Cloud Professional Cloud Architect Exam | by sathish  vj | Medium">
            <a:extLst>
              <a:ext uri="{FF2B5EF4-FFF2-40B4-BE49-F238E27FC236}">
                <a16:creationId xmlns="" xmlns:a16="http://schemas.microsoft.com/office/drawing/2014/main" id="{E9B2FC4E-3B12-4848-B4AB-F08C1DA1D1B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547653"/>
            <a:ext cx="1899183" cy="183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7938F817-3C91-467A-95FE-7FA0A9826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9322" y="4169857"/>
            <a:ext cx="1520879" cy="205397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DE42DF2-E988-49B2-8A77-F3C3F061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pic>
        <p:nvPicPr>
          <p:cNvPr id="3074" name="Picture 2" descr="How to pass the Google Professional Cloud Security Engineer certification |  by Ivam Luz | CI&amp;amp;T | Medium">
            <a:extLst>
              <a:ext uri="{FF2B5EF4-FFF2-40B4-BE49-F238E27FC236}">
                <a16:creationId xmlns="" xmlns:a16="http://schemas.microsoft.com/office/drawing/2014/main" id="{6D09DAB4-E1CC-4DAA-90F9-632B299C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58" y="586485"/>
            <a:ext cx="1765751" cy="17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racle Cloud Infrastructure 2021 Certified Architect Professional - Credly">
            <a:extLst>
              <a:ext uri="{FF2B5EF4-FFF2-40B4-BE49-F238E27FC236}">
                <a16:creationId xmlns="" xmlns:a16="http://schemas.microsoft.com/office/drawing/2014/main" id="{5ABD0FA9-3AF9-46BF-AFF0-A66284A2F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34" y="4071372"/>
            <a:ext cx="2163007" cy="21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Cloud Platform Tutorial: From Zero to Hero with GCP">
            <a:extLst>
              <a:ext uri="{FF2B5EF4-FFF2-40B4-BE49-F238E27FC236}">
                <a16:creationId xmlns="" xmlns:a16="http://schemas.microsoft.com/office/drawing/2014/main" id="{D20999DD-2B5E-49C6-AE1A-EC6EED8F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36" y="1558587"/>
            <a:ext cx="5225877" cy="30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y OVH Managed Kubernetes? | OVHcloud Blog">
            <a:extLst>
              <a:ext uri="{FF2B5EF4-FFF2-40B4-BE49-F238E27FC236}">
                <a16:creationId xmlns="" xmlns:a16="http://schemas.microsoft.com/office/drawing/2014/main" id="{A008BB62-47DB-4865-A205-191CA317D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66" y="2551389"/>
            <a:ext cx="2502583" cy="125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3DA9CCA-A9C3-4AD9-86B9-68C7297A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Terraform Consulting Services and Solution Provider: TX, USA">
            <a:extLst>
              <a:ext uri="{FF2B5EF4-FFF2-40B4-BE49-F238E27FC236}">
                <a16:creationId xmlns="" xmlns:a16="http://schemas.microsoft.com/office/drawing/2014/main" id="{0C9A721D-C7A6-4EFD-893C-1D9BF5EF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8" y="998945"/>
            <a:ext cx="1701206" cy="12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run multiple services in a Docker container | by KarthiKeyan  Shanmugam | Medium">
            <a:extLst>
              <a:ext uri="{FF2B5EF4-FFF2-40B4-BE49-F238E27FC236}">
                <a16:creationId xmlns="" xmlns:a16="http://schemas.microsoft.com/office/drawing/2014/main" id="{22763AAC-EA3F-4A3B-9750-F2791B8D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02" y="2116184"/>
            <a:ext cx="1515746" cy="129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Code - Wikipedia">
            <a:extLst>
              <a:ext uri="{FF2B5EF4-FFF2-40B4-BE49-F238E27FC236}">
                <a16:creationId xmlns="" xmlns:a16="http://schemas.microsoft.com/office/drawing/2014/main" id="{31E70881-999D-4C83-AE38-3A692789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071" y="4287094"/>
            <a:ext cx="1101047" cy="11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exus Repository Manager Explained - FoxuTech Totorials">
            <a:extLst>
              <a:ext uri="{FF2B5EF4-FFF2-40B4-BE49-F238E27FC236}">
                <a16:creationId xmlns="" xmlns:a16="http://schemas.microsoft.com/office/drawing/2014/main" id="{32542B50-468C-4B6D-8580-895DC0ACA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62" y="5136605"/>
            <a:ext cx="2083979" cy="50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onarQube - Eclipsepedia">
            <a:extLst>
              <a:ext uri="{FF2B5EF4-FFF2-40B4-BE49-F238E27FC236}">
                <a16:creationId xmlns="" xmlns:a16="http://schemas.microsoft.com/office/drawing/2014/main" id="{398DA9F4-D466-44DF-ABFC-ABB622D3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92" y="611232"/>
            <a:ext cx="2550573" cy="6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evOps">
            <a:extLst>
              <a:ext uri="{FF2B5EF4-FFF2-40B4-BE49-F238E27FC236}">
                <a16:creationId xmlns="" xmlns:a16="http://schemas.microsoft.com/office/drawing/2014/main" id="{5D401A43-F414-440D-A115-25B6B85B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334" y="1235467"/>
            <a:ext cx="2303663" cy="118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Jenkins">
            <a:extLst>
              <a:ext uri="{FF2B5EF4-FFF2-40B4-BE49-F238E27FC236}">
                <a16:creationId xmlns="" xmlns:a16="http://schemas.microsoft.com/office/drawing/2014/main" id="{D3AFB3EA-787E-49CE-BCE8-00C91715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430" y="2369434"/>
            <a:ext cx="2163948" cy="108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Git for Windows">
            <a:extLst>
              <a:ext uri="{FF2B5EF4-FFF2-40B4-BE49-F238E27FC236}">
                <a16:creationId xmlns="" xmlns:a16="http://schemas.microsoft.com/office/drawing/2014/main" id="{AB60C168-CD78-4E94-9751-88168237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75" y="5150953"/>
            <a:ext cx="1251293" cy="125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stering Maven: Getting Started | Oracle Developers Blog">
            <a:extLst>
              <a:ext uri="{FF2B5EF4-FFF2-40B4-BE49-F238E27FC236}">
                <a16:creationId xmlns="" xmlns:a16="http://schemas.microsoft.com/office/drawing/2014/main" id="{B42E3FDF-16E2-4B9E-B5F4-BFF01C06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822" y="4117158"/>
            <a:ext cx="2303663" cy="5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Auto-sync Update from One Github Repository to Other Repository  Using Github Workflow | by Wendy Yanto | The Startup | Medium">
            <a:extLst>
              <a:ext uri="{FF2B5EF4-FFF2-40B4-BE49-F238E27FC236}">
                <a16:creationId xmlns="" xmlns:a16="http://schemas.microsoft.com/office/drawing/2014/main" id="{51045FFB-9193-4B8A-86A3-C21EE3D7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05" y="4877212"/>
            <a:ext cx="2147234" cy="11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AC9EBC6-FFF2-4828-807F-C67F1DB713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4736" y="573912"/>
            <a:ext cx="1332927" cy="125403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954698E9-64CE-4561-A896-34722CDC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F4453705-6F14-4987-9303-A99E5BDE4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6" y="26717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F0B43E-9515-462F-AAD4-21939B7301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34900" y="938553"/>
            <a:ext cx="920254" cy="9009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1593" y="440524"/>
            <a:ext cx="2296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Course Content 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54271" y="3914496"/>
            <a:ext cx="1047726" cy="1209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3032" y="5118039"/>
            <a:ext cx="2911928" cy="15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8288BC-C20F-4569-BD4D-DB54698F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Benefits of this course</a:t>
            </a:r>
            <a:br>
              <a:rPr lang="en-IN" sz="3600" b="1" dirty="0">
                <a:solidFill>
                  <a:srgbClr val="002060"/>
                </a:solidFill>
              </a:rPr>
            </a:b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40F9F76-4502-4EC5-8BD6-F22892EE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3971B82F-676F-4A61-B94D-B43B8CE8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85925"/>
            <a:ext cx="9872871" cy="4410075"/>
          </a:xfrm>
        </p:spPr>
        <p:txBody>
          <a:bodyPr/>
          <a:lstStyle/>
          <a:p>
            <a:pPr>
              <a:buClr>
                <a:schemeClr val="accent4">
                  <a:lumMod val="50000"/>
                </a:schemeClr>
              </a:buClr>
            </a:pP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>
                <a:solidFill>
                  <a:srgbClr val="002060"/>
                </a:solidFill>
              </a:rPr>
              <a:t>Real-Time examples 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>
                <a:solidFill>
                  <a:srgbClr val="002060"/>
                </a:solidFill>
              </a:rPr>
              <a:t>Interview question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>
                <a:solidFill>
                  <a:srgbClr val="002060"/>
                </a:solidFill>
              </a:rPr>
              <a:t>Certification guidance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>
                <a:solidFill>
                  <a:srgbClr val="002060"/>
                </a:solidFill>
              </a:rPr>
              <a:t>Mock Interviews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>
                <a:solidFill>
                  <a:srgbClr val="002060"/>
                </a:solidFill>
              </a:rPr>
              <a:t>Daily </a:t>
            </a:r>
            <a:r>
              <a:rPr lang="en-IN" dirty="0" smtClean="0">
                <a:solidFill>
                  <a:srgbClr val="002060"/>
                </a:solidFill>
              </a:rPr>
              <a:t>recordings</a:t>
            </a: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>
                <a:solidFill>
                  <a:srgbClr val="002060"/>
                </a:solidFill>
              </a:rPr>
              <a:t>E-books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>
                <a:solidFill>
                  <a:srgbClr val="002060"/>
                </a:solidFill>
              </a:rPr>
              <a:t>Sample </a:t>
            </a:r>
            <a:r>
              <a:rPr lang="en-IN" dirty="0" smtClean="0">
                <a:solidFill>
                  <a:srgbClr val="002060"/>
                </a:solidFill>
              </a:rPr>
              <a:t>CV’s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en-IN" dirty="0" smtClean="0">
                <a:solidFill>
                  <a:srgbClr val="002060"/>
                </a:solidFill>
              </a:rPr>
              <a:t>100% Career Assistance</a:t>
            </a: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endParaRPr lang="en-IN" dirty="0">
              <a:solidFill>
                <a:srgbClr val="002060"/>
              </a:solidFill>
            </a:endParaRPr>
          </a:p>
          <a:p>
            <a:pPr marL="45720" indent="0">
              <a:buClr>
                <a:schemeClr val="accent4">
                  <a:lumMod val="50000"/>
                </a:schemeClr>
              </a:buCl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endParaRPr lang="en-IN" dirty="0">
              <a:solidFill>
                <a:srgbClr val="002060"/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F57E5F-C10C-4A10-825A-6FB9D411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</p:spTree>
    <p:extLst>
      <p:ext uri="{BB962C8B-B14F-4D97-AF65-F5344CB8AC3E}">
        <p14:creationId xmlns:p14="http://schemas.microsoft.com/office/powerpoint/2010/main" val="8791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A6C216E-467F-4B22-B789-032ED3F0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3" y="3789736"/>
            <a:ext cx="6443663" cy="26118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F23AB49E-3BA8-4AC5-A34E-3760811C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18" y="379458"/>
            <a:ext cx="9875520" cy="601163"/>
          </a:xfrm>
        </p:spPr>
        <p:txBody>
          <a:bodyPr>
            <a:noAutofit/>
          </a:bodyPr>
          <a:lstStyle/>
          <a:p>
            <a:pPr>
              <a:buClr>
                <a:schemeClr val="accent4">
                  <a:lumMod val="50000"/>
                </a:schemeClr>
              </a:buClr>
            </a:pPr>
            <a:r>
              <a:rPr lang="en-IN" sz="3200" b="1" dirty="0">
                <a:solidFill>
                  <a:srgbClr val="002060"/>
                </a:solidFill>
              </a:rPr>
              <a:t>Job opportunities..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54794A8E-2ED7-49D6-AE69-ED3A1C04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73817931-D91E-4ED4-B1C2-ECBA1AEA9FEC}" type="slidenum">
              <a:rPr lang="en-US" smtClean="0"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CEE61ED-7134-49E5-94E8-BEFD1E72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95B6864-B955-44C8-B8A1-0FB9A6C4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458" y="1069521"/>
            <a:ext cx="4125749" cy="2611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56C0F01-4245-4081-9910-DCB4865C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649" y="1071937"/>
            <a:ext cx="3549758" cy="2628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5B03356-3D11-4245-8FDF-40A354D71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63" y="1088946"/>
            <a:ext cx="3731273" cy="26118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F34BD23-8A1C-4652-9838-C7B9C6FF8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6178" y="3782196"/>
            <a:ext cx="4805090" cy="23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288BC-C20F-4569-BD4D-DB54698F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18" y="190777"/>
            <a:ext cx="9875520" cy="94075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Our Success Stories…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0F9F76-4502-4EC5-8BD6-F22892EE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F57E5F-C10C-4A10-825A-6FB9D411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https://miinstitute.in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CA732E8-5E2C-49EF-B008-6AFF869B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8" y="3721343"/>
            <a:ext cx="2658120" cy="2621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ABA3AE4-E9D5-4F5E-B24A-8BC3D445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50" y="910718"/>
            <a:ext cx="4717774" cy="2604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4AC049D-7C54-47AC-8A64-6A3081486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609" y="910718"/>
            <a:ext cx="4761590" cy="26045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D505E93-A0D3-4E18-A6E0-852C2F5A5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924" y="3731780"/>
            <a:ext cx="2608526" cy="25797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CC40F34-5DFD-4118-A4ED-5030BC81D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902" y="3722701"/>
            <a:ext cx="2625266" cy="26045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7BED498-B952-40C3-86AF-58AF57C05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005" y="3731780"/>
            <a:ext cx="2745715" cy="25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803CF-C171-40AE-9C7E-7006BA82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Traditionally, how to build infrastructure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26182E-6ADB-4C9E-84CC-14C56001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1825E22-D461-4992-AEBE-EEBB9CF8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10" y="2468177"/>
            <a:ext cx="9163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288BC-C20F-4569-BD4D-DB54698F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Problems with traditional IT approach</a:t>
            </a:r>
            <a:r>
              <a:rPr lang="en-IN" sz="3600" b="1" dirty="0">
                <a:solidFill>
                  <a:srgbClr val="002060"/>
                </a:solidFill>
              </a:rPr>
              <a:t/>
            </a:r>
            <a:br>
              <a:rPr lang="en-IN" sz="3600" b="1" dirty="0">
                <a:solidFill>
                  <a:srgbClr val="002060"/>
                </a:solidFill>
              </a:rPr>
            </a:b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0F9F76-4502-4EC5-8BD6-F22892EE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7931-D91E-4ED4-B1C2-ECBA1AEA9FEC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971B82F-676F-4A61-B94D-B43B8CE8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53" y="2103175"/>
            <a:ext cx="9872871" cy="4410075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Pay for the rent for the data center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Pay for power supply, cooling, maintenance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Adding and replacing hardware takes time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Scaling is limited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Hire 24/7 team to monitor the infrastructure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How to deal with disasters? (earthquake, power shutdown, fire…)</a:t>
            </a:r>
          </a:p>
        </p:txBody>
      </p:sp>
    </p:spTree>
    <p:extLst>
      <p:ext uri="{BB962C8B-B14F-4D97-AF65-F5344CB8AC3E}">
        <p14:creationId xmlns:p14="http://schemas.microsoft.com/office/powerpoint/2010/main" val="34003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38558</TotalTime>
  <Words>447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Roboto</vt:lpstr>
      <vt:lpstr>Basis</vt:lpstr>
      <vt:lpstr>  Ishaq Mohammed    </vt:lpstr>
      <vt:lpstr>Agenda</vt:lpstr>
      <vt:lpstr>About Me</vt:lpstr>
      <vt:lpstr>PowerPoint Presentation</vt:lpstr>
      <vt:lpstr>Benefits of this course </vt:lpstr>
      <vt:lpstr>Job opportunities..</vt:lpstr>
      <vt:lpstr>Our Success Stories…</vt:lpstr>
      <vt:lpstr>Traditionally, how to build infrastructure</vt:lpstr>
      <vt:lpstr>Problems with traditional IT approach </vt:lpstr>
      <vt:lpstr>What is Cloud Computing? </vt:lpstr>
      <vt:lpstr>PowerPoint Presentation</vt:lpstr>
      <vt:lpstr>PowerPoint Presentation</vt:lpstr>
      <vt:lpstr>Sample patterns…</vt:lpstr>
      <vt:lpstr>PowerPoint Presentation</vt:lpstr>
      <vt:lpstr>   Round out your skills with training  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Ishaq Mohammed</dc:title>
  <dc:creator>ishaq, Mohammed</dc:creator>
  <cp:lastModifiedBy>Microsoft account</cp:lastModifiedBy>
  <cp:revision>925</cp:revision>
  <dcterms:created xsi:type="dcterms:W3CDTF">2018-08-28T10:42:39Z</dcterms:created>
  <dcterms:modified xsi:type="dcterms:W3CDTF">2023-03-18T14:57:43Z</dcterms:modified>
</cp:coreProperties>
</file>