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15.png" ContentType="image/png"/>
  <Override PartName="/ppt/media/image18.jpeg" ContentType="image/jpe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0.png" ContentType="image/png"/>
  <Override PartName="/ppt/media/image57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3.png" ContentType="image/png"/>
  <Override PartName="/ppt/media/image40.png" ContentType="image/png"/>
  <Override PartName="/ppt/media/image3.jpeg" ContentType="image/jpe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AE9BDD-0ABF-43B8-94FB-E67507DBA4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34BDD1-0661-4C5D-832A-F2FED55813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A9EEDD-6D8C-48FC-BAC8-D68FB9A6B3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48128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819200" y="205740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1430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48128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819200" y="4166640"/>
            <a:ext cx="317880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F8F9D-F6C9-4175-B726-162B29033F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1C9F28-2F4F-4703-B9BF-B09854ACE8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C8F355-65CE-4F39-8805-C16768E32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36D42B-9549-4424-8A2C-85AD5CF685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6000FF-8815-49BE-9E7D-0773F419E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290D4-D0D1-46F3-A0F0-8D041E6E1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3922BF-7F49-4CD2-97AB-4B2F8090E3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2CF2EB-61F8-4B1A-B370-F8BD7FCE9B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FD3708-DBBA-4411-A6FA-859AA345C6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67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lvl="1" marL="4572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7315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00584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12801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Corbe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https://miinstitute.in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4C24F-E5ED-4B86-8279-D4BC14183A72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chat.whatsapp.com/Djz2OWHIxPe55EOTQnSg2G" TargetMode="External"/><Relationship Id="rId2" Type="http://schemas.openxmlformats.org/officeDocument/2006/relationships/hyperlink" Target="https://miinstitute.in/" TargetMode="External"/><Relationship Id="rId3" Type="http://schemas.openxmlformats.org/officeDocument/2006/relationships/image" Target="../media/image63.jpe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6840" y="4882680"/>
            <a:ext cx="9875160" cy="118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9000"/>
          </a:bodyPr>
          <a:p>
            <a:pPr algn="ctr">
              <a:lnSpc>
                <a:spcPct val="90000"/>
              </a:lnSpc>
              <a:buNone/>
            </a:pPr>
            <a:br>
              <a:rPr sz="3200"/>
            </a:br>
            <a:br>
              <a:rPr sz="3200"/>
            </a:br>
            <a:r>
              <a:rPr b="1" lang="en-US" sz="4900" spc="-1" strike="noStrike">
                <a:solidFill>
                  <a:srgbClr val="002060"/>
                </a:solidFill>
                <a:latin typeface="Corbel"/>
              </a:rPr>
              <a:t>Ishaq Mohammed</a:t>
            </a:r>
            <a:br>
              <a:rPr sz="3200"/>
            </a:br>
            <a:br>
              <a:rPr sz="4400"/>
            </a:br>
            <a:r>
              <a:rPr b="1" lang="en-US" sz="4400" spc="-1" strike="noStrike">
                <a:solidFill>
                  <a:srgbClr val="002060"/>
                </a:solidFill>
                <a:latin typeface="Corbel"/>
              </a:rPr>
              <a:t>	</a:t>
            </a:r>
            <a:r>
              <a:rPr b="1" lang="en-US" sz="4400" spc="-1" strike="noStrike">
                <a:solidFill>
                  <a:srgbClr val="002060"/>
                </a:solidFill>
                <a:latin typeface="Corbel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376920" y="1324080"/>
            <a:ext cx="4120920" cy="226260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2" descr="Devops Logos"/>
          <p:cNvPicPr/>
          <p:nvPr/>
        </p:nvPicPr>
        <p:blipFill>
          <a:blip r:embed="rId2"/>
          <a:stretch/>
        </p:blipFill>
        <p:spPr>
          <a:xfrm>
            <a:off x="8236440" y="1785960"/>
            <a:ext cx="3073320" cy="158148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2" descr="C:\Users\storage_admin\Downloads\LOgo1.jpg"/>
          <p:cNvPicPr/>
          <p:nvPr/>
        </p:nvPicPr>
        <p:blipFill>
          <a:blip r:embed="rId3"/>
          <a:stretch/>
        </p:blipFill>
        <p:spPr>
          <a:xfrm>
            <a:off x="4728240" y="1051920"/>
            <a:ext cx="2707560" cy="2738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98065-728B-4AAC-96F1-47627366026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IN" sz="3600" spc="-1" strike="noStrike">
                <a:solidFill>
                  <a:srgbClr val="002060"/>
                </a:solidFill>
                <a:latin typeface="Corbel"/>
              </a:rPr>
              <a:t>What is Cloud Computing?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62800" y="1764360"/>
            <a:ext cx="9872640" cy="471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Cloud computing is the </a:t>
            </a: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on-demand delivery </a:t>
            </a: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of compute power, database storage, applications, and other IT resources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Through a cloud services platform with </a:t>
            </a: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pay-as-you-go pricing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You can </a:t>
            </a: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provision exactly the right type and size of computing </a:t>
            </a: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resources you need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Simple way to access </a:t>
            </a: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servers, storage, databases </a:t>
            </a: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and a set of </a:t>
            </a: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application</a:t>
            </a: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 services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 algn="ctr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7570A-1556-494F-95FC-A384E2C8825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4098"/>
          <p:cNvSpPr/>
          <p:nvPr/>
        </p:nvSpPr>
        <p:spPr>
          <a:xfrm>
            <a:off x="1364040" y="3895920"/>
            <a:ext cx="668160" cy="79524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Shape 4098"/>
          <p:cNvSpPr/>
          <p:nvPr/>
        </p:nvSpPr>
        <p:spPr>
          <a:xfrm>
            <a:off x="1329840" y="2693880"/>
            <a:ext cx="668160" cy="79524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1"/>
          <p:cNvSpPr>
            <a:spLocks noGrp="1"/>
          </p:cNvSpPr>
          <p:nvPr>
            <p:ph type="ftr" idx="5"/>
          </p:nvPr>
        </p:nvSpPr>
        <p:spPr>
          <a:xfrm>
            <a:off x="3947040" y="625716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https://miinstitute.in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6"/>
          </p:nvPr>
        </p:nvSpPr>
        <p:spPr>
          <a:xfrm>
            <a:off x="9349920" y="625716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EA30C8-70B2-4081-91C0-8A6047C06402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04" name="Shape 3239"/>
          <p:cNvGrpSpPr/>
          <p:nvPr/>
        </p:nvGrpSpPr>
        <p:grpSpPr>
          <a:xfrm>
            <a:off x="2558160" y="1028880"/>
            <a:ext cx="6204240" cy="4783680"/>
            <a:chOff x="2558160" y="1028880"/>
            <a:chExt cx="6204240" cy="4783680"/>
          </a:xfrm>
        </p:grpSpPr>
        <p:sp>
          <p:nvSpPr>
            <p:cNvPr id="105" name="Shape 3240"/>
            <p:cNvSpPr/>
            <p:nvPr/>
          </p:nvSpPr>
          <p:spPr>
            <a:xfrm>
              <a:off x="2558160" y="1028880"/>
              <a:ext cx="6204240" cy="478368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6" name="Shape 3241" descr=""/>
            <p:cNvPicPr/>
            <p:nvPr/>
          </p:nvPicPr>
          <p:blipFill>
            <a:blip r:embed="rId1"/>
            <a:stretch/>
          </p:blipFill>
          <p:spPr>
            <a:xfrm>
              <a:off x="2842200" y="1175400"/>
              <a:ext cx="2923200" cy="289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Shape 3258"/>
          <p:cNvSpPr/>
          <p:nvPr/>
        </p:nvSpPr>
        <p:spPr>
          <a:xfrm>
            <a:off x="6319800" y="3768480"/>
            <a:ext cx="128160" cy="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Shape 3290"/>
          <p:cNvSpPr/>
          <p:nvPr/>
        </p:nvSpPr>
        <p:spPr>
          <a:xfrm>
            <a:off x="601200" y="654840"/>
            <a:ext cx="9743040" cy="37368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 w="0">
            <a:noFill/>
          </a:ln>
          <a:effectLst>
            <a:outerShdw algn="ctr" blurRad="38160" dir="5400000" dist="38160" rotWithShape="0" sx="99000" sy="99000">
              <a:srgbClr val="000000">
                <a:alpha val="1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0" rIns="0" tIns="64080" bIns="0" anchor="t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Architecture: 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Web Application&gt; Pet clinic - Manual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109" name="Shape 4190"/>
          <p:cNvGrpSpPr/>
          <p:nvPr/>
        </p:nvGrpSpPr>
        <p:grpSpPr>
          <a:xfrm>
            <a:off x="1412640" y="4048560"/>
            <a:ext cx="502560" cy="502560"/>
            <a:chOff x="1412640" y="4048560"/>
            <a:chExt cx="502560" cy="502560"/>
          </a:xfrm>
        </p:grpSpPr>
        <p:sp>
          <p:nvSpPr>
            <p:cNvPr id="110" name="Shape 4191"/>
            <p:cNvSpPr/>
            <p:nvPr/>
          </p:nvSpPr>
          <p:spPr>
            <a:xfrm>
              <a:off x="1412640" y="4048560"/>
              <a:ext cx="502560" cy="502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1" name="Shape 4192" descr=""/>
            <p:cNvPicPr/>
            <p:nvPr/>
          </p:nvPicPr>
          <p:blipFill>
            <a:blip r:embed="rId2"/>
            <a:stretch/>
          </p:blipFill>
          <p:spPr>
            <a:xfrm>
              <a:off x="1449360" y="4084920"/>
              <a:ext cx="429480" cy="429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Shape 4193"/>
          <p:cNvGrpSpPr/>
          <p:nvPr/>
        </p:nvGrpSpPr>
        <p:grpSpPr>
          <a:xfrm>
            <a:off x="1412640" y="2931120"/>
            <a:ext cx="502560" cy="502560"/>
            <a:chOff x="1412640" y="2931120"/>
            <a:chExt cx="502560" cy="502560"/>
          </a:xfrm>
        </p:grpSpPr>
        <p:sp>
          <p:nvSpPr>
            <p:cNvPr id="113" name="Shape 4194"/>
            <p:cNvSpPr/>
            <p:nvPr/>
          </p:nvSpPr>
          <p:spPr>
            <a:xfrm>
              <a:off x="1412640" y="2931120"/>
              <a:ext cx="502560" cy="502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4" name="Shape 4195" descr=""/>
            <p:cNvPicPr/>
            <p:nvPr/>
          </p:nvPicPr>
          <p:blipFill>
            <a:blip r:embed="rId3"/>
            <a:stretch/>
          </p:blipFill>
          <p:spPr>
            <a:xfrm>
              <a:off x="1449360" y="2967840"/>
              <a:ext cx="429480" cy="429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Shape 3278"/>
          <p:cNvGrpSpPr/>
          <p:nvPr/>
        </p:nvGrpSpPr>
        <p:grpSpPr>
          <a:xfrm>
            <a:off x="6668640" y="3444480"/>
            <a:ext cx="1739880" cy="811800"/>
            <a:chOff x="6668640" y="3444480"/>
            <a:chExt cx="1739880" cy="811800"/>
          </a:xfrm>
        </p:grpSpPr>
        <p:sp>
          <p:nvSpPr>
            <p:cNvPr id="116" name="Shape 3279"/>
            <p:cNvSpPr/>
            <p:nvPr/>
          </p:nvSpPr>
          <p:spPr>
            <a:xfrm>
              <a:off x="6668640" y="3444480"/>
              <a:ext cx="1739880" cy="811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38160" dir="5400000" dist="1260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429840" rIns="45720" tIns="73080" bIns="255960" anchor="t">
              <a:noAutofit/>
            </a:bodyPr>
            <a:p>
              <a:pPr>
                <a:lnSpc>
                  <a:spcPct val="113000"/>
                </a:lnSpc>
                <a:buNone/>
                <a:tabLst>
                  <a:tab algn="l" pos="0"/>
                </a:tabLst>
              </a:pPr>
              <a:endParaRPr b="0" lang="en-IN" sz="700" spc="-1" strike="noStrike">
                <a:latin typeface="Arial"/>
              </a:endParaRPr>
            </a:p>
            <a:p>
              <a:pPr>
                <a:lnSpc>
                  <a:spcPct val="113000"/>
                </a:lnSpc>
                <a:buNone/>
                <a:tabLst>
                  <a:tab algn="l" pos="0"/>
                </a:tabLst>
              </a:pPr>
              <a:r>
                <a:rPr b="0" lang="en-US" sz="7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   </a:t>
              </a:r>
              <a:r>
                <a:rPr b="0" lang="en-US" sz="10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Kubernetes Cluster</a:t>
              </a:r>
              <a:br>
                <a:rPr sz="1000"/>
              </a:br>
              <a:r>
                <a:rPr b="0" lang="en-US" sz="10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   </a:t>
              </a:r>
              <a:r>
                <a:rPr b="0" lang="en-US" sz="1000" spc="-1" strike="noStrike">
                  <a:solidFill>
                    <a:srgbClr val="757575"/>
                  </a:solidFill>
                  <a:latin typeface="Roboto"/>
                  <a:ea typeface="Roboto"/>
                </a:rPr>
                <a:t>Container Engine</a:t>
              </a:r>
              <a:endParaRPr b="0" lang="en-IN" sz="1000" spc="-1" strike="noStrike">
                <a:latin typeface="Arial"/>
              </a:endParaRPr>
            </a:p>
          </p:txBody>
        </p:sp>
        <p:pic>
          <p:nvPicPr>
            <p:cNvPr id="117" name="Shape 3282" descr="Container-Engine.png"/>
            <p:cNvPicPr/>
            <p:nvPr/>
          </p:nvPicPr>
          <p:blipFill>
            <a:blip r:embed="rId4"/>
            <a:srcRect l="0" t="5079" r="0" b="5079"/>
            <a:stretch/>
          </p:blipFill>
          <p:spPr>
            <a:xfrm>
              <a:off x="6753600" y="3657240"/>
              <a:ext cx="366480" cy="351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Shape 3586"/>
          <p:cNvSpPr/>
          <p:nvPr/>
        </p:nvSpPr>
        <p:spPr>
          <a:xfrm>
            <a:off x="2539080" y="3570840"/>
            <a:ext cx="1409760" cy="622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19080" dir="5400000" dist="6480" rotWithShape="0">
              <a:schemeClr val="dk1">
                <a:alpha val="4471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73080" anchor="ctr">
            <a:noAutofit/>
          </a:bodyPr>
          <a:p>
            <a:pPr>
              <a:lnSpc>
                <a:spcPct val="121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K8s Load</a:t>
            </a:r>
            <a:br>
              <a:rPr sz="1000"/>
            </a:b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Balancer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9" name="Shape 3946"/>
          <p:cNvSpPr/>
          <p:nvPr/>
        </p:nvSpPr>
        <p:spPr>
          <a:xfrm>
            <a:off x="5291280" y="2248920"/>
            <a:ext cx="2056680" cy="66348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19080" dir="5400000" dist="6480" rotWithShape="0">
              <a:schemeClr val="dk1">
                <a:alpha val="44705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73080" anchor="ctr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750" spc="-1" strike="noStrike">
                <a:solidFill>
                  <a:srgbClr val="212121"/>
                </a:solidFill>
                <a:latin typeface="Roboto"/>
                <a:ea typeface="Roboto"/>
              </a:rPr>
              <a:t>             </a:t>
            </a: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Docker Images</a:t>
            </a:r>
            <a:br>
              <a:rPr sz="1000"/>
            </a:b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     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Container Registry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20" name="Shape 3947" descr="Container-Engine.png"/>
          <p:cNvPicPr/>
          <p:nvPr/>
        </p:nvPicPr>
        <p:blipFill>
          <a:blip r:embed="rId5"/>
          <a:srcRect l="0" t="5079" r="0" b="5079"/>
          <a:stretch/>
        </p:blipFill>
        <p:spPr>
          <a:xfrm>
            <a:off x="5416920" y="2383560"/>
            <a:ext cx="540000" cy="439560"/>
          </a:xfrm>
          <a:prstGeom prst="rect">
            <a:avLst/>
          </a:prstGeom>
          <a:ln w="0">
            <a:noFill/>
          </a:ln>
        </p:spPr>
      </p:pic>
      <p:sp>
        <p:nvSpPr>
          <p:cNvPr id="121" name="Shape 3978"/>
          <p:cNvSpPr/>
          <p:nvPr/>
        </p:nvSpPr>
        <p:spPr>
          <a:xfrm flipV="1">
            <a:off x="1928880" y="3881880"/>
            <a:ext cx="609840" cy="3524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Shape 3978"/>
          <p:cNvSpPr/>
          <p:nvPr/>
        </p:nvSpPr>
        <p:spPr>
          <a:xfrm>
            <a:off x="1929600" y="3204360"/>
            <a:ext cx="603360" cy="5572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Shape 3279"/>
          <p:cNvSpPr/>
          <p:nvPr/>
        </p:nvSpPr>
        <p:spPr>
          <a:xfrm>
            <a:off x="4383000" y="3456720"/>
            <a:ext cx="1739880" cy="811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38160" dir="5400000" dist="12600" rotWithShape="0">
              <a:schemeClr val="dk1">
                <a:alpha val="44705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255960" anchor="t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endParaRPr b="0" lang="en-IN" sz="7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700" spc="-1" strike="noStrike">
                <a:solidFill>
                  <a:srgbClr val="212121"/>
                </a:solidFill>
                <a:latin typeface="Roboto"/>
                <a:ea typeface="Roboto"/>
              </a:rPr>
              <a:t>   </a:t>
            </a: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Kubernetes Cluster</a:t>
            </a:r>
            <a:br>
              <a:rPr sz="1000"/>
            </a:b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 POD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Pet Clinic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24" name="Shape 3282" descr="Container-Engine.png"/>
          <p:cNvPicPr/>
          <p:nvPr/>
        </p:nvPicPr>
        <p:blipFill>
          <a:blip r:embed="rId6"/>
          <a:srcRect l="0" t="5079" r="0" b="5079"/>
          <a:stretch/>
        </p:blipFill>
        <p:spPr>
          <a:xfrm>
            <a:off x="4467600" y="3733920"/>
            <a:ext cx="366480" cy="351720"/>
          </a:xfrm>
          <a:prstGeom prst="rect">
            <a:avLst/>
          </a:prstGeom>
          <a:ln w="0">
            <a:noFill/>
          </a:ln>
        </p:spPr>
      </p:pic>
      <p:grpSp>
        <p:nvGrpSpPr>
          <p:cNvPr id="125" name="Shape 3834"/>
          <p:cNvGrpSpPr/>
          <p:nvPr/>
        </p:nvGrpSpPr>
        <p:grpSpPr>
          <a:xfrm>
            <a:off x="9270000" y="3192120"/>
            <a:ext cx="832680" cy="1226160"/>
            <a:chOff x="9270000" y="3192120"/>
            <a:chExt cx="832680" cy="1226160"/>
          </a:xfrm>
        </p:grpSpPr>
        <p:sp>
          <p:nvSpPr>
            <p:cNvPr id="126" name="Shape 3835"/>
            <p:cNvSpPr/>
            <p:nvPr/>
          </p:nvSpPr>
          <p:spPr>
            <a:xfrm>
              <a:off x="9270000" y="3192120"/>
              <a:ext cx="832680" cy="122616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Shape 3836"/>
            <p:cNvSpPr/>
            <p:nvPr/>
          </p:nvSpPr>
          <p:spPr>
            <a:xfrm>
              <a:off x="9270000" y="3192120"/>
              <a:ext cx="77760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0" tIns="54720" bIns="0" anchor="t">
              <a:noAutofit/>
            </a:bodyPr>
            <a:p>
              <a:pPr algn="ctr">
                <a:lnSpc>
                  <a:spcPts val="1001"/>
                </a:lnSpc>
                <a:buNone/>
                <a:tabLst>
                  <a:tab algn="l" pos="0"/>
                </a:tabLst>
              </a:pPr>
              <a:r>
                <a:rPr b="0" lang="en-US" sz="900" spc="-1" strike="noStrike">
                  <a:solidFill>
                    <a:srgbClr val="9e9e9e"/>
                  </a:solidFill>
                  <a:latin typeface="Roboto"/>
                  <a:ea typeface="Roboto"/>
                </a:rPr>
                <a:t>Development</a:t>
              </a:r>
              <a:br>
                <a:rPr sz="900"/>
              </a:br>
              <a:r>
                <a:rPr b="0" lang="en-US" sz="900" spc="-1" strike="noStrike">
                  <a:solidFill>
                    <a:srgbClr val="9e9e9e"/>
                  </a:solidFill>
                  <a:latin typeface="Roboto"/>
                  <a:ea typeface="Roboto"/>
                </a:rPr>
                <a:t>Team</a:t>
              </a:r>
              <a:endParaRPr b="0" lang="en-IN" sz="900" spc="-1" strike="noStrike">
                <a:latin typeface="Arial"/>
              </a:endParaRPr>
            </a:p>
          </p:txBody>
        </p:sp>
      </p:grpSp>
      <p:sp>
        <p:nvSpPr>
          <p:cNvPr id="128" name="Shape 3871"/>
          <p:cNvSpPr/>
          <p:nvPr/>
        </p:nvSpPr>
        <p:spPr>
          <a:xfrm rot="10800000">
            <a:off x="8398080" y="3869280"/>
            <a:ext cx="1171800" cy="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Shape 3840"/>
          <p:cNvGrpSpPr/>
          <p:nvPr/>
        </p:nvGrpSpPr>
        <p:grpSpPr>
          <a:xfrm>
            <a:off x="9421560" y="3600000"/>
            <a:ext cx="626040" cy="667440"/>
            <a:chOff x="9421560" y="3600000"/>
            <a:chExt cx="626040" cy="667440"/>
          </a:xfrm>
        </p:grpSpPr>
        <p:sp>
          <p:nvSpPr>
            <p:cNvPr id="130" name="Shape 3841"/>
            <p:cNvSpPr/>
            <p:nvPr/>
          </p:nvSpPr>
          <p:spPr>
            <a:xfrm>
              <a:off x="9421560" y="3600000"/>
              <a:ext cx="626040" cy="66744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1" name="Shape 3842" descr=""/>
            <p:cNvPicPr/>
            <p:nvPr/>
          </p:nvPicPr>
          <p:blipFill>
            <a:blip r:embed="rId7"/>
            <a:stretch/>
          </p:blipFill>
          <p:spPr>
            <a:xfrm>
              <a:off x="9466920" y="3648600"/>
              <a:ext cx="534960" cy="570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2" name="Shape 4151"/>
          <p:cNvSpPr/>
          <p:nvPr/>
        </p:nvSpPr>
        <p:spPr>
          <a:xfrm flipH="1" flipV="1" rot="5400000">
            <a:off x="4547160" y="2742840"/>
            <a:ext cx="906840" cy="581040"/>
          </a:xfrm>
          <a:prstGeom prst="bentConnector2">
            <a:avLst/>
          </a:pr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Shape 4151"/>
          <p:cNvSpPr/>
          <p:nvPr/>
        </p:nvSpPr>
        <p:spPr>
          <a:xfrm flipV="1">
            <a:off x="7327080" y="1893600"/>
            <a:ext cx="1942920" cy="6368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37" descr=""/>
          <p:cNvPicPr/>
          <p:nvPr/>
        </p:nvPicPr>
        <p:blipFill>
          <a:blip r:embed="rId8"/>
          <a:stretch/>
        </p:blipFill>
        <p:spPr>
          <a:xfrm>
            <a:off x="9193320" y="1708560"/>
            <a:ext cx="1399680" cy="371160"/>
          </a:xfrm>
          <a:prstGeom prst="rect">
            <a:avLst/>
          </a:prstGeom>
          <a:ln w="0">
            <a:noFill/>
          </a:ln>
        </p:spPr>
      </p:pic>
      <p:sp>
        <p:nvSpPr>
          <p:cNvPr id="135" name="Shape 4146"/>
          <p:cNvSpPr/>
          <p:nvPr/>
        </p:nvSpPr>
        <p:spPr>
          <a:xfrm flipV="1">
            <a:off x="6093720" y="3877920"/>
            <a:ext cx="59508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Shape 4146"/>
          <p:cNvSpPr/>
          <p:nvPr/>
        </p:nvSpPr>
        <p:spPr>
          <a:xfrm flipV="1">
            <a:off x="3947040" y="3895920"/>
            <a:ext cx="45000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Shape 4099"/>
          <p:cNvSpPr/>
          <p:nvPr/>
        </p:nvSpPr>
        <p:spPr>
          <a:xfrm>
            <a:off x="1440360" y="3587760"/>
            <a:ext cx="46044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0" tIns="54720" bIns="0" anchor="t">
            <a:noAutofit/>
          </a:bodyPr>
          <a:p>
            <a:pPr>
              <a:lnSpc>
                <a:spcPts val="1001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9e9e9e"/>
                </a:solidFill>
                <a:latin typeface="Roboto"/>
                <a:ea typeface="Roboto"/>
              </a:rPr>
              <a:t>Users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38" name="Shape 3282" descr="Container-Engine.png"/>
          <p:cNvPicPr/>
          <p:nvPr/>
        </p:nvPicPr>
        <p:blipFill>
          <a:blip r:embed="rId9"/>
          <a:srcRect l="0" t="5079" r="0" b="5079"/>
          <a:stretch/>
        </p:blipFill>
        <p:spPr>
          <a:xfrm>
            <a:off x="2650680" y="3674520"/>
            <a:ext cx="366480" cy="3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Manual steps required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Pull the docker image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Tag the docker image to gcr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Push the image to gcr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Create a gke cluster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Check in credentials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Create a deployment yaml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Deploy a container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502920" indent="-45720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AutoNum type="arabicPeriod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Check app endpoint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7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A597E0-A859-4CD3-8B7D-7F12D58130DE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4098"/>
          <p:cNvSpPr/>
          <p:nvPr/>
        </p:nvSpPr>
        <p:spPr>
          <a:xfrm>
            <a:off x="1364040" y="3895920"/>
            <a:ext cx="668160" cy="79524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Shape 4098"/>
          <p:cNvSpPr/>
          <p:nvPr/>
        </p:nvSpPr>
        <p:spPr>
          <a:xfrm>
            <a:off x="1329840" y="2693880"/>
            <a:ext cx="668160" cy="795240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PlaceHolder 1"/>
          <p:cNvSpPr>
            <a:spLocks noGrp="1"/>
          </p:cNvSpPr>
          <p:nvPr>
            <p:ph type="ftr" idx="8"/>
          </p:nvPr>
        </p:nvSpPr>
        <p:spPr>
          <a:xfrm>
            <a:off x="3947040" y="625716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https://miinstitute.in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9"/>
          </p:nvPr>
        </p:nvSpPr>
        <p:spPr>
          <a:xfrm>
            <a:off x="9349920" y="625716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3FAAF-77DA-4234-90A0-31457359AE69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46" name="Shape 3239"/>
          <p:cNvGrpSpPr/>
          <p:nvPr/>
        </p:nvGrpSpPr>
        <p:grpSpPr>
          <a:xfrm>
            <a:off x="2558160" y="1028880"/>
            <a:ext cx="6204240" cy="4783680"/>
            <a:chOff x="2558160" y="1028880"/>
            <a:chExt cx="6204240" cy="4783680"/>
          </a:xfrm>
        </p:grpSpPr>
        <p:sp>
          <p:nvSpPr>
            <p:cNvPr id="147" name="Shape 3240"/>
            <p:cNvSpPr/>
            <p:nvPr/>
          </p:nvSpPr>
          <p:spPr>
            <a:xfrm>
              <a:off x="2558160" y="1028880"/>
              <a:ext cx="6204240" cy="478368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Shape 3241" descr=""/>
            <p:cNvPicPr/>
            <p:nvPr/>
          </p:nvPicPr>
          <p:blipFill>
            <a:blip r:embed="rId1"/>
            <a:stretch/>
          </p:blipFill>
          <p:spPr>
            <a:xfrm>
              <a:off x="2842200" y="1175400"/>
              <a:ext cx="2923200" cy="289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Shape 3258"/>
          <p:cNvSpPr/>
          <p:nvPr/>
        </p:nvSpPr>
        <p:spPr>
          <a:xfrm>
            <a:off x="6319800" y="3768480"/>
            <a:ext cx="128160" cy="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Shape 3290"/>
          <p:cNvSpPr/>
          <p:nvPr/>
        </p:nvSpPr>
        <p:spPr>
          <a:xfrm>
            <a:off x="601200" y="654840"/>
            <a:ext cx="9743040" cy="37368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 w="0">
            <a:noFill/>
          </a:ln>
          <a:effectLst>
            <a:outerShdw algn="ctr" blurRad="38160" dir="5400000" dist="38160" rotWithShape="0" sx="99000" sy="99000">
              <a:srgbClr val="000000">
                <a:alpha val="1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0" rIns="0" tIns="64080" bIns="0" anchor="t">
            <a:no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Architecture: </a:t>
            </a: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Web Application&gt; Pet clinic – Jenkins Automation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151" name="Shape 4190"/>
          <p:cNvGrpSpPr/>
          <p:nvPr/>
        </p:nvGrpSpPr>
        <p:grpSpPr>
          <a:xfrm>
            <a:off x="1412640" y="4048560"/>
            <a:ext cx="502560" cy="502560"/>
            <a:chOff x="1412640" y="4048560"/>
            <a:chExt cx="502560" cy="502560"/>
          </a:xfrm>
        </p:grpSpPr>
        <p:sp>
          <p:nvSpPr>
            <p:cNvPr id="152" name="Shape 4191"/>
            <p:cNvSpPr/>
            <p:nvPr/>
          </p:nvSpPr>
          <p:spPr>
            <a:xfrm>
              <a:off x="1412640" y="4048560"/>
              <a:ext cx="502560" cy="502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" name="Shape 4192" descr=""/>
            <p:cNvPicPr/>
            <p:nvPr/>
          </p:nvPicPr>
          <p:blipFill>
            <a:blip r:embed="rId2"/>
            <a:stretch/>
          </p:blipFill>
          <p:spPr>
            <a:xfrm>
              <a:off x="1449360" y="4084920"/>
              <a:ext cx="429480" cy="429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4" name="Shape 4193"/>
          <p:cNvGrpSpPr/>
          <p:nvPr/>
        </p:nvGrpSpPr>
        <p:grpSpPr>
          <a:xfrm>
            <a:off x="1412640" y="2931120"/>
            <a:ext cx="502560" cy="502560"/>
            <a:chOff x="1412640" y="2931120"/>
            <a:chExt cx="502560" cy="502560"/>
          </a:xfrm>
        </p:grpSpPr>
        <p:sp>
          <p:nvSpPr>
            <p:cNvPr id="155" name="Shape 4194"/>
            <p:cNvSpPr/>
            <p:nvPr/>
          </p:nvSpPr>
          <p:spPr>
            <a:xfrm>
              <a:off x="1412640" y="2931120"/>
              <a:ext cx="502560" cy="50256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6" name="Shape 4195" descr=""/>
            <p:cNvPicPr/>
            <p:nvPr/>
          </p:nvPicPr>
          <p:blipFill>
            <a:blip r:embed="rId3"/>
            <a:stretch/>
          </p:blipFill>
          <p:spPr>
            <a:xfrm>
              <a:off x="1449360" y="2967840"/>
              <a:ext cx="429480" cy="429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7" name="Shape 3278"/>
          <p:cNvGrpSpPr/>
          <p:nvPr/>
        </p:nvGrpSpPr>
        <p:grpSpPr>
          <a:xfrm>
            <a:off x="6668640" y="3444480"/>
            <a:ext cx="1739880" cy="811800"/>
            <a:chOff x="6668640" y="3444480"/>
            <a:chExt cx="1739880" cy="811800"/>
          </a:xfrm>
        </p:grpSpPr>
        <p:sp>
          <p:nvSpPr>
            <p:cNvPr id="158" name="Shape 3279"/>
            <p:cNvSpPr/>
            <p:nvPr/>
          </p:nvSpPr>
          <p:spPr>
            <a:xfrm>
              <a:off x="6668640" y="3444480"/>
              <a:ext cx="1739880" cy="811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38160" dir="5400000" dist="1260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429840" rIns="45720" tIns="73080" bIns="255960" anchor="t">
              <a:noAutofit/>
            </a:bodyPr>
            <a:p>
              <a:pPr>
                <a:lnSpc>
                  <a:spcPct val="113000"/>
                </a:lnSpc>
                <a:buNone/>
                <a:tabLst>
                  <a:tab algn="l" pos="0"/>
                </a:tabLst>
              </a:pPr>
              <a:endParaRPr b="0" lang="en-IN" sz="700" spc="-1" strike="noStrike">
                <a:latin typeface="Arial"/>
              </a:endParaRPr>
            </a:p>
            <a:p>
              <a:pPr>
                <a:lnSpc>
                  <a:spcPct val="113000"/>
                </a:lnSpc>
                <a:buNone/>
                <a:tabLst>
                  <a:tab algn="l" pos="0"/>
                </a:tabLst>
              </a:pPr>
              <a:r>
                <a:rPr b="0" lang="en-US" sz="7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   </a:t>
              </a:r>
              <a:r>
                <a:rPr b="0" lang="en-US" sz="10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Kubernetes Cluster</a:t>
              </a:r>
              <a:br>
                <a:rPr sz="1000"/>
              </a:br>
              <a:r>
                <a:rPr b="0" lang="en-US" sz="1000" spc="-1" strike="noStrike">
                  <a:solidFill>
                    <a:srgbClr val="212121"/>
                  </a:solidFill>
                  <a:latin typeface="Roboto"/>
                  <a:ea typeface="Roboto"/>
                </a:rPr>
                <a:t>   </a:t>
              </a:r>
              <a:r>
                <a:rPr b="0" lang="en-US" sz="1000" spc="-1" strike="noStrike">
                  <a:solidFill>
                    <a:srgbClr val="757575"/>
                  </a:solidFill>
                  <a:latin typeface="Roboto"/>
                  <a:ea typeface="Roboto"/>
                </a:rPr>
                <a:t>Container Engine</a:t>
              </a:r>
              <a:endParaRPr b="0" lang="en-IN" sz="1000" spc="-1" strike="noStrike">
                <a:latin typeface="Arial"/>
              </a:endParaRPr>
            </a:p>
          </p:txBody>
        </p:sp>
        <p:pic>
          <p:nvPicPr>
            <p:cNvPr id="159" name="Shape 3282" descr="Container-Engine.png"/>
            <p:cNvPicPr/>
            <p:nvPr/>
          </p:nvPicPr>
          <p:blipFill>
            <a:blip r:embed="rId4"/>
            <a:srcRect l="0" t="5079" r="0" b="5079"/>
            <a:stretch/>
          </p:blipFill>
          <p:spPr>
            <a:xfrm>
              <a:off x="6753600" y="3657240"/>
              <a:ext cx="366480" cy="351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0" name="Shape 3586"/>
          <p:cNvSpPr/>
          <p:nvPr/>
        </p:nvSpPr>
        <p:spPr>
          <a:xfrm>
            <a:off x="2539080" y="3570840"/>
            <a:ext cx="1409760" cy="622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19080" dir="5400000" dist="6480" rotWithShape="0">
              <a:schemeClr val="dk1">
                <a:alpha val="4471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73080" anchor="ctr">
            <a:noAutofit/>
          </a:bodyPr>
          <a:p>
            <a:pPr>
              <a:lnSpc>
                <a:spcPct val="121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K8s Load</a:t>
            </a:r>
            <a:br>
              <a:rPr sz="1000"/>
            </a:b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Balancer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1" name="Shape 3946"/>
          <p:cNvSpPr/>
          <p:nvPr/>
        </p:nvSpPr>
        <p:spPr>
          <a:xfrm>
            <a:off x="5291280" y="2248920"/>
            <a:ext cx="2056680" cy="66348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19080" dir="5400000" dist="6480" rotWithShape="0">
              <a:schemeClr val="dk1">
                <a:alpha val="44705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73080" anchor="ctr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750" spc="-1" strike="noStrike">
                <a:solidFill>
                  <a:srgbClr val="212121"/>
                </a:solidFill>
                <a:latin typeface="Roboto"/>
                <a:ea typeface="Roboto"/>
              </a:rPr>
              <a:t>             </a:t>
            </a: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Docker Images</a:t>
            </a:r>
            <a:br>
              <a:rPr sz="1000"/>
            </a:b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     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Container Registry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62" name="Shape 3947" descr="Container-Engine.png"/>
          <p:cNvPicPr/>
          <p:nvPr/>
        </p:nvPicPr>
        <p:blipFill>
          <a:blip r:embed="rId5"/>
          <a:srcRect l="0" t="5079" r="0" b="5079"/>
          <a:stretch/>
        </p:blipFill>
        <p:spPr>
          <a:xfrm>
            <a:off x="5416920" y="2383560"/>
            <a:ext cx="540000" cy="439560"/>
          </a:xfrm>
          <a:prstGeom prst="rect">
            <a:avLst/>
          </a:prstGeom>
          <a:ln w="0">
            <a:noFill/>
          </a:ln>
        </p:spPr>
      </p:pic>
      <p:sp>
        <p:nvSpPr>
          <p:cNvPr id="163" name="Shape 3978"/>
          <p:cNvSpPr/>
          <p:nvPr/>
        </p:nvSpPr>
        <p:spPr>
          <a:xfrm flipV="1">
            <a:off x="1928880" y="3881880"/>
            <a:ext cx="609840" cy="3524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hape 3978"/>
          <p:cNvSpPr/>
          <p:nvPr/>
        </p:nvSpPr>
        <p:spPr>
          <a:xfrm>
            <a:off x="1929600" y="3204360"/>
            <a:ext cx="603360" cy="5572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3279"/>
          <p:cNvSpPr/>
          <p:nvPr/>
        </p:nvSpPr>
        <p:spPr>
          <a:xfrm>
            <a:off x="4383000" y="3456720"/>
            <a:ext cx="1739880" cy="811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 w="0">
            <a:noFill/>
          </a:ln>
          <a:effectLst>
            <a:outerShdw algn="ctr" blurRad="38160" dir="5400000" dist="12600" rotWithShape="0">
              <a:schemeClr val="dk1">
                <a:alpha val="44705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29840" rIns="45720" tIns="73080" bIns="255960" anchor="t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endParaRPr b="0" lang="en-IN" sz="7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700" spc="-1" strike="noStrike">
                <a:solidFill>
                  <a:srgbClr val="212121"/>
                </a:solidFill>
                <a:latin typeface="Roboto"/>
                <a:ea typeface="Roboto"/>
              </a:rPr>
              <a:t>   </a:t>
            </a: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Kubernetes Cluster</a:t>
            </a:r>
            <a:br>
              <a:rPr sz="1000"/>
            </a:br>
            <a:r>
              <a:rPr b="0" lang="en-US" sz="1000" spc="-1" strike="noStrike">
                <a:solidFill>
                  <a:srgbClr val="212121"/>
                </a:solidFill>
                <a:latin typeface="Roboto"/>
                <a:ea typeface="Roboto"/>
              </a:rPr>
              <a:t>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 POD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       </a:t>
            </a:r>
            <a:r>
              <a:rPr b="0" lang="en-US" sz="1000" spc="-1" strike="noStrike">
                <a:solidFill>
                  <a:srgbClr val="757575"/>
                </a:solidFill>
                <a:latin typeface="Roboto"/>
                <a:ea typeface="Roboto"/>
              </a:rPr>
              <a:t>Pet Clinic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66" name="Shape 3282" descr="Container-Engine.png"/>
          <p:cNvPicPr/>
          <p:nvPr/>
        </p:nvPicPr>
        <p:blipFill>
          <a:blip r:embed="rId6"/>
          <a:srcRect l="0" t="5079" r="0" b="5079"/>
          <a:stretch/>
        </p:blipFill>
        <p:spPr>
          <a:xfrm>
            <a:off x="4467600" y="3733920"/>
            <a:ext cx="366480" cy="351720"/>
          </a:xfrm>
          <a:prstGeom prst="rect">
            <a:avLst/>
          </a:prstGeom>
          <a:ln w="0">
            <a:noFill/>
          </a:ln>
        </p:spPr>
      </p:pic>
      <p:grpSp>
        <p:nvGrpSpPr>
          <p:cNvPr id="167" name="Shape 3834"/>
          <p:cNvGrpSpPr/>
          <p:nvPr/>
        </p:nvGrpSpPr>
        <p:grpSpPr>
          <a:xfrm>
            <a:off x="9270000" y="3192120"/>
            <a:ext cx="832680" cy="1226160"/>
            <a:chOff x="9270000" y="3192120"/>
            <a:chExt cx="832680" cy="1226160"/>
          </a:xfrm>
        </p:grpSpPr>
        <p:sp>
          <p:nvSpPr>
            <p:cNvPr id="168" name="Shape 3835"/>
            <p:cNvSpPr/>
            <p:nvPr/>
          </p:nvSpPr>
          <p:spPr>
            <a:xfrm>
              <a:off x="9270000" y="3192120"/>
              <a:ext cx="832680" cy="122616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Shape 3836"/>
            <p:cNvSpPr/>
            <p:nvPr/>
          </p:nvSpPr>
          <p:spPr>
            <a:xfrm>
              <a:off x="9270000" y="3192120"/>
              <a:ext cx="77760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0" tIns="54720" bIns="0" anchor="t">
              <a:noAutofit/>
            </a:bodyPr>
            <a:p>
              <a:pPr algn="ctr">
                <a:lnSpc>
                  <a:spcPts val="1001"/>
                </a:lnSpc>
                <a:buNone/>
                <a:tabLst>
                  <a:tab algn="l" pos="0"/>
                </a:tabLst>
              </a:pPr>
              <a:r>
                <a:rPr b="0" lang="en-US" sz="900" spc="-1" strike="noStrike">
                  <a:solidFill>
                    <a:srgbClr val="9e9e9e"/>
                  </a:solidFill>
                  <a:latin typeface="Roboto"/>
                  <a:ea typeface="Roboto"/>
                </a:rPr>
                <a:t>Development</a:t>
              </a:r>
              <a:br>
                <a:rPr sz="900"/>
              </a:br>
              <a:r>
                <a:rPr b="0" lang="en-US" sz="900" spc="-1" strike="noStrike">
                  <a:solidFill>
                    <a:srgbClr val="9e9e9e"/>
                  </a:solidFill>
                  <a:latin typeface="Roboto"/>
                  <a:ea typeface="Roboto"/>
                </a:rPr>
                <a:t>Team</a:t>
              </a:r>
              <a:endParaRPr b="0" lang="en-IN" sz="900" spc="-1" strike="noStrike">
                <a:latin typeface="Arial"/>
              </a:endParaRPr>
            </a:p>
          </p:txBody>
        </p:sp>
      </p:grpSp>
      <p:sp>
        <p:nvSpPr>
          <p:cNvPr id="170" name="Shape 3871"/>
          <p:cNvSpPr/>
          <p:nvPr/>
        </p:nvSpPr>
        <p:spPr>
          <a:xfrm rot="10800000">
            <a:off x="8398080" y="3869280"/>
            <a:ext cx="1171800" cy="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Shape 3840"/>
          <p:cNvGrpSpPr/>
          <p:nvPr/>
        </p:nvGrpSpPr>
        <p:grpSpPr>
          <a:xfrm>
            <a:off x="9349920" y="3561840"/>
            <a:ext cx="626040" cy="667440"/>
            <a:chOff x="9349920" y="3561840"/>
            <a:chExt cx="626040" cy="667440"/>
          </a:xfrm>
        </p:grpSpPr>
        <p:sp>
          <p:nvSpPr>
            <p:cNvPr id="172" name="Shape 3841"/>
            <p:cNvSpPr/>
            <p:nvPr/>
          </p:nvSpPr>
          <p:spPr>
            <a:xfrm>
              <a:off x="9349920" y="3561840"/>
              <a:ext cx="626040" cy="66744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 w="0">
              <a:noFill/>
            </a:ln>
            <a:effectLst>
              <a:outerShdw algn="ctr" blurRad="19080" dir="5400000" dist="6480" rotWithShape="0">
                <a:schemeClr val="dk1">
                  <a:alpha val="44705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73" name="Shape 3842" descr=""/>
            <p:cNvPicPr/>
            <p:nvPr/>
          </p:nvPicPr>
          <p:blipFill>
            <a:blip r:embed="rId7"/>
            <a:stretch/>
          </p:blipFill>
          <p:spPr>
            <a:xfrm>
              <a:off x="9395280" y="3610440"/>
              <a:ext cx="534960" cy="570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Shape 4151"/>
          <p:cNvSpPr/>
          <p:nvPr/>
        </p:nvSpPr>
        <p:spPr>
          <a:xfrm flipH="1" flipV="1" rot="5400000">
            <a:off x="4547160" y="2742840"/>
            <a:ext cx="906840" cy="581040"/>
          </a:xfrm>
          <a:prstGeom prst="bentConnector2">
            <a:avLst/>
          </a:pr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Shape 4151"/>
          <p:cNvSpPr/>
          <p:nvPr/>
        </p:nvSpPr>
        <p:spPr>
          <a:xfrm flipV="1">
            <a:off x="7327080" y="1893600"/>
            <a:ext cx="1942920" cy="6368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Picture 137" descr=""/>
          <p:cNvPicPr/>
          <p:nvPr/>
        </p:nvPicPr>
        <p:blipFill>
          <a:blip r:embed="rId8"/>
          <a:stretch/>
        </p:blipFill>
        <p:spPr>
          <a:xfrm>
            <a:off x="9193320" y="1708560"/>
            <a:ext cx="1399680" cy="371160"/>
          </a:xfrm>
          <a:prstGeom prst="rect">
            <a:avLst/>
          </a:prstGeom>
          <a:ln w="0">
            <a:noFill/>
          </a:ln>
        </p:spPr>
      </p:pic>
      <p:sp>
        <p:nvSpPr>
          <p:cNvPr id="177" name="Shape 4146"/>
          <p:cNvSpPr/>
          <p:nvPr/>
        </p:nvSpPr>
        <p:spPr>
          <a:xfrm flipV="1">
            <a:off x="6093720" y="3877920"/>
            <a:ext cx="59508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Shape 4146"/>
          <p:cNvSpPr/>
          <p:nvPr/>
        </p:nvSpPr>
        <p:spPr>
          <a:xfrm flipV="1">
            <a:off x="3947040" y="3895920"/>
            <a:ext cx="45000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3a7df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hape 4099"/>
          <p:cNvSpPr/>
          <p:nvPr/>
        </p:nvSpPr>
        <p:spPr>
          <a:xfrm>
            <a:off x="1440360" y="3587760"/>
            <a:ext cx="46044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0" tIns="54720" bIns="0" anchor="t">
            <a:noAutofit/>
          </a:bodyPr>
          <a:p>
            <a:pPr>
              <a:lnSpc>
                <a:spcPts val="1001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9e9e9e"/>
                </a:solidFill>
                <a:latin typeface="Roboto"/>
                <a:ea typeface="Roboto"/>
              </a:rPr>
              <a:t>Users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80" name="Shape 3282" descr="Container-Engine.png"/>
          <p:cNvPicPr/>
          <p:nvPr/>
        </p:nvPicPr>
        <p:blipFill>
          <a:blip r:embed="rId9"/>
          <a:srcRect l="0" t="5079" r="0" b="5079"/>
          <a:stretch/>
        </p:blipFill>
        <p:spPr>
          <a:xfrm>
            <a:off x="2650680" y="3674520"/>
            <a:ext cx="366480" cy="35172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2" descr="Jenkins is Getting Old. Jenkins has become a victim of its own… | by Erik  Englund | ITNEXT"/>
          <p:cNvPicPr/>
          <p:nvPr/>
        </p:nvPicPr>
        <p:blipFill>
          <a:blip r:embed="rId10"/>
          <a:stretch/>
        </p:blipFill>
        <p:spPr>
          <a:xfrm>
            <a:off x="8381160" y="2647800"/>
            <a:ext cx="797040" cy="79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33000" y="365760"/>
            <a:ext cx="9875160" cy="624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Sample patterns…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5882400" y="1911960"/>
            <a:ext cx="5591520" cy="31424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9" descr=""/>
          <p:cNvPicPr/>
          <p:nvPr/>
        </p:nvPicPr>
        <p:blipFill>
          <a:blip r:embed="rId2"/>
          <a:stretch/>
        </p:blipFill>
        <p:spPr>
          <a:xfrm>
            <a:off x="520920" y="1911960"/>
            <a:ext cx="4814280" cy="3858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E3C67-C0A8-4BAC-ACFC-1E38CFC80B1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 Placeholder 3"/>
          <p:cNvSpPr/>
          <p:nvPr/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9A81301C-4F09-4F11-A02C-D2F1889B3572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ftr" idx="10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rbel"/>
              </a:rPr>
              <a:t>https://miinstitute.in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716040" y="422280"/>
            <a:ext cx="9875160" cy="1459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33000"/>
          </a:bodyPr>
          <a:p>
            <a:pPr algn="ctr">
              <a:lnSpc>
                <a:spcPct val="90000"/>
              </a:lnSpc>
              <a:buNone/>
            </a:pPr>
            <a:br>
              <a:rPr sz="4000"/>
            </a:br>
            <a:br>
              <a:rPr sz="4000"/>
            </a:br>
            <a:br>
              <a:rPr sz="4000"/>
            </a:br>
            <a:r>
              <a:rPr b="1" lang="en-US" sz="4000" spc="-1" strike="noStrike">
                <a:solidFill>
                  <a:srgbClr val="002060"/>
                </a:solidFill>
                <a:latin typeface="Corbel"/>
              </a:rPr>
              <a:t>Round out your skills with training</a:t>
            </a:r>
            <a:br>
              <a:rPr sz="4400"/>
            </a:br>
            <a:br>
              <a:rPr sz="4400"/>
            </a:br>
            <a:br>
              <a:rPr sz="4400"/>
            </a:b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822240" y="1523880"/>
            <a:ext cx="9872640" cy="469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Corbel"/>
              </a:rPr>
              <a:t>Google Cloud Platform Online Training with DevOps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2060"/>
                </a:solidFill>
                <a:latin typeface="Corbel"/>
              </a:rPr>
              <a:t>Batch starts: 20</a:t>
            </a:r>
            <a:r>
              <a:rPr b="0" lang="en-US" sz="1900" spc="-1" strike="noStrike" baseline="30000">
                <a:solidFill>
                  <a:srgbClr val="002060"/>
                </a:solidFill>
                <a:latin typeface="Corbel"/>
              </a:rPr>
              <a:t>th</a:t>
            </a:r>
            <a:r>
              <a:rPr b="0" lang="en-US" sz="1900" spc="-1" strike="noStrike">
                <a:solidFill>
                  <a:srgbClr val="002060"/>
                </a:solidFill>
                <a:latin typeface="Corbel"/>
              </a:rPr>
              <a:t>  March 2023 @ 7 am IST</a:t>
            </a:r>
            <a:endParaRPr b="0" lang="en-US" sz="19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2060"/>
                </a:solidFill>
                <a:latin typeface="Corbel"/>
              </a:rPr>
              <a:t>Course duration  -  45 days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2060"/>
                </a:solidFill>
                <a:latin typeface="Corbel"/>
              </a:rPr>
              <a:t>Fee: Rs. 30000/- 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2060"/>
                </a:solidFill>
                <a:latin typeface="Corbel"/>
              </a:rPr>
              <a:t>To block your seat call 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Call Us: </a:t>
            </a:r>
            <a:r>
              <a:rPr b="1" lang="en-IN" sz="1800" spc="-1" strike="noStrike" u="sng">
                <a:solidFill>
                  <a:srgbClr val="f59e00"/>
                </a:solidFill>
                <a:uFillTx/>
                <a:latin typeface="Calibri"/>
                <a:hlinkClick r:id="rId1"/>
              </a:rPr>
              <a:t>+91 8008008662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   </a:t>
            </a:r>
            <a:r>
              <a:rPr b="1" lang="en-IN" sz="1800" spc="-1" strike="noStrike">
                <a:solidFill>
                  <a:srgbClr val="002060"/>
                </a:solidFill>
                <a:latin typeface="Calibri"/>
              </a:rPr>
              <a:t>Visit us:  </a:t>
            </a:r>
            <a:r>
              <a:rPr b="1" lang="en-US" sz="1800" spc="-1" strike="noStrike" u="sng">
                <a:solidFill>
                  <a:srgbClr val="f59e00"/>
                </a:solidFill>
                <a:uFillTx/>
                <a:latin typeface="Calibri"/>
                <a:hlinkClick r:id="rId2"/>
              </a:rPr>
              <a:t>https://miinstitute.in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2060"/>
                </a:solid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2060"/>
                </a:solidFill>
                <a:latin typeface="Corbel"/>
              </a:rPr>
              <a:t>                       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89" name="Picture 2" descr="C:\Users\storage_admin\Downloads\LOgo1.jpg"/>
          <p:cNvPicPr/>
          <p:nvPr/>
        </p:nvPicPr>
        <p:blipFill>
          <a:blip r:embed="rId3"/>
          <a:stretch/>
        </p:blipFill>
        <p:spPr>
          <a:xfrm>
            <a:off x="10250640" y="559800"/>
            <a:ext cx="1442880" cy="1459440"/>
          </a:xfrm>
          <a:prstGeom prst="rect">
            <a:avLst/>
          </a:prstGeom>
          <a:ln w="0">
            <a:noFill/>
          </a:ln>
        </p:spPr>
      </p:pic>
      <p:pic>
        <p:nvPicPr>
          <p:cNvPr id="190" name="Graphic 5" descr="Teacher"/>
          <p:cNvPicPr/>
          <p:nvPr/>
        </p:nvPicPr>
        <p:blipFill>
          <a:blip r:embed="rId4"/>
          <a:stretch/>
        </p:blipFill>
        <p:spPr>
          <a:xfrm>
            <a:off x="5928120" y="2567160"/>
            <a:ext cx="3291120" cy="3291120"/>
          </a:xfrm>
          <a:prstGeom prst="rect">
            <a:avLst/>
          </a:prstGeom>
          <a:ln w="0">
            <a:noFill/>
          </a:ln>
        </p:spPr>
      </p:pic>
      <p:sp>
        <p:nvSpPr>
          <p:cNvPr id="191" name="TextBox 6"/>
          <p:cNvSpPr/>
          <p:nvPr/>
        </p:nvSpPr>
        <p:spPr>
          <a:xfrm>
            <a:off x="6903000" y="3702600"/>
            <a:ext cx="200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ab3c19"/>
                </a:solidFill>
                <a:latin typeface="Corbel"/>
              </a:rPr>
              <a:t>3 sessions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TextBox 14"/>
          <p:cNvSpPr/>
          <p:nvPr/>
        </p:nvSpPr>
        <p:spPr>
          <a:xfrm>
            <a:off x="6109920" y="4804560"/>
            <a:ext cx="1140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ffffff"/>
                </a:solidFill>
                <a:latin typeface="Corbel"/>
              </a:rPr>
              <a:t>Free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388A0-7C61-451C-AA50-A48A0E4D07F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67760" y="249480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8800" spc="-1" strike="noStrike">
                <a:solidFill>
                  <a:srgbClr val="0070c0"/>
                </a:solidFill>
                <a:latin typeface="Corbel"/>
              </a:rPr>
              <a:t>Thank you</a:t>
            </a:r>
            <a:endParaRPr b="0" lang="en-US" sz="8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55BB8-C1EF-4FC6-B56E-4F3D325F590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162800" y="2008440"/>
            <a:ext cx="9872640" cy="394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About Me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Job opportunities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Our success stories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Traditional infrastructure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Problems with traditional IT approach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Demo Real time project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Q &amp; A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B6A1F-BF96-469B-AD06-F3C22643AB2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3" descr=""/>
          <p:cNvPicPr/>
          <p:nvPr/>
        </p:nvPicPr>
        <p:blipFill>
          <a:blip r:embed="rId1"/>
          <a:stretch/>
        </p:blipFill>
        <p:spPr>
          <a:xfrm>
            <a:off x="3390840" y="592560"/>
            <a:ext cx="2127600" cy="18223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0040" y="64296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About Me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61240" y="2272320"/>
            <a:ext cx="11069280" cy="210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Cloud Consultant by profession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Ishaq have around 16+ years of  Teaching and work experience into Cloud, DevOps, Hyper Converged Network, Infrastructure services like storage, Backup &amp; VMware technologies.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Corbel"/>
              </a:rPr>
              <a:t>Along with some industry recognized certifications I hold Master of Technology from JNT University, Hyderabad.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Slide Number Placeholder 3"/>
          <p:cNvSpPr/>
          <p:nvPr/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37B2B33-24D8-41B0-9819-62D19CCA5E54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3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52" name="Picture 1" descr=""/>
          <p:cNvPicPr/>
          <p:nvPr/>
        </p:nvPicPr>
        <p:blipFill>
          <a:blip r:embed="rId2"/>
          <a:stretch/>
        </p:blipFill>
        <p:spPr>
          <a:xfrm>
            <a:off x="9299160" y="833040"/>
            <a:ext cx="2264760" cy="10296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6" descr="cloudu_logo"/>
          <p:cNvPicPr/>
          <p:nvPr/>
        </p:nvPicPr>
        <p:blipFill>
          <a:blip r:embed="rId3"/>
          <a:stretch/>
        </p:blipFill>
        <p:spPr>
          <a:xfrm>
            <a:off x="9957600" y="4214520"/>
            <a:ext cx="1740960" cy="191628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14" descr=""/>
          <p:cNvPicPr/>
          <p:nvPr/>
        </p:nvPicPr>
        <p:blipFill>
          <a:blip r:embed="rId4"/>
          <a:stretch/>
        </p:blipFill>
        <p:spPr>
          <a:xfrm>
            <a:off x="5184360" y="4169880"/>
            <a:ext cx="2210400" cy="201960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16" descr=""/>
          <p:cNvPicPr/>
          <p:nvPr/>
        </p:nvPicPr>
        <p:blipFill>
          <a:blip r:embed="rId5"/>
          <a:stretch/>
        </p:blipFill>
        <p:spPr>
          <a:xfrm>
            <a:off x="7774200" y="4214520"/>
            <a:ext cx="1924560" cy="201960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21" descr="Notes from my Google Cloud Professional Cloud Architect Exam | by sathish  vj | Medium"/>
          <p:cNvPicPr/>
          <p:nvPr/>
        </p:nvPicPr>
        <p:blipFill>
          <a:blip r:embed="rId6"/>
          <a:stretch/>
        </p:blipFill>
        <p:spPr>
          <a:xfrm>
            <a:off x="5495760" y="547560"/>
            <a:ext cx="1899000" cy="183276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23" descr=""/>
          <p:cNvPicPr/>
          <p:nvPr/>
        </p:nvPicPr>
        <p:blipFill>
          <a:blip r:embed="rId7"/>
          <a:stretch/>
        </p:blipFill>
        <p:spPr>
          <a:xfrm>
            <a:off x="3309480" y="4169880"/>
            <a:ext cx="1520640" cy="205344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2" descr="How to pass the Google Professional Cloud Security Engineer certification |  by Ivam Luz | CI&amp;amp;T | Medium"/>
          <p:cNvPicPr/>
          <p:nvPr/>
        </p:nvPicPr>
        <p:blipFill>
          <a:blip r:embed="rId8"/>
          <a:stretch/>
        </p:blipFill>
        <p:spPr>
          <a:xfrm>
            <a:off x="7452360" y="586440"/>
            <a:ext cx="1765440" cy="176544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2" descr="Oracle Cloud Infrastructure 2021 Certified Architect Professional - Credly"/>
          <p:cNvPicPr/>
          <p:nvPr/>
        </p:nvPicPr>
        <p:blipFill>
          <a:blip r:embed="rId9"/>
          <a:stretch/>
        </p:blipFill>
        <p:spPr>
          <a:xfrm>
            <a:off x="601920" y="4071240"/>
            <a:ext cx="2162520" cy="216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31104-45A7-40F9-B29A-87A5D490DE0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Google Cloud Platform Tutorial: From Zero to Hero with GCP"/>
          <p:cNvPicPr/>
          <p:nvPr/>
        </p:nvPicPr>
        <p:blipFill>
          <a:blip r:embed="rId1"/>
          <a:stretch/>
        </p:blipFill>
        <p:spPr>
          <a:xfrm>
            <a:off x="3352680" y="1558440"/>
            <a:ext cx="5225400" cy="306756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0" descr="Why OVH Managed Kubernetes? | OVHcloud Blog"/>
          <p:cNvPicPr/>
          <p:nvPr/>
        </p:nvPicPr>
        <p:blipFill>
          <a:blip r:embed="rId2"/>
          <a:stretch/>
        </p:blipFill>
        <p:spPr>
          <a:xfrm>
            <a:off x="7202160" y="2551320"/>
            <a:ext cx="2502360" cy="125100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4" descr="Terraform Consulting Services and Solution Provider: TX, USA"/>
          <p:cNvPicPr/>
          <p:nvPr/>
        </p:nvPicPr>
        <p:blipFill>
          <a:blip r:embed="rId3"/>
          <a:stretch/>
        </p:blipFill>
        <p:spPr>
          <a:xfrm>
            <a:off x="389520" y="999000"/>
            <a:ext cx="1701000" cy="124632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8" descr="How to run multiple services in a Docker container | by KarthiKeyan  Shanmugam | Medium"/>
          <p:cNvPicPr/>
          <p:nvPr/>
        </p:nvPicPr>
        <p:blipFill>
          <a:blip r:embed="rId4"/>
          <a:stretch/>
        </p:blipFill>
        <p:spPr>
          <a:xfrm>
            <a:off x="2433240" y="2116080"/>
            <a:ext cx="1515240" cy="129096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14" descr="Visual Studio Code - Wikipedia"/>
          <p:cNvPicPr/>
          <p:nvPr/>
        </p:nvPicPr>
        <p:blipFill>
          <a:blip r:embed="rId5"/>
          <a:stretch/>
        </p:blipFill>
        <p:spPr>
          <a:xfrm>
            <a:off x="10424160" y="4287240"/>
            <a:ext cx="1100520" cy="110052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20" descr="Nexus Repository Manager Explained - FoxuTech Totorials"/>
          <p:cNvPicPr/>
          <p:nvPr/>
        </p:nvPicPr>
        <p:blipFill>
          <a:blip r:embed="rId6"/>
          <a:stretch/>
        </p:blipFill>
        <p:spPr>
          <a:xfrm>
            <a:off x="6089760" y="5136480"/>
            <a:ext cx="2083680" cy="50904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26" descr="SonarQube - Eclipsepedia"/>
          <p:cNvPicPr/>
          <p:nvPr/>
        </p:nvPicPr>
        <p:blipFill>
          <a:blip r:embed="rId7"/>
          <a:stretch/>
        </p:blipFill>
        <p:spPr>
          <a:xfrm>
            <a:off x="5388480" y="611280"/>
            <a:ext cx="2550240" cy="6692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28" descr="DevOps"/>
          <p:cNvPicPr/>
          <p:nvPr/>
        </p:nvPicPr>
        <p:blipFill>
          <a:blip r:embed="rId8"/>
          <a:stretch/>
        </p:blipFill>
        <p:spPr>
          <a:xfrm>
            <a:off x="7598160" y="1235520"/>
            <a:ext cx="2303280" cy="118476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30" descr="Jenkins"/>
          <p:cNvPicPr/>
          <p:nvPr/>
        </p:nvPicPr>
        <p:blipFill>
          <a:blip r:embed="rId9"/>
          <a:stretch/>
        </p:blipFill>
        <p:spPr>
          <a:xfrm>
            <a:off x="9692280" y="2369520"/>
            <a:ext cx="2163600" cy="108144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32" descr="Git for Windows"/>
          <p:cNvPicPr/>
          <p:nvPr/>
        </p:nvPicPr>
        <p:blipFill>
          <a:blip r:embed="rId10"/>
          <a:stretch/>
        </p:blipFill>
        <p:spPr>
          <a:xfrm>
            <a:off x="1145160" y="5150880"/>
            <a:ext cx="1251000" cy="125100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18" descr="Mastering Maven: Getting Started | Oracle Developers Blog"/>
          <p:cNvPicPr/>
          <p:nvPr/>
        </p:nvPicPr>
        <p:blipFill>
          <a:blip r:embed="rId11"/>
          <a:stretch/>
        </p:blipFill>
        <p:spPr>
          <a:xfrm>
            <a:off x="1770840" y="4117320"/>
            <a:ext cx="2303280" cy="58212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12" descr="How to Auto-sync Update from One Github Repository to Other Repository  Using Github Workflow | by Wendy Yanto | The Startup | Medium"/>
          <p:cNvPicPr/>
          <p:nvPr/>
        </p:nvPicPr>
        <p:blipFill>
          <a:blip r:embed="rId12"/>
          <a:stretch/>
        </p:blipFill>
        <p:spPr>
          <a:xfrm>
            <a:off x="3244320" y="4877280"/>
            <a:ext cx="2147040" cy="118692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5" descr=""/>
          <p:cNvPicPr/>
          <p:nvPr/>
        </p:nvPicPr>
        <p:blipFill>
          <a:blip r:embed="rId13"/>
          <a:stretch/>
        </p:blipFill>
        <p:spPr>
          <a:xfrm>
            <a:off x="3134880" y="573840"/>
            <a:ext cx="1332720" cy="125352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14"/>
          <a:stretch/>
        </p:blipFill>
        <p:spPr>
          <a:xfrm>
            <a:off x="776880" y="267156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7" descr=""/>
          <p:cNvPicPr/>
          <p:nvPr/>
        </p:nvPicPr>
        <p:blipFill>
          <a:blip r:embed="rId15"/>
          <a:stretch/>
        </p:blipFill>
        <p:spPr>
          <a:xfrm>
            <a:off x="10334880" y="938520"/>
            <a:ext cx="919800" cy="900720"/>
          </a:xfrm>
          <a:prstGeom prst="rect">
            <a:avLst/>
          </a:prstGeom>
          <a:ln w="0">
            <a:noFill/>
          </a:ln>
        </p:spPr>
      </p:pic>
      <p:sp>
        <p:nvSpPr>
          <p:cNvPr id="75" name="Rectangle 4"/>
          <p:cNvSpPr/>
          <p:nvPr/>
        </p:nvSpPr>
        <p:spPr>
          <a:xfrm>
            <a:off x="476280" y="440640"/>
            <a:ext cx="294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002060"/>
                </a:solidFill>
                <a:latin typeface="Corbel"/>
              </a:rPr>
              <a:t>Course Content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6" name="Picture 8" descr=""/>
          <p:cNvPicPr/>
          <p:nvPr/>
        </p:nvPicPr>
        <p:blipFill>
          <a:blip r:embed="rId16"/>
          <a:stretch/>
        </p:blipFill>
        <p:spPr>
          <a:xfrm>
            <a:off x="8854200" y="3914640"/>
            <a:ext cx="1047240" cy="120924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9" descr=""/>
          <p:cNvPicPr/>
          <p:nvPr/>
        </p:nvPicPr>
        <p:blipFill>
          <a:blip r:embed="rId17"/>
          <a:stretch/>
        </p:blipFill>
        <p:spPr>
          <a:xfrm>
            <a:off x="7733160" y="5118120"/>
            <a:ext cx="2911680" cy="15303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439E8A-9275-4C7C-B524-82D55C9D5BE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002060"/>
                </a:solidFill>
                <a:latin typeface="Corbel"/>
              </a:rPr>
              <a:t>Benefits of this course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143000" y="1685880"/>
            <a:ext cx="9872640" cy="440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Real-Time examples 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Interview question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Certification guidance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Mock Interviews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Daily recordings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E-books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Sample CV’s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204559"/>
              </a:buClr>
              <a:buSzPct val="80000"/>
              <a:buFont typeface="Corbel"/>
              <a:buChar char="•"/>
            </a:pPr>
            <a:r>
              <a:rPr b="0" lang="en-IN" sz="2200" spc="-1" strike="noStrike">
                <a:solidFill>
                  <a:srgbClr val="002060"/>
                </a:solidFill>
                <a:latin typeface="Corbel"/>
              </a:rPr>
              <a:t>100% Career Assistance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4572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B45B38-4D2C-4022-9C21-CEF831A039F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4" descr=""/>
          <p:cNvPicPr/>
          <p:nvPr/>
        </p:nvPicPr>
        <p:blipFill>
          <a:blip r:embed="rId1"/>
          <a:stretch/>
        </p:blipFill>
        <p:spPr>
          <a:xfrm>
            <a:off x="357840" y="3789720"/>
            <a:ext cx="6443280" cy="26114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07080" y="379440"/>
            <a:ext cx="9875160" cy="600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Job opportunities..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4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BABF5-4E11-477E-9CD3-6DA610674DD3}" type="slidenum">
              <a:rPr b="0" lang="en-US" sz="12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/>
          <a:stretch/>
        </p:blipFill>
        <p:spPr>
          <a:xfrm>
            <a:off x="4126320" y="1069560"/>
            <a:ext cx="4125240" cy="261144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9" descr=""/>
          <p:cNvPicPr/>
          <p:nvPr/>
        </p:nvPicPr>
        <p:blipFill>
          <a:blip r:embed="rId3"/>
          <a:stretch/>
        </p:blipFill>
        <p:spPr>
          <a:xfrm>
            <a:off x="8344800" y="1072080"/>
            <a:ext cx="3549240" cy="262872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16" descr=""/>
          <p:cNvPicPr/>
          <p:nvPr/>
        </p:nvPicPr>
        <p:blipFill>
          <a:blip r:embed="rId4"/>
          <a:stretch/>
        </p:blipFill>
        <p:spPr>
          <a:xfrm>
            <a:off x="338760" y="1089000"/>
            <a:ext cx="3731040" cy="26114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18" descr=""/>
          <p:cNvPicPr/>
          <p:nvPr/>
        </p:nvPicPr>
        <p:blipFill>
          <a:blip r:embed="rId5"/>
          <a:stretch/>
        </p:blipFill>
        <p:spPr>
          <a:xfrm>
            <a:off x="6926040" y="3782160"/>
            <a:ext cx="4804560" cy="233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7080" y="190800"/>
            <a:ext cx="9875160" cy="94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2060"/>
                </a:solidFill>
                <a:latin typeface="Corbel"/>
              </a:rPr>
              <a:t>Our Success Stories…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88" name="Picture 12" descr=""/>
          <p:cNvPicPr/>
          <p:nvPr/>
        </p:nvPicPr>
        <p:blipFill>
          <a:blip r:embed="rId1"/>
          <a:stretch/>
        </p:blipFill>
        <p:spPr>
          <a:xfrm>
            <a:off x="307080" y="3721320"/>
            <a:ext cx="2657880" cy="262080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14" descr=""/>
          <p:cNvPicPr/>
          <p:nvPr/>
        </p:nvPicPr>
        <p:blipFill>
          <a:blip r:embed="rId2"/>
          <a:stretch/>
        </p:blipFill>
        <p:spPr>
          <a:xfrm>
            <a:off x="313560" y="910800"/>
            <a:ext cx="4717440" cy="26042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16" descr=""/>
          <p:cNvPicPr/>
          <p:nvPr/>
        </p:nvPicPr>
        <p:blipFill>
          <a:blip r:embed="rId3"/>
          <a:stretch/>
        </p:blipFill>
        <p:spPr>
          <a:xfrm>
            <a:off x="6065640" y="910800"/>
            <a:ext cx="4761360" cy="26042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18" descr=""/>
          <p:cNvPicPr/>
          <p:nvPr/>
        </p:nvPicPr>
        <p:blipFill>
          <a:blip r:embed="rId4"/>
          <a:stretch/>
        </p:blipFill>
        <p:spPr>
          <a:xfrm>
            <a:off x="3225960" y="3731760"/>
            <a:ext cx="2608200" cy="25794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2" descr=""/>
          <p:cNvPicPr/>
          <p:nvPr/>
        </p:nvPicPr>
        <p:blipFill>
          <a:blip r:embed="rId5"/>
          <a:stretch/>
        </p:blipFill>
        <p:spPr>
          <a:xfrm>
            <a:off x="6122880" y="3722760"/>
            <a:ext cx="2624760" cy="260424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26" descr=""/>
          <p:cNvPicPr/>
          <p:nvPr/>
        </p:nvPicPr>
        <p:blipFill>
          <a:blip r:embed="rId6"/>
          <a:stretch/>
        </p:blipFill>
        <p:spPr>
          <a:xfrm>
            <a:off x="8926920" y="3731760"/>
            <a:ext cx="2745360" cy="2579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https://miinstitute.in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7D978C-1EA9-46A6-87A1-878E2D2C528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2060"/>
                </a:solidFill>
                <a:latin typeface="Corbel"/>
              </a:rPr>
              <a:t>Traditionally, how to build infrastructure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5" name="Picture 7" descr=""/>
          <p:cNvPicPr/>
          <p:nvPr/>
        </p:nvPicPr>
        <p:blipFill>
          <a:blip r:embed="rId1"/>
          <a:stretch/>
        </p:blipFill>
        <p:spPr>
          <a:xfrm>
            <a:off x="1381320" y="2468160"/>
            <a:ext cx="9162720" cy="2933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E8F45-330B-49A8-A3B5-6A7014974FA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2060"/>
                </a:solidFill>
                <a:latin typeface="Corbel"/>
              </a:rPr>
              <a:t>Problems with traditional IT approach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56320" y="2103120"/>
            <a:ext cx="9872640" cy="440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Pay for the rent for the data center 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Pay for power supply, cooling, maintenance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Adding and replacing hardware takes time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Scaling is limited 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Hire 24/7 team to monitor the infrastructure 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2060"/>
                </a:solidFill>
                <a:latin typeface="Corbel"/>
              </a:rPr>
              <a:t>How to deal with disasters? (earthquake, power shutdown, fire…)</a:t>
            </a:r>
            <a:endParaRPr b="0" lang="en-US" sz="2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34D637-09EB-40BF-AF8F-F82C41B8D5A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38392</TotalTime>
  <Application>LibreOffice/7.3.7.2$Linux_X86_64 LibreOffice_project/30$Build-2</Application>
  <AppVersion>15.0000</AppVersion>
  <Words>417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2018-08-28T10:42:39Z</dcterms:created>
  <dc:creator>ishaq, Mohammed</dc:creator>
  <dc:description/>
  <dc:language>en-IN</dc:language>
  <cp:lastModifiedBy/>
  <dcterms:modified xsi:type="dcterms:W3CDTF">2023-06-22T12:27:19Z</dcterms:modified>
  <cp:revision>914</cp:revision>
  <dc:subject/>
  <dc:title>Ishaq Mohammed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