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Study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Sheet1!$B$6:$B$10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Sheet1!$C$6:$C$10</c:f>
              <c:numCache>
                <c:formatCode>General</c:formatCode>
                <c:ptCount val="5"/>
                <c:pt idx="0">
                  <c:v>0.84</c:v>
                </c:pt>
                <c:pt idx="1">
                  <c:v>0.92</c:v>
                </c:pt>
                <c:pt idx="2">
                  <c:v>0.82</c:v>
                </c:pt>
                <c:pt idx="3">
                  <c:v>0.74</c:v>
                </c:pt>
                <c:pt idx="4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17-40E7-8231-DB44543CD9A4}"/>
            </c:ext>
          </c:extLst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Sheet1!$B$6:$B$10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Sheet1!$D$6:$D$10</c:f>
              <c:numCache>
                <c:formatCode>General</c:formatCode>
                <c:ptCount val="5"/>
                <c:pt idx="0">
                  <c:v>0.76</c:v>
                </c:pt>
                <c:pt idx="1">
                  <c:v>0.77</c:v>
                </c:pt>
                <c:pt idx="2">
                  <c:v>0.79</c:v>
                </c:pt>
                <c:pt idx="3">
                  <c:v>0.66</c:v>
                </c:pt>
                <c:pt idx="4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17-40E7-8231-DB44543CD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28552959"/>
        <c:axId val="1928554207"/>
      </c:barChart>
      <c:catAx>
        <c:axId val="192855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8554207"/>
        <c:crosses val="autoZero"/>
        <c:auto val="1"/>
        <c:lblAlgn val="ctr"/>
        <c:lblOffset val="100"/>
        <c:noMultiLvlLbl val="0"/>
      </c:catAx>
      <c:valAx>
        <c:axId val="1928554207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855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Sheet1!$M$29</c:f>
              <c:strCache>
                <c:ptCount val="1"/>
                <c:pt idx="0">
                  <c:v>SVM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Sheet1!$L$30:$L$34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Sheet1!$M$30:$M$34</c:f>
              <c:numCache>
                <c:formatCode>General</c:formatCode>
                <c:ptCount val="5"/>
                <c:pt idx="0">
                  <c:v>0.83799999999999997</c:v>
                </c:pt>
                <c:pt idx="1">
                  <c:v>0.79</c:v>
                </c:pt>
                <c:pt idx="2">
                  <c:v>0.79500000000000004</c:v>
                </c:pt>
                <c:pt idx="3">
                  <c:v>0.65900000000000003</c:v>
                </c:pt>
                <c:pt idx="4">
                  <c:v>0.89600000000000002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E-4D0B-A9E3-A1EF0BB84A1A}"/>
            </c:ext>
          </c:extLst>
        </c:ser>
        <c:ser>
          <c:idx val="1"/>
          <c:order val="1"/>
          <c:tx>
            <c:strRef>
              <c:f>Sheet1!$N$29</c:f>
              <c:strCache>
                <c:ptCount val="1"/>
                <c:pt idx="0">
                  <c:v>TKL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Sheet1!$L$30:$L$34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Sheet1!$N$30:$N$34</c:f>
              <c:numCache>
                <c:formatCode>General</c:formatCode>
                <c:ptCount val="5"/>
                <c:pt idx="0">
                  <c:v>0.82299999999999995</c:v>
                </c:pt>
                <c:pt idx="1">
                  <c:v>0.90900000000000003</c:v>
                </c:pt>
                <c:pt idx="2">
                  <c:v>0.82799999999999996</c:v>
                </c:pt>
                <c:pt idx="3">
                  <c:v>0.73599999999999999</c:v>
                </c:pt>
                <c:pt idx="4">
                  <c:v>0.91300000000000003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BE-4D0B-A9E3-A1EF0BB84A1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637903"/>
        <c:axId val="2008637487"/>
      </c:barChart>
      <c:catAx>
        <c:axId val="200863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37487"/>
        <c:crosses val="autoZero"/>
        <c:auto val="1"/>
        <c:lblAlgn val="ctr"/>
        <c:lblOffset val="100"/>
        <c:noMultiLvlLbl val="0"/>
      </c:catAx>
      <c:valAx>
        <c:axId val="2008637487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3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Sheet1!$J$21</c:f>
              <c:strCache>
                <c:ptCount val="1"/>
                <c:pt idx="0">
                  <c:v>SVM_average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Sheet1!$I$22:$I$26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Sheet1!$J$22:$J$26</c:f>
              <c:numCache>
                <c:formatCode>General</c:formatCode>
                <c:ptCount val="5"/>
                <c:pt idx="0">
                  <c:v>0.79</c:v>
                </c:pt>
                <c:pt idx="1">
                  <c:v>0.76</c:v>
                </c:pt>
                <c:pt idx="2">
                  <c:v>0.78</c:v>
                </c:pt>
                <c:pt idx="3">
                  <c:v>0.7</c:v>
                </c:pt>
                <c:pt idx="4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F-4BC1-A108-10D70864944B}"/>
            </c:ext>
          </c:extLst>
        </c:ser>
        <c:ser>
          <c:idx val="1"/>
          <c:order val="1"/>
          <c:tx>
            <c:strRef>
              <c:f>Sheet1!$K$21</c:f>
              <c:strCache>
                <c:ptCount val="1"/>
                <c:pt idx="0">
                  <c:v>TKL_average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Sheet1!$I$22:$I$26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Sheet1!$K$22:$K$26</c:f>
              <c:numCache>
                <c:formatCode>General</c:formatCode>
                <c:ptCount val="5"/>
                <c:pt idx="0">
                  <c:v>0.78</c:v>
                </c:pt>
                <c:pt idx="1">
                  <c:v>0.85</c:v>
                </c:pt>
                <c:pt idx="2">
                  <c:v>0.75</c:v>
                </c:pt>
                <c:pt idx="3">
                  <c:v>0.71</c:v>
                </c:pt>
                <c:pt idx="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F-4BC1-A108-10D7086494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3390143"/>
        <c:axId val="2003382239"/>
      </c:barChart>
      <c:catAx>
        <c:axId val="2003390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82239"/>
        <c:crosses val="autoZero"/>
        <c:auto val="1"/>
        <c:lblAlgn val="ctr"/>
        <c:lblOffset val="100"/>
        <c:noMultiLvlLbl val="0"/>
      </c:catAx>
      <c:valAx>
        <c:axId val="2003382239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90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Sheet1!$R$18</c:f>
              <c:strCache>
                <c:ptCount val="1"/>
                <c:pt idx="0">
                  <c:v>LR_average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Sheet1!$Q$19:$Q$23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Sheet1!$R$19:$R$23</c:f>
              <c:numCache>
                <c:formatCode>General</c:formatCode>
                <c:ptCount val="5"/>
                <c:pt idx="0">
                  <c:v>0.76</c:v>
                </c:pt>
                <c:pt idx="1">
                  <c:v>0.77</c:v>
                </c:pt>
                <c:pt idx="2">
                  <c:v>0.79</c:v>
                </c:pt>
                <c:pt idx="3">
                  <c:v>0.66</c:v>
                </c:pt>
                <c:pt idx="4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B-48AE-BB9D-8D27A2F5A52C}"/>
            </c:ext>
          </c:extLst>
        </c:ser>
        <c:ser>
          <c:idx val="1"/>
          <c:order val="1"/>
          <c:tx>
            <c:strRef>
              <c:f>Sheet1!$S$18</c:f>
              <c:strCache>
                <c:ptCount val="1"/>
                <c:pt idx="0">
                  <c:v>TKL_average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Sheet1!$Q$19:$Q$23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Sheet1!$S$19:$S$23</c:f>
              <c:numCache>
                <c:formatCode>General</c:formatCode>
                <c:ptCount val="5"/>
                <c:pt idx="0">
                  <c:v>0.78</c:v>
                </c:pt>
                <c:pt idx="1">
                  <c:v>0.85</c:v>
                </c:pt>
                <c:pt idx="2">
                  <c:v>0.75</c:v>
                </c:pt>
                <c:pt idx="3">
                  <c:v>0.71</c:v>
                </c:pt>
                <c:pt idx="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FB-48AE-BB9D-8D27A2F5A5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3384319"/>
        <c:axId val="2003379743"/>
      </c:barChart>
      <c:catAx>
        <c:axId val="200338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79743"/>
        <c:crosses val="autoZero"/>
        <c:auto val="1"/>
        <c:lblAlgn val="ctr"/>
        <c:lblOffset val="100"/>
        <c:noMultiLvlLbl val="0"/>
      </c:catAx>
      <c:valAx>
        <c:axId val="200337974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84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Sheet1!$R$32</c:f>
              <c:strCache>
                <c:ptCount val="1"/>
                <c:pt idx="0">
                  <c:v>LR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Sheet1!$Q$33:$Q$37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Sheet1!$R$33:$R$37</c:f>
              <c:numCache>
                <c:formatCode>General</c:formatCode>
                <c:ptCount val="5"/>
                <c:pt idx="0">
                  <c:v>0.82299999999999995</c:v>
                </c:pt>
                <c:pt idx="1">
                  <c:v>0.84699999999999998</c:v>
                </c:pt>
                <c:pt idx="2">
                  <c:v>0.84599999999999997</c:v>
                </c:pt>
                <c:pt idx="3">
                  <c:v>0.71</c:v>
                </c:pt>
                <c:pt idx="4">
                  <c:v>0.91100000000000003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FD-4F56-BCA1-984655284E5A}"/>
            </c:ext>
          </c:extLst>
        </c:ser>
        <c:ser>
          <c:idx val="1"/>
          <c:order val="1"/>
          <c:tx>
            <c:strRef>
              <c:f>Sheet1!$S$32</c:f>
              <c:strCache>
                <c:ptCount val="1"/>
                <c:pt idx="0">
                  <c:v>TKL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Sheet1!$Q$33:$Q$37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Sheet1!$S$33:$S$37</c:f>
              <c:numCache>
                <c:formatCode>General</c:formatCode>
                <c:ptCount val="5"/>
                <c:pt idx="0">
                  <c:v>0.82299999999999995</c:v>
                </c:pt>
                <c:pt idx="1">
                  <c:v>0.90900000000000003</c:v>
                </c:pt>
                <c:pt idx="2">
                  <c:v>0.82799999999999996</c:v>
                </c:pt>
                <c:pt idx="3">
                  <c:v>0.73599999999999999</c:v>
                </c:pt>
                <c:pt idx="4">
                  <c:v>0.91300000000000003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FD-4F56-BCA1-984655284E5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3374335"/>
        <c:axId val="2003380991"/>
      </c:barChart>
      <c:catAx>
        <c:axId val="200337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80991"/>
        <c:crosses val="autoZero"/>
        <c:auto val="1"/>
        <c:lblAlgn val="ctr"/>
        <c:lblOffset val="100"/>
        <c:noMultiLvlLbl val="0"/>
      </c:catAx>
      <c:valAx>
        <c:axId val="2003380991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7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590332458442692E-2"/>
          <c:y val="2.170129775444736E-2"/>
          <c:w val="0.88663188976377949"/>
          <c:h val="0.75455453484981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Sheet1!$I$42</c:f>
              <c:strCache>
                <c:ptCount val="1"/>
                <c:pt idx="0">
                  <c:v>LR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Sheet1!$H$43:$H$47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Sheet1!$I$43:$I$47</c:f>
              <c:numCache>
                <c:formatCode>General</c:formatCode>
                <c:ptCount val="5"/>
                <c:pt idx="0">
                  <c:v>6.3E-2</c:v>
                </c:pt>
                <c:pt idx="1">
                  <c:v>7.6999999999999999E-2</c:v>
                </c:pt>
                <c:pt idx="2">
                  <c:v>5.6000000000000001E-2</c:v>
                </c:pt>
                <c:pt idx="3">
                  <c:v>0.05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D-4C56-8460-93087FCAB909}"/>
            </c:ext>
          </c:extLst>
        </c:ser>
        <c:ser>
          <c:idx val="1"/>
          <c:order val="1"/>
          <c:tx>
            <c:strRef>
              <c:f>Sheet1!$J$42</c:f>
              <c:strCache>
                <c:ptCount val="1"/>
                <c:pt idx="0">
                  <c:v> TKL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Sheet1!$H$43:$H$47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Sheet1!$J$43:$J$47</c:f>
              <c:numCache>
                <c:formatCode>General</c:formatCode>
                <c:ptCount val="5"/>
                <c:pt idx="0">
                  <c:v>4.2999999999999997E-2</c:v>
                </c:pt>
                <c:pt idx="1">
                  <c:v>5.8999999999999997E-2</c:v>
                </c:pt>
                <c:pt idx="2">
                  <c:v>7.8E-2</c:v>
                </c:pt>
                <c:pt idx="3">
                  <c:v>2.5999999999999999E-2</c:v>
                </c:pt>
                <c:pt idx="4">
                  <c:v>6.3E-2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DD-4C56-8460-93087FCAB9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637071"/>
        <c:axId val="2008623759"/>
      </c:barChart>
      <c:catAx>
        <c:axId val="200863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23759"/>
        <c:crosses val="autoZero"/>
        <c:auto val="1"/>
        <c:lblAlgn val="ctr"/>
        <c:lblOffset val="100"/>
        <c:noMultiLvlLbl val="0"/>
      </c:catAx>
      <c:valAx>
        <c:axId val="200862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3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311E8-4600-4890-800D-1DA3262C35FA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C664F-3CEC-4DB7-88FE-ED2F3E55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8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3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4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7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1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2BFF-4598-466C-9273-271571851B60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7431" y="1916724"/>
            <a:ext cx="9144000" cy="1327637"/>
          </a:xfrm>
        </p:spPr>
        <p:txBody>
          <a:bodyPr>
            <a:normAutofit fontScale="90000"/>
          </a:bodyPr>
          <a:lstStyle/>
          <a:p>
            <a:r>
              <a:rPr lang="en-US" altLang="zh-CN" sz="5400" dirty="0" smtClean="0">
                <a:latin typeface="+mn-ea"/>
                <a:ea typeface="+mn-ea"/>
              </a:rPr>
              <a:t>Report about </a:t>
            </a:r>
            <a:br>
              <a:rPr lang="en-US" altLang="zh-CN" sz="5400" dirty="0" smtClean="0">
                <a:latin typeface="+mn-ea"/>
                <a:ea typeface="+mn-ea"/>
              </a:rPr>
            </a:br>
            <a:r>
              <a:rPr lang="en-US" altLang="zh-CN" sz="5400" dirty="0" smtClean="0">
                <a:latin typeface="+mn-ea"/>
                <a:ea typeface="+mn-ea"/>
              </a:rPr>
              <a:t/>
            </a:r>
            <a:br>
              <a:rPr lang="en-US" altLang="zh-CN" sz="5400" dirty="0" smtClean="0">
                <a:latin typeface="+mn-ea"/>
                <a:ea typeface="+mn-ea"/>
              </a:rPr>
            </a:br>
            <a:r>
              <a:rPr lang="en-US" altLang="zh-CN" sz="5400" dirty="0" smtClean="0">
                <a:latin typeface="+mn-ea"/>
                <a:ea typeface="+mn-ea"/>
              </a:rPr>
              <a:t>classification generalization</a:t>
            </a:r>
            <a:endParaRPr lang="zh-CN" altLang="en-US" sz="54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69" y="4595568"/>
            <a:ext cx="8962292" cy="16557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						Reporter : </a:t>
            </a:r>
            <a:r>
              <a:rPr lang="en-US" altLang="zh-CN" dirty="0" err="1" smtClean="0"/>
              <a:t>Shaojun</a:t>
            </a:r>
            <a:r>
              <a:rPr lang="en-US" altLang="zh-CN" dirty="0" smtClean="0"/>
              <a:t> Pan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		2019.7.29</a:t>
            </a:r>
          </a:p>
        </p:txBody>
      </p:sp>
    </p:spTree>
    <p:extLst>
      <p:ext uri="{BB962C8B-B14F-4D97-AF65-F5344CB8AC3E}">
        <p14:creationId xmlns:p14="http://schemas.microsoft.com/office/powerpoint/2010/main" val="8463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405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Results(LR and TKL SVM)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" y="102565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878"/>
          <a:stretch/>
        </p:blipFill>
        <p:spPr>
          <a:xfrm>
            <a:off x="861647" y="1558940"/>
            <a:ext cx="4742730" cy="36822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09" y="1558940"/>
            <a:ext cx="4618660" cy="37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405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Results(LR and TKL SVM)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" y="113677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44053" y="113677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Leave One Study Out(AUC)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998979"/>
              </p:ext>
            </p:extLst>
          </p:nvPr>
        </p:nvGraphicFramePr>
        <p:xfrm>
          <a:off x="821282" y="17811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810812"/>
              </p:ext>
            </p:extLst>
          </p:nvPr>
        </p:nvGraphicFramePr>
        <p:xfrm>
          <a:off x="6644053" y="17811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6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09600" y="206678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Leave One Study Out(AUC)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062" r="25023"/>
          <a:stretch/>
        </p:blipFill>
        <p:spPr>
          <a:xfrm>
            <a:off x="870438" y="621511"/>
            <a:ext cx="4554416" cy="29476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50"/>
          <a:stretch/>
        </p:blipFill>
        <p:spPr>
          <a:xfrm>
            <a:off x="899294" y="3713032"/>
            <a:ext cx="4525560" cy="3014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66546" y="76539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32891" y="364933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TKL SVM</a:t>
            </a:r>
            <a:endParaRPr lang="zh-CN" altLang="en-US" dirty="0"/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470685"/>
              </p:ext>
            </p:extLst>
          </p:nvPr>
        </p:nvGraphicFramePr>
        <p:xfrm>
          <a:off x="6154615" y="1723292"/>
          <a:ext cx="4812323" cy="337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05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1790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Problems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" y="102565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878"/>
          <a:stretch/>
        </p:blipFill>
        <p:spPr>
          <a:xfrm>
            <a:off x="861647" y="1558940"/>
            <a:ext cx="4742730" cy="36822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09" y="1558940"/>
            <a:ext cx="4618660" cy="3724778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910254" y="2136530"/>
            <a:ext cx="465992" cy="307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69868" y="4698023"/>
            <a:ext cx="465992" cy="307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10254" y="4698023"/>
            <a:ext cx="465992" cy="307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783" y="237392"/>
            <a:ext cx="10515600" cy="79545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j-ea"/>
              </a:rPr>
              <a:t>Background</a:t>
            </a:r>
            <a:endParaRPr lang="zh-CN" altLang="en-US" sz="3600" dirty="0">
              <a:latin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451" y="3475528"/>
            <a:ext cx="64682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 meta-analysis of colorectal cancer(CRC , n=768)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</a:t>
            </a:r>
            <a:r>
              <a:rPr lang="en-US" altLang="zh-CN" dirty="0" smtClean="0"/>
              <a:t>ight geographically and technically diverse fecal shotgun metagenomics studies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fecal </a:t>
            </a:r>
            <a:r>
              <a:rPr lang="en-US" altLang="zh-CN" dirty="0" err="1"/>
              <a:t>metagenomic</a:t>
            </a:r>
            <a:r>
              <a:rPr lang="en-US" altLang="zh-CN" dirty="0"/>
              <a:t> data from 386 cancer cases and 392 tumor-free controls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60" y="1689786"/>
            <a:ext cx="4882610" cy="33369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51" y="1507636"/>
            <a:ext cx="6228571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307703"/>
            <a:ext cx="2914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+mj-ea"/>
              </a:rPr>
              <a:t>C</a:t>
            </a:r>
            <a:r>
              <a:rPr lang="en-US" altLang="zh-CN" sz="4000" dirty="0" smtClean="0">
                <a:latin typeface="+mj-ea"/>
              </a:rPr>
              <a:t>lassification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189528"/>
            <a:ext cx="64682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Metagenomic</a:t>
            </a:r>
            <a:r>
              <a:rPr lang="en-US" altLang="zh-CN" sz="2000" dirty="0" smtClean="0"/>
              <a:t> CRC classification models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(LASSO) logistic regression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Using five studies including the 849 most abundant microbial species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09600" y="2429243"/>
            <a:ext cx="6468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Experiment 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Study to Study Transfer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Leave one Study Out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3746874"/>
            <a:ext cx="5190476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2372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Classification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878"/>
          <a:stretch/>
        </p:blipFill>
        <p:spPr>
          <a:xfrm>
            <a:off x="1206968" y="1292588"/>
            <a:ext cx="3550794" cy="2795019"/>
          </a:xfrm>
          <a:prstGeom prst="rect">
            <a:avLst/>
          </a:prstGeom>
        </p:spPr>
      </p:pic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129921"/>
              </p:ext>
            </p:extLst>
          </p:nvPr>
        </p:nvGraphicFramePr>
        <p:xfrm>
          <a:off x="960134" y="4237891"/>
          <a:ext cx="4572000" cy="269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037" y="1558479"/>
            <a:ext cx="4732912" cy="240472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892478"/>
            <a:ext cx="646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6052037" y="892478"/>
            <a:ext cx="646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Leave one Study Out(AUC)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20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307703"/>
            <a:ext cx="4908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Classification generalization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9600" y="1136774"/>
                <a:ext cx="6907823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Question: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Source data: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 (m × t)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Target data: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(m × t)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 smtClean="0"/>
                  <a:t> just have different distributions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Purpose: learn a classifier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 that can generalize well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36774"/>
                <a:ext cx="6907823" cy="1508105"/>
              </a:xfrm>
              <a:prstGeom prst="rect">
                <a:avLst/>
              </a:prstGeom>
              <a:blipFill>
                <a:blip r:embed="rId2"/>
                <a:stretch>
                  <a:fillRect l="-794" t="-2016" b="-5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09599" y="2977297"/>
            <a:ext cx="69078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Method: Transfer Kernel Learning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Learn a domain-invariant kernel by directly matching source and target distributions in RKHS.</a:t>
            </a:r>
          </a:p>
          <a:p>
            <a:pPr lvl="1"/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" y="4293312"/>
            <a:ext cx="8009793" cy="19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352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Transfer Kernel Learning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88013"/>
            <a:ext cx="6849208" cy="1554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0" y="1136774"/>
            <a:ext cx="69078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Transfer Kernel Learning Algorithm: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Choose a kernel method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Standard </a:t>
            </a:r>
            <a:r>
              <a:rPr lang="en-US" altLang="zh-CN" sz="2000" dirty="0" err="1" smtClean="0"/>
              <a:t>eigendecomposition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Extrapolation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Learning object function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lvl="1"/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3079" t="-974" r="12885" b="1853"/>
          <a:stretch/>
        </p:blipFill>
        <p:spPr>
          <a:xfrm>
            <a:off x="1165984" y="2242038"/>
            <a:ext cx="1647554" cy="453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84" y="3121652"/>
            <a:ext cx="2152381" cy="4380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207" y="4786700"/>
            <a:ext cx="4609524" cy="13523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79" y="4042281"/>
            <a:ext cx="1733333" cy="6380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84631" y="3626782"/>
            <a:ext cx="6081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kernel matrix learned can be used in any</a:t>
            </a:r>
          </a:p>
          <a:p>
            <a:r>
              <a:rPr lang="en-US" altLang="zh-CN" sz="2400" dirty="0" smtClean="0"/>
              <a:t>kernel machine learning methods.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47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2263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Experiments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" y="1136774"/>
            <a:ext cx="69078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Experiment Setting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Dataset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L</a:t>
            </a:r>
            <a:r>
              <a:rPr lang="en-US" altLang="zh-CN" dirty="0" smtClean="0"/>
              <a:t>og-transforms features(log + z-score)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10 cross validation</a:t>
            </a:r>
            <a:r>
              <a:rPr lang="en-US" altLang="zh-CN" sz="2000" dirty="0" smtClean="0"/>
              <a:t> with 10 times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55" y="1136774"/>
            <a:ext cx="5190476" cy="17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599" y="3199881"/>
            <a:ext cx="6907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Methods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LASSO Logistic Regression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Linear SVM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Linear Transfer Kernel Learning SVM </a:t>
            </a:r>
          </a:p>
        </p:txBody>
      </p:sp>
    </p:spTree>
    <p:extLst>
      <p:ext uri="{BB962C8B-B14F-4D97-AF65-F5344CB8AC3E}">
        <p14:creationId xmlns:p14="http://schemas.microsoft.com/office/powerpoint/2010/main" val="28190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Results(SVM and TKL SVM)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55" y="1389782"/>
            <a:ext cx="4446890" cy="36822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180" y="876185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27739" y="5078363"/>
            <a:ext cx="29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Linear SVM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01305" y="5078363"/>
            <a:ext cx="333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Linear Transfer Kernel Learning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0" y="1389781"/>
            <a:ext cx="4473566" cy="36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Results(SVM and TKL SVM)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" y="113677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44053" y="113677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Leave One Study Out(AUC)</a:t>
            </a:r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145932"/>
              </p:ext>
            </p:extLst>
          </p:nvPr>
        </p:nvGraphicFramePr>
        <p:xfrm>
          <a:off x="6271847" y="22402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259581"/>
              </p:ext>
            </p:extLst>
          </p:nvPr>
        </p:nvGraphicFramePr>
        <p:xfrm>
          <a:off x="943707" y="22402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95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262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Wingdings</vt:lpstr>
      <vt:lpstr>Office 主题​​</vt:lpstr>
      <vt:lpstr>Report about   classification generalization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about  classification generalization</dc:title>
  <dc:creator>admin</dc:creator>
  <cp:lastModifiedBy>admin</cp:lastModifiedBy>
  <cp:revision>38</cp:revision>
  <dcterms:created xsi:type="dcterms:W3CDTF">2019-07-25T08:36:00Z</dcterms:created>
  <dcterms:modified xsi:type="dcterms:W3CDTF">2019-07-28T13:55:44Z</dcterms:modified>
</cp:coreProperties>
</file>