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2" r:id="rId2"/>
    <p:sldId id="256" r:id="rId3"/>
    <p:sldId id="306" r:id="rId4"/>
    <p:sldId id="295" r:id="rId5"/>
    <p:sldId id="294" r:id="rId6"/>
    <p:sldId id="303" r:id="rId7"/>
    <p:sldId id="296" r:id="rId8"/>
    <p:sldId id="297" r:id="rId9"/>
    <p:sldId id="298" r:id="rId10"/>
    <p:sldId id="299" r:id="rId11"/>
    <p:sldId id="300" r:id="rId12"/>
    <p:sldId id="304" r:id="rId13"/>
    <p:sldId id="305" r:id="rId14"/>
    <p:sldId id="307" r:id="rId15"/>
    <p:sldId id="301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5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BB3EA-B333-4894-9A66-9F0A29145983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2DAF5-FC74-4181-B401-576EFAC25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4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295D465-94BD-406E-A304-54E78930ED49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17566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3C08F4A-4B12-4BC1-8343-A4737EC5CB12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88" tIns="46744" rIns="93488" bIns="46744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33896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1552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C299F4E-5B97-437F-AF06-4468F4CDCF2A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43211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289EF79-6206-460E-8BDB-3ECBCC873AC9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3372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07ECC67-6D29-45E0-908E-E76580CB7CDA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31190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 txBox="1">
            <a:spLocks noGrp="1" noChangeArrowheads="1"/>
          </p:cNvSpPr>
          <p:nvPr/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2D0988D0-9151-4160-A81E-9BFB923B31DD}" type="slidenum">
              <a:rPr lang="en-US" altLang="en-US" sz="1200">
                <a:latin typeface="Times New Roman" panose="02020603050405020304" pitchFamily="18" charset="0"/>
              </a:rPr>
              <a:pPr algn="r"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77127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C150328-94E9-440A-89CB-700ED713048F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Enrich using data integration research!!</a:t>
            </a:r>
          </a:p>
        </p:txBody>
      </p:sp>
    </p:spTree>
    <p:extLst>
      <p:ext uri="{BB962C8B-B14F-4D97-AF65-F5344CB8AC3E}">
        <p14:creationId xmlns:p14="http://schemas.microsoft.com/office/powerpoint/2010/main" val="1549537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E62807D-1898-45E7-8B55-25B83AAC176D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0366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9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08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60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4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29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04800"/>
            <a:ext cx="1168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295400"/>
            <a:ext cx="5486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295400"/>
            <a:ext cx="5486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962400"/>
            <a:ext cx="5486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7DF60-8E67-4D51-B788-6381842FE9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815691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04800"/>
            <a:ext cx="1168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295400"/>
            <a:ext cx="5486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295400"/>
            <a:ext cx="5486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5EC1F0-819D-423E-952C-4D14151BBD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6982820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04800"/>
            <a:ext cx="1168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295400"/>
            <a:ext cx="5486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096000" y="1295400"/>
            <a:ext cx="54864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D1484D-D071-4A56-98E1-E99019882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3981181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-101600" y="5257800"/>
            <a:ext cx="29464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40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900" b="1" spc="-150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BITS</a:t>
              </a:r>
              <a:r>
                <a:rPr lang="en-US" sz="2900" spc="-150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5413"/>
              <a:ext cx="1905000" cy="230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0" dirty="0">
                  <a:solidFill>
                    <a:srgbClr val="FFFFFF"/>
                  </a:solidFill>
                  <a:latin typeface="Arial"/>
                  <a:ea typeface="+mn-ea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4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9144000" y="762000"/>
            <a:ext cx="2946400" cy="685800"/>
            <a:chOff x="76200" y="2209800"/>
            <a:chExt cx="2209800" cy="685800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6200" y="2209800"/>
              <a:ext cx="2209800" cy="5540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900" b="1" spc="-150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BITS</a:t>
              </a:r>
              <a:r>
                <a:rPr lang="en-US" sz="2900" spc="-150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 Pilani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28600" y="2665413"/>
              <a:ext cx="1905000" cy="230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0" dirty="0">
                  <a:solidFill>
                    <a:srgbClr val="FFFFFF"/>
                  </a:solidFill>
                  <a:latin typeface="Arial"/>
                  <a:ea typeface="+mn-ea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9664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9347200" y="6492876"/>
            <a:ext cx="2844800" cy="365125"/>
          </a:xfrm>
        </p:spPr>
        <p:txBody>
          <a:bodyPr/>
          <a:lstStyle/>
          <a:p>
            <a:pPr>
              <a:defRPr/>
            </a:pPr>
            <a:fld id="{649AB6AE-DC6C-4C19-AD98-A8BE141DCE9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3695733" y="6307676"/>
            <a:ext cx="4896544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Data Mining</a:t>
            </a:r>
            <a:endParaRPr lang="en-US" sz="1400" dirty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pic>
        <p:nvPicPr>
          <p:cNvPr id="10" name="Picture 9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4368800" y="6623448"/>
            <a:ext cx="782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smtClean="0">
                <a:solidFill>
                  <a:srgbClr val="101141"/>
                </a:solidFill>
                <a:ea typeface="+mn-ea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ea typeface="+mn-ea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ea typeface="+mn-ea"/>
              </a:rPr>
              <a:t>, Deemed to be University under Section 3 of UGC Act, 1956</a:t>
            </a:r>
          </a:p>
        </p:txBody>
      </p:sp>
      <p:grpSp>
        <p:nvGrpSpPr>
          <p:cNvPr id="16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23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6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0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0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5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60EB9-5FBF-4E1A-9216-A25F9898D720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3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IN" dirty="0" smtClean="0"/>
              <a:t>M2: Data </a:t>
            </a:r>
            <a:r>
              <a:rPr lang="en-IN" dirty="0" err="1" smtClean="0"/>
              <a:t>Preprocessing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16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061"/>
          <p:cNvSpPr txBox="1">
            <a:spLocks noGrp="1" noChangeArrowheads="1"/>
          </p:cNvSpPr>
          <p:nvPr/>
        </p:nvSpPr>
        <p:spPr bwMode="auto">
          <a:xfrm>
            <a:off x="10148455" y="6130637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03705B12-1274-429B-A270-46E40F4EDCB2}" type="slidenum">
              <a:rPr lang="en-US" altLang="en-US" sz="1200">
                <a:solidFill>
                  <a:schemeClr val="bg2">
                    <a:lumMod val="75000"/>
                  </a:schemeClr>
                </a:solidFill>
              </a:rPr>
              <a:pPr algn="r" eaLnBrk="1" hangingPunct="1"/>
              <a:t>10</a:t>
            </a:fld>
            <a:endParaRPr lang="en-US" alt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14739" y="789710"/>
            <a:ext cx="10515600" cy="58232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1" dirty="0" smtClean="0"/>
              <a:t>Noisy Data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3953"/>
            <a:ext cx="10515600" cy="435133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>
                <a:latin typeface="Calibri" panose="020F0502020204030204" pitchFamily="34" charset="0"/>
              </a:rPr>
              <a:t>Noise: random error or variance in a measured variable</a:t>
            </a:r>
          </a:p>
          <a:p>
            <a:pPr eaLnBrk="1" hangingPunct="1"/>
            <a:r>
              <a:rPr lang="en-US" altLang="en-US" sz="2400">
                <a:latin typeface="Calibri" panose="020F0502020204030204" pitchFamily="34" charset="0"/>
              </a:rPr>
              <a:t>Incorrect attribute values may be due to</a:t>
            </a:r>
          </a:p>
          <a:p>
            <a:pPr lvl="1" eaLnBrk="1" hangingPunct="1"/>
            <a:r>
              <a:rPr lang="en-US" altLang="en-US">
                <a:latin typeface="Calibri" panose="020F0502020204030204" pitchFamily="34" charset="0"/>
              </a:rPr>
              <a:t>faulty data collection instruments</a:t>
            </a:r>
          </a:p>
          <a:p>
            <a:pPr lvl="1" eaLnBrk="1" hangingPunct="1"/>
            <a:r>
              <a:rPr lang="en-US" altLang="en-US">
                <a:latin typeface="Calibri" panose="020F0502020204030204" pitchFamily="34" charset="0"/>
              </a:rPr>
              <a:t>data entry problems</a:t>
            </a:r>
          </a:p>
          <a:p>
            <a:pPr lvl="1" eaLnBrk="1" hangingPunct="1"/>
            <a:r>
              <a:rPr lang="en-US" altLang="en-US">
                <a:latin typeface="Calibri" panose="020F0502020204030204" pitchFamily="34" charset="0"/>
              </a:rPr>
              <a:t>data transmission problems</a:t>
            </a:r>
          </a:p>
          <a:p>
            <a:pPr lvl="1" eaLnBrk="1" hangingPunct="1"/>
            <a:r>
              <a:rPr lang="en-US" altLang="en-US">
                <a:latin typeface="Calibri" panose="020F0502020204030204" pitchFamily="34" charset="0"/>
              </a:rPr>
              <a:t>technology limitation</a:t>
            </a:r>
          </a:p>
          <a:p>
            <a:pPr lvl="1" eaLnBrk="1" hangingPunct="1"/>
            <a:r>
              <a:rPr lang="en-US" altLang="en-US">
                <a:latin typeface="Calibri" panose="020F0502020204030204" pitchFamily="34" charset="0"/>
              </a:rPr>
              <a:t>inconsistency in naming convention </a:t>
            </a:r>
          </a:p>
          <a:p>
            <a:pPr eaLnBrk="1" hangingPunct="1"/>
            <a:r>
              <a:rPr lang="en-US" altLang="en-US" sz="2400">
                <a:latin typeface="Calibri" panose="020F0502020204030204" pitchFamily="34" charset="0"/>
              </a:rPr>
              <a:t>Other data problems which require data cleaning</a:t>
            </a:r>
          </a:p>
          <a:p>
            <a:pPr lvl="1" eaLnBrk="1" hangingPunct="1"/>
            <a:r>
              <a:rPr lang="en-US" altLang="en-US">
                <a:latin typeface="Calibri" panose="020F0502020204030204" pitchFamily="34" charset="0"/>
              </a:rPr>
              <a:t>duplicate records</a:t>
            </a:r>
          </a:p>
          <a:p>
            <a:pPr lvl="1" eaLnBrk="1" hangingPunct="1"/>
            <a:r>
              <a:rPr lang="en-US" altLang="en-US">
                <a:latin typeface="Calibri" panose="020F0502020204030204" pitchFamily="34" charset="0"/>
              </a:rPr>
              <a:t>incomplete data</a:t>
            </a:r>
          </a:p>
          <a:p>
            <a:pPr lvl="1" eaLnBrk="1" hangingPunct="1"/>
            <a:r>
              <a:rPr lang="en-US" altLang="en-US">
                <a:latin typeface="Calibri" panose="020F0502020204030204" pitchFamily="34" charset="0"/>
              </a:rPr>
              <a:t>inconsistent data</a:t>
            </a:r>
          </a:p>
        </p:txBody>
      </p:sp>
    </p:spTree>
    <p:extLst>
      <p:ext uri="{BB962C8B-B14F-4D97-AF65-F5344CB8AC3E}">
        <p14:creationId xmlns:p14="http://schemas.microsoft.com/office/powerpoint/2010/main" val="153277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90058" y="711497"/>
            <a:ext cx="10515600" cy="48000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b="1" dirty="0" smtClean="0"/>
              <a:t>How to Handle Noisy Data?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713509" y="159009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400" dirty="0" smtClean="0"/>
              <a:t>Binning (also used for discretization)</a:t>
            </a:r>
            <a:endParaRPr lang="en-US" altLang="en-US" sz="2400" dirty="0"/>
          </a:p>
          <a:p>
            <a:pPr lvl="1" eaLnBrk="1" hangingPunct="1"/>
            <a:r>
              <a:rPr lang="en-US" altLang="en-US" dirty="0"/>
              <a:t>first sort data and partition into (equal-frequency) bins</a:t>
            </a:r>
          </a:p>
          <a:p>
            <a:pPr lvl="1" eaLnBrk="1" hangingPunct="1"/>
            <a:r>
              <a:rPr lang="en-US" altLang="en-US" dirty="0"/>
              <a:t>then one can </a:t>
            </a:r>
            <a:r>
              <a:rPr lang="en-US" altLang="en-US" dirty="0">
                <a:solidFill>
                  <a:schemeClr val="hlink"/>
                </a:solidFill>
              </a:rPr>
              <a:t>smooth by bin means, smooth by bin median, smooth by bin boundaries</a:t>
            </a:r>
            <a:r>
              <a:rPr lang="en-US" altLang="en-US" dirty="0"/>
              <a:t>, etc</a:t>
            </a:r>
            <a:r>
              <a:rPr lang="en-US" altLang="en-US" dirty="0" smtClean="0"/>
              <a:t>.</a:t>
            </a:r>
          </a:p>
          <a:p>
            <a:pPr lvl="1"/>
            <a:r>
              <a:rPr lang="en-US" dirty="0"/>
              <a:t>Binning methods smooth a sorted data value by consulting its "neighborhood," that is, the values around </a:t>
            </a:r>
            <a:r>
              <a:rPr lang="en-US" dirty="0" smtClean="0"/>
              <a:t>it, i.e. </a:t>
            </a:r>
            <a:r>
              <a:rPr lang="en-US" dirty="0"/>
              <a:t>they perform </a:t>
            </a:r>
            <a:r>
              <a:rPr lang="en-US" i="1" dirty="0"/>
              <a:t>local</a:t>
            </a:r>
            <a:r>
              <a:rPr lang="en-US" dirty="0"/>
              <a:t> </a:t>
            </a:r>
            <a:r>
              <a:rPr lang="en-US" dirty="0" smtClean="0"/>
              <a:t>smoothing.</a:t>
            </a:r>
            <a:endParaRPr lang="en-US" altLang="en-US" dirty="0"/>
          </a:p>
          <a:p>
            <a:r>
              <a:rPr lang="en-US" altLang="en-US" sz="2400" dirty="0"/>
              <a:t>Regression</a:t>
            </a:r>
          </a:p>
          <a:p>
            <a:pPr lvl="1" eaLnBrk="1" hangingPunct="1"/>
            <a:r>
              <a:rPr lang="en-US" altLang="en-US" dirty="0"/>
              <a:t>smooth by fitting the data into regression functions</a:t>
            </a:r>
          </a:p>
          <a:p>
            <a:r>
              <a:rPr lang="en-US" altLang="en-US" sz="2400" dirty="0"/>
              <a:t>Clustering</a:t>
            </a:r>
          </a:p>
          <a:p>
            <a:pPr lvl="1" eaLnBrk="1" hangingPunct="1"/>
            <a:r>
              <a:rPr lang="en-US" altLang="en-US" dirty="0"/>
              <a:t>detect and remove outliers</a:t>
            </a:r>
          </a:p>
          <a:p>
            <a:r>
              <a:rPr lang="en-US" altLang="en-US" sz="2400" dirty="0"/>
              <a:t>Combined computer and human inspection</a:t>
            </a:r>
          </a:p>
          <a:p>
            <a:pPr lvl="1" eaLnBrk="1" hangingPunct="1"/>
            <a:r>
              <a:rPr lang="en-US" altLang="en-US" dirty="0"/>
              <a:t>detect suspicious values and check by human (e.g., deal with possible outliers)</a:t>
            </a:r>
          </a:p>
        </p:txBody>
      </p:sp>
      <p:sp>
        <p:nvSpPr>
          <p:cNvPr id="15362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B7A330B-7607-45C3-BD8D-F4688CF3FA9F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47433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72" name="Rectangle 8"/>
          <p:cNvSpPr>
            <a:spLocks noGrp="1" noChangeArrowheads="1"/>
          </p:cNvSpPr>
          <p:nvPr>
            <p:ph type="title"/>
          </p:nvPr>
        </p:nvSpPr>
        <p:spPr>
          <a:xfrm>
            <a:off x="256300" y="628371"/>
            <a:ext cx="10515600" cy="715528"/>
          </a:xfrm>
        </p:spPr>
        <p:txBody>
          <a:bodyPr/>
          <a:lstStyle/>
          <a:p>
            <a:r>
              <a:rPr lang="en-US" altLang="en-US" b="1" dirty="0"/>
              <a:t>Noise</a:t>
            </a:r>
          </a:p>
        </p:txBody>
      </p:sp>
      <p:sp>
        <p:nvSpPr>
          <p:cNvPr id="830473" name="Rectangle 9"/>
          <p:cNvSpPr>
            <a:spLocks noGrp="1" noChangeArrowheads="1"/>
          </p:cNvSpPr>
          <p:nvPr>
            <p:ph idx="1"/>
          </p:nvPr>
        </p:nvSpPr>
        <p:spPr>
          <a:xfrm>
            <a:off x="464127" y="1534682"/>
            <a:ext cx="10515600" cy="4351338"/>
          </a:xfrm>
        </p:spPr>
        <p:txBody>
          <a:bodyPr/>
          <a:lstStyle/>
          <a:p>
            <a:r>
              <a:rPr lang="en-US" altLang="en-US" dirty="0"/>
              <a:t>Noise refers to modification of original values</a:t>
            </a:r>
          </a:p>
          <a:p>
            <a:pPr lvl="1"/>
            <a:r>
              <a:rPr lang="en-US" altLang="en-US" dirty="0"/>
              <a:t>Examples: distortion of a person’s voice when talking on a poor phone and “snow” on television screen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830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/>
          <a:stretch>
            <a:fillRect/>
          </a:stretch>
        </p:blipFill>
        <p:spPr bwMode="auto">
          <a:xfrm>
            <a:off x="2133600" y="2619090"/>
            <a:ext cx="4103688" cy="328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04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2" r="6250"/>
          <a:stretch>
            <a:fillRect/>
          </a:stretch>
        </p:blipFill>
        <p:spPr bwMode="auto">
          <a:xfrm>
            <a:off x="6243638" y="2625440"/>
            <a:ext cx="3738562" cy="328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0470" name="Text Box 6"/>
          <p:cNvSpPr txBox="1">
            <a:spLocks noChangeArrowheads="1"/>
          </p:cNvSpPr>
          <p:nvPr/>
        </p:nvSpPr>
        <p:spPr bwMode="auto">
          <a:xfrm>
            <a:off x="3200400" y="6054440"/>
            <a:ext cx="190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Two Sine Waves</a:t>
            </a:r>
          </a:p>
        </p:txBody>
      </p:sp>
      <p:sp>
        <p:nvSpPr>
          <p:cNvPr id="830471" name="Text Box 7"/>
          <p:cNvSpPr txBox="1">
            <a:spLocks noChangeArrowheads="1"/>
          </p:cNvSpPr>
          <p:nvPr/>
        </p:nvSpPr>
        <p:spPr bwMode="auto">
          <a:xfrm>
            <a:off x="6705600" y="6054440"/>
            <a:ext cx="2514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Two Sine Waves + Noise</a:t>
            </a:r>
          </a:p>
        </p:txBody>
      </p:sp>
    </p:spTree>
    <p:extLst>
      <p:ext uri="{BB962C8B-B14F-4D97-AF65-F5344CB8AC3E}">
        <p14:creationId xmlns:p14="http://schemas.microsoft.com/office/powerpoint/2010/main" val="184908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Duplicate Data</a:t>
            </a:r>
          </a:p>
        </p:txBody>
      </p:sp>
      <p:sp>
        <p:nvSpPr>
          <p:cNvPr id="833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Data set may include data objects that are duplicates, or almost duplicates of one another</a:t>
            </a:r>
          </a:p>
          <a:p>
            <a:pPr lvl="1"/>
            <a:r>
              <a:rPr lang="en-US" altLang="en-US"/>
              <a:t>Major issue when merging data from heterogeous sources</a:t>
            </a:r>
          </a:p>
          <a:p>
            <a:pPr lvl="1"/>
            <a:endParaRPr lang="en-US" altLang="en-US"/>
          </a:p>
          <a:p>
            <a:r>
              <a:rPr lang="en-US" altLang="en-US"/>
              <a:t>Examples:</a:t>
            </a:r>
          </a:p>
          <a:p>
            <a:pPr lvl="1"/>
            <a:r>
              <a:rPr lang="en-US" altLang="en-US"/>
              <a:t>Same person with multiple email addresses</a:t>
            </a:r>
          </a:p>
          <a:p>
            <a:pPr lvl="1"/>
            <a:endParaRPr lang="en-US" altLang="en-US"/>
          </a:p>
          <a:p>
            <a:r>
              <a:rPr lang="en-US" altLang="en-US"/>
              <a:t>Data cleaning</a:t>
            </a:r>
          </a:p>
          <a:p>
            <a:pPr lvl="1"/>
            <a:r>
              <a:rPr lang="en-US" altLang="en-US"/>
              <a:t>Process of dealing with duplicate data issues</a:t>
            </a:r>
          </a:p>
        </p:txBody>
      </p:sp>
    </p:spTree>
    <p:extLst>
      <p:ext uri="{BB962C8B-B14F-4D97-AF65-F5344CB8AC3E}">
        <p14:creationId xmlns:p14="http://schemas.microsoft.com/office/powerpoint/2010/main" val="72130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67139" y="734283"/>
            <a:ext cx="10515600" cy="526906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Outliers</a:t>
            </a:r>
          </a:p>
        </p:txBody>
      </p:sp>
      <p:sp>
        <p:nvSpPr>
          <p:cNvPr id="8314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3225"/>
            <a:ext cx="10515600" cy="4351338"/>
          </a:xfrm>
        </p:spPr>
        <p:txBody>
          <a:bodyPr/>
          <a:lstStyle/>
          <a:p>
            <a:r>
              <a:rPr lang="en-US" altLang="en-US" dirty="0"/>
              <a:t>Outliers are data objects with characteristics that are considerably different than most of the other data objects in the data set</a:t>
            </a:r>
          </a:p>
          <a:p>
            <a:endParaRPr lang="en-US" altLang="en-US" dirty="0"/>
          </a:p>
        </p:txBody>
      </p:sp>
      <p:grpSp>
        <p:nvGrpSpPr>
          <p:cNvPr id="831492" name="Group 4"/>
          <p:cNvGrpSpPr>
            <a:grpSpLocks/>
          </p:cNvGrpSpPr>
          <p:nvPr/>
        </p:nvGrpSpPr>
        <p:grpSpPr bwMode="auto">
          <a:xfrm>
            <a:off x="3131127" y="2431472"/>
            <a:ext cx="4267200" cy="3505200"/>
            <a:chOff x="3648" y="2448"/>
            <a:chExt cx="2112" cy="1872"/>
          </a:xfrm>
        </p:grpSpPr>
        <p:pic>
          <p:nvPicPr>
            <p:cNvPr id="83149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2448"/>
              <a:ext cx="2112" cy="1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1494" name="Oval 6"/>
            <p:cNvSpPr>
              <a:spLocks noChangeArrowheads="1"/>
            </p:cNvSpPr>
            <p:nvPr/>
          </p:nvSpPr>
          <p:spPr bwMode="auto">
            <a:xfrm>
              <a:off x="3766" y="2961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>
                <a:solidFill>
                  <a:srgbClr val="000000"/>
                </a:solidFill>
              </a:endParaRPr>
            </a:p>
          </p:txBody>
        </p:sp>
        <p:sp>
          <p:nvSpPr>
            <p:cNvPr id="831495" name="Oval 7"/>
            <p:cNvSpPr>
              <a:spLocks noChangeArrowheads="1"/>
            </p:cNvSpPr>
            <p:nvPr/>
          </p:nvSpPr>
          <p:spPr bwMode="auto">
            <a:xfrm>
              <a:off x="3907" y="3224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>
                <a:solidFill>
                  <a:srgbClr val="000000"/>
                </a:solidFill>
              </a:endParaRPr>
            </a:p>
          </p:txBody>
        </p:sp>
        <p:sp>
          <p:nvSpPr>
            <p:cNvPr id="831496" name="Oval 8"/>
            <p:cNvSpPr>
              <a:spLocks noChangeArrowheads="1"/>
            </p:cNvSpPr>
            <p:nvPr/>
          </p:nvSpPr>
          <p:spPr bwMode="auto">
            <a:xfrm>
              <a:off x="5612" y="3871"/>
              <a:ext cx="86" cy="85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>
                <a:solidFill>
                  <a:srgbClr val="000000"/>
                </a:solidFill>
              </a:endParaRPr>
            </a:p>
          </p:txBody>
        </p:sp>
        <p:sp>
          <p:nvSpPr>
            <p:cNvPr id="831497" name="Oval 9"/>
            <p:cNvSpPr>
              <a:spLocks noChangeArrowheads="1"/>
            </p:cNvSpPr>
            <p:nvPr/>
          </p:nvSpPr>
          <p:spPr bwMode="auto">
            <a:xfrm>
              <a:off x="4319" y="3937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>
                <a:solidFill>
                  <a:srgbClr val="000000"/>
                </a:solidFill>
              </a:endParaRPr>
            </a:p>
          </p:txBody>
        </p:sp>
        <p:sp>
          <p:nvSpPr>
            <p:cNvPr id="831498" name="Rectangle 10"/>
            <p:cNvSpPr>
              <a:spLocks noChangeArrowheads="1"/>
            </p:cNvSpPr>
            <p:nvPr/>
          </p:nvSpPr>
          <p:spPr bwMode="auto">
            <a:xfrm>
              <a:off x="4944" y="3072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>
                <a:solidFill>
                  <a:srgbClr val="000000"/>
                </a:solidFill>
              </a:endParaRPr>
            </a:p>
          </p:txBody>
        </p:sp>
        <p:sp>
          <p:nvSpPr>
            <p:cNvPr id="831499" name="Rectangle 11"/>
            <p:cNvSpPr>
              <a:spLocks noChangeArrowheads="1"/>
            </p:cNvSpPr>
            <p:nvPr/>
          </p:nvSpPr>
          <p:spPr bwMode="auto">
            <a:xfrm>
              <a:off x="3888" y="3120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601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>
                <a:solidFill>
                  <a:srgbClr val="170981"/>
                </a:solidFill>
              </a:rPr>
              <a:t>Data Cleaning as a Process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000">
                <a:solidFill>
                  <a:schemeClr val="folHlink"/>
                </a:solidFill>
              </a:rPr>
              <a:t>Data discrepancy detection</a:t>
            </a:r>
          </a:p>
          <a:p>
            <a:pPr lvl="1" eaLnBrk="1" hangingPunct="1"/>
            <a:r>
              <a:rPr lang="en-US" altLang="en-US" sz="2000"/>
              <a:t>Use metadata (e.g., domain, range, dependency, distribution)</a:t>
            </a:r>
          </a:p>
          <a:p>
            <a:pPr lvl="1" eaLnBrk="1" hangingPunct="1"/>
            <a:r>
              <a:rPr lang="en-US" altLang="en-US" sz="2000"/>
              <a:t>Check field overloading </a:t>
            </a:r>
          </a:p>
          <a:p>
            <a:pPr lvl="1" eaLnBrk="1" hangingPunct="1"/>
            <a:r>
              <a:rPr lang="en-US" altLang="en-US" sz="2000"/>
              <a:t>Check uniqueness rule, consecutive rule and null rule</a:t>
            </a:r>
          </a:p>
          <a:p>
            <a:pPr lvl="1" eaLnBrk="1" hangingPunct="1"/>
            <a:r>
              <a:rPr lang="en-US" altLang="en-US" sz="2000"/>
              <a:t>Use commercial tools</a:t>
            </a:r>
          </a:p>
          <a:p>
            <a:pPr lvl="2" eaLnBrk="1" hangingPunct="1"/>
            <a:r>
              <a:rPr lang="en-US" altLang="en-US"/>
              <a:t>Data scrubbing: use simple domain knowledge (e.g., postal code, spell-check) to detect errors and make corrections</a:t>
            </a:r>
          </a:p>
          <a:p>
            <a:pPr lvl="2" eaLnBrk="1" hangingPunct="1"/>
            <a:r>
              <a:rPr lang="en-US" altLang="en-US"/>
              <a:t>Data auditing: by analyzing data to discover rules and relationship to detect violators (e.g., correlation and clustering to find outliers)</a:t>
            </a:r>
          </a:p>
          <a:p>
            <a:pPr eaLnBrk="1" hangingPunct="1"/>
            <a:r>
              <a:rPr lang="en-US" altLang="en-US" sz="2000">
                <a:solidFill>
                  <a:schemeClr val="folHlink"/>
                </a:solidFill>
              </a:rPr>
              <a:t>Data migration and integration</a:t>
            </a:r>
          </a:p>
          <a:p>
            <a:pPr lvl="1" eaLnBrk="1" hangingPunct="1"/>
            <a:r>
              <a:rPr lang="en-US" altLang="en-US" sz="2000"/>
              <a:t>Data migration tools: allow transformations to be specified</a:t>
            </a:r>
          </a:p>
          <a:p>
            <a:pPr lvl="1" eaLnBrk="1" hangingPunct="1"/>
            <a:r>
              <a:rPr lang="en-US" altLang="en-US" sz="2000"/>
              <a:t>ETL (Extraction/Transformation/Loading) tools: allow users to specify transformations through a graphical user interface</a:t>
            </a:r>
          </a:p>
          <a:p>
            <a:pPr eaLnBrk="1" hangingPunct="1"/>
            <a:r>
              <a:rPr lang="en-US" altLang="en-US" sz="2000"/>
              <a:t>Integration of the two processes</a:t>
            </a:r>
          </a:p>
          <a:p>
            <a:pPr lvl="1" eaLnBrk="1" hangingPunct="1"/>
            <a:r>
              <a:rPr lang="en-US" altLang="en-US" sz="2000"/>
              <a:t>Iterative and interactive (e.g., Potter’s Wheels)</a:t>
            </a:r>
          </a:p>
        </p:txBody>
      </p:sp>
      <p:sp>
        <p:nvSpPr>
          <p:cNvPr id="16386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F850F06-415E-4770-9BE5-0380581B52A7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6309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397383"/>
              </p:ext>
            </p:extLst>
          </p:nvPr>
        </p:nvGraphicFramePr>
        <p:xfrm>
          <a:off x="2362098" y="2617342"/>
          <a:ext cx="6944133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7994"/>
                <a:gridCol w="6516139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50" dirty="0">
                          <a:effectLst/>
                        </a:rPr>
                        <a:t>Author(s), Title, Edition, Publishing House</a:t>
                      </a:r>
                      <a:endParaRPr lang="en-US" sz="18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50">
                          <a:effectLst/>
                        </a:rPr>
                        <a:t>T1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4572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 smtClean="0">
                          <a:effectLst/>
                        </a:rPr>
                        <a:t>Tan P. N., Steinbach M &amp; Kumar V. “Introduction to Data Mining” Pearson Education</a:t>
                      </a:r>
                      <a:r>
                        <a:rPr lang="en-IN" sz="1200" kern="50" dirty="0" smtClean="0">
                          <a:effectLst/>
                        </a:rPr>
                        <a:t> </a:t>
                      </a:r>
                      <a:endParaRPr lang="en-US" sz="18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50">
                          <a:effectLst/>
                        </a:rPr>
                        <a:t>T2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4572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 dirty="0" smtClean="0">
                          <a:effectLst/>
                        </a:rPr>
                        <a:t>Data Mining: Concepts and Techniques, Third Edition  by  </a:t>
                      </a:r>
                      <a:r>
                        <a:rPr lang="en-IN" sz="1400" kern="50" dirty="0" err="1" smtClean="0">
                          <a:effectLst/>
                        </a:rPr>
                        <a:t>Jiawei</a:t>
                      </a:r>
                      <a:r>
                        <a:rPr lang="en-IN" sz="1400" kern="50" dirty="0" smtClean="0">
                          <a:effectLst/>
                        </a:rPr>
                        <a:t> Han, </a:t>
                      </a:r>
                      <a:r>
                        <a:rPr lang="en-IN" sz="1400" kern="50" dirty="0" err="1" smtClean="0">
                          <a:effectLst/>
                        </a:rPr>
                        <a:t>Micheline</a:t>
                      </a:r>
                      <a:r>
                        <a:rPr lang="en-IN" sz="1400" kern="50" dirty="0" smtClean="0">
                          <a:effectLst/>
                        </a:rPr>
                        <a:t> </a:t>
                      </a:r>
                      <a:r>
                        <a:rPr lang="en-IN" sz="1400" kern="50" dirty="0" err="1" smtClean="0">
                          <a:effectLst/>
                        </a:rPr>
                        <a:t>Kamber</a:t>
                      </a:r>
                      <a:r>
                        <a:rPr lang="en-IN" sz="1400" kern="50" dirty="0" smtClean="0">
                          <a:effectLst/>
                        </a:rPr>
                        <a:t> and Jian Pei Morgan Kaufmann Publishers</a:t>
                      </a:r>
                      <a:endParaRPr lang="en-US" sz="20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981201" y="1866277"/>
            <a:ext cx="21428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ea typeface="WenQuanYi Micro Hei"/>
                <a:cs typeface="Times New Roman" panose="02020603050405020304" pitchFamily="18" charset="0"/>
              </a:rPr>
              <a:t>Prescribed Text Books</a:t>
            </a:r>
            <a:endParaRPr lang="en-US" altLang="zh-CN" sz="2400" dirty="0" smtClean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42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30942" y="4645742"/>
            <a:ext cx="9144000" cy="589782"/>
          </a:xfrm>
        </p:spPr>
        <p:txBody>
          <a:bodyPr>
            <a:normAutofit fontScale="90000"/>
          </a:bodyPr>
          <a:lstStyle/>
          <a:p>
            <a:r>
              <a:rPr lang="en-IN" sz="4800" b="1" dirty="0">
                <a:latin typeface="+mn-lt"/>
              </a:rPr>
              <a:t>2</a:t>
            </a:r>
            <a:r>
              <a:rPr lang="en-IN" sz="4800" b="1" dirty="0" smtClean="0">
                <a:latin typeface="+mn-lt"/>
              </a:rPr>
              <a:t>.1 Data </a:t>
            </a:r>
            <a:r>
              <a:rPr lang="en-IN" sz="4800" b="1" dirty="0" err="1" smtClean="0">
                <a:latin typeface="+mn-lt"/>
              </a:rPr>
              <a:t>Preprocessing</a:t>
            </a:r>
            <a:r>
              <a:rPr lang="en-IN" sz="4800" b="1" dirty="0" smtClean="0">
                <a:latin typeface="+mn-lt"/>
              </a:rPr>
              <a:t> Concepts</a:t>
            </a:r>
            <a:endParaRPr lang="en-US" sz="4800" b="1" dirty="0">
              <a:latin typeface="+mn-lt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60615" y="6421585"/>
            <a:ext cx="82612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Arial Narrow" panose="020B0606020202030204" pitchFamily="34" charset="0"/>
              </a:rPr>
              <a:t>Source Courtesy</a:t>
            </a:r>
            <a:r>
              <a:rPr lang="en-US" altLang="en-US" sz="1400" dirty="0">
                <a:latin typeface="Arial Narrow" panose="020B0606020202030204" pitchFamily="34" charset="0"/>
              </a:rPr>
              <a:t>: Some of the contents of this PPT are sourced from materials provided by </a:t>
            </a:r>
            <a:r>
              <a:rPr lang="en-US" altLang="en-US" sz="1400" dirty="0" smtClean="0">
                <a:latin typeface="Arial Narrow" panose="020B0606020202030204" pitchFamily="34" charset="0"/>
              </a:rPr>
              <a:t>publishers </a:t>
            </a:r>
            <a:r>
              <a:rPr lang="en-US" altLang="en-US" sz="1400" dirty="0">
                <a:latin typeface="Arial Narrow" panose="020B0606020202030204" pitchFamily="34" charset="0"/>
              </a:rPr>
              <a:t>of </a:t>
            </a:r>
            <a:r>
              <a:rPr lang="en-US" altLang="en-US" sz="1400" dirty="0" smtClean="0">
                <a:latin typeface="Arial Narrow" panose="020B0606020202030204" pitchFamily="34" charset="0"/>
              </a:rPr>
              <a:t>prescribed books</a:t>
            </a:r>
            <a:endParaRPr lang="en-IN" altLang="en-US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11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021" y="656081"/>
            <a:ext cx="10515600" cy="57698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Preprocessing 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782" y="1870363"/>
            <a:ext cx="10515600" cy="4195763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smtClean="0"/>
              <a:t>To improve data quality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To modify data to better fit specific data mining technique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7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Major Tasks in Data Preprocessing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400" b="1"/>
              <a:t>Data cleaning</a:t>
            </a:r>
          </a:p>
          <a:p>
            <a:pPr lvl="1" eaLnBrk="1" hangingPunct="1"/>
            <a:r>
              <a:rPr lang="en-US" altLang="en-US"/>
              <a:t>Fill in missing values, smooth noisy data, identify or remove outliers, and resolve inconsistencies</a:t>
            </a:r>
          </a:p>
          <a:p>
            <a:pPr eaLnBrk="1" hangingPunct="1"/>
            <a:r>
              <a:rPr lang="en-US" altLang="en-US" sz="2400" b="1"/>
              <a:t>Data integration</a:t>
            </a:r>
          </a:p>
          <a:p>
            <a:pPr lvl="1" eaLnBrk="1" hangingPunct="1"/>
            <a:r>
              <a:rPr lang="en-US" altLang="en-US"/>
              <a:t>Integration of multiple databases, data cubes, or files</a:t>
            </a:r>
          </a:p>
          <a:p>
            <a:pPr eaLnBrk="1" hangingPunct="1"/>
            <a:r>
              <a:rPr lang="en-US" altLang="en-US" sz="2400" b="1"/>
              <a:t>Data reduction</a:t>
            </a:r>
          </a:p>
          <a:p>
            <a:pPr lvl="1" eaLnBrk="1" hangingPunct="1"/>
            <a:r>
              <a:rPr lang="en-US" altLang="en-US"/>
              <a:t>Dimensionality reduction</a:t>
            </a:r>
          </a:p>
          <a:p>
            <a:pPr lvl="1" eaLnBrk="1" hangingPunct="1"/>
            <a:r>
              <a:rPr lang="en-US" altLang="en-US"/>
              <a:t>Numerosity reduction</a:t>
            </a:r>
          </a:p>
          <a:p>
            <a:pPr lvl="1" eaLnBrk="1" hangingPunct="1"/>
            <a:r>
              <a:rPr lang="en-US" altLang="en-US"/>
              <a:t>Data compression</a:t>
            </a:r>
          </a:p>
          <a:p>
            <a:pPr eaLnBrk="1" hangingPunct="1"/>
            <a:r>
              <a:rPr lang="en-US" altLang="en-US" sz="2400" b="1"/>
              <a:t>Data transformation and data discretization</a:t>
            </a:r>
          </a:p>
          <a:p>
            <a:pPr lvl="1" eaLnBrk="1" hangingPunct="1"/>
            <a:r>
              <a:rPr lang="en-US" altLang="en-US"/>
              <a:t>Normalization </a:t>
            </a:r>
          </a:p>
          <a:p>
            <a:pPr lvl="1" eaLnBrk="1" hangingPunct="1"/>
            <a:r>
              <a:rPr lang="en-US" altLang="en-US"/>
              <a:t>Concept hierarchy generation</a:t>
            </a:r>
          </a:p>
        </p:txBody>
      </p:sp>
      <p:sp>
        <p:nvSpPr>
          <p:cNvPr id="9218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4F28A1D-A59A-434D-98CE-A1D8929C7AF9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4634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64115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Data Quality: </a:t>
            </a:r>
            <a:r>
              <a:rPr lang="en-US" altLang="en-US" sz="3200" b="1" dirty="0" smtClean="0"/>
              <a:t>Multidimensional View</a:t>
            </a:r>
            <a:endParaRPr lang="en-US" altLang="en-US" b="1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3225"/>
            <a:ext cx="10515600" cy="435133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40000"/>
              </a:lnSpc>
            </a:pPr>
            <a:r>
              <a:rPr lang="en-US" altLang="en-US" sz="2600" dirty="0"/>
              <a:t>Measures for data quality: A multidimensional view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600" dirty="0"/>
              <a:t>Accuracy: correct or wrong, accurate or not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600" dirty="0"/>
              <a:t>Completeness: not recorded, unavailable, …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600" dirty="0"/>
              <a:t>Consistency: some modified but some not, dangling, …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600" dirty="0"/>
              <a:t>Timeliness: timely update? 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600" dirty="0"/>
              <a:t>Believability: how trustable the data are correct?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600" dirty="0"/>
              <a:t>Interpretability: how easily the data can be understood?</a:t>
            </a:r>
          </a:p>
        </p:txBody>
      </p:sp>
      <p:sp>
        <p:nvSpPr>
          <p:cNvPr id="8194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697E25D-ACB6-4F47-AA53-DCD4A78D1D71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5311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Quality </a:t>
            </a:r>
          </a:p>
        </p:txBody>
      </p:sp>
      <p:sp>
        <p:nvSpPr>
          <p:cNvPr id="792582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 kinds of data quality problems?</a:t>
            </a:r>
          </a:p>
          <a:p>
            <a:r>
              <a:rPr lang="en-US" altLang="en-US"/>
              <a:t>How can we detect problems with the data? </a:t>
            </a:r>
          </a:p>
          <a:p>
            <a:r>
              <a:rPr lang="en-US" altLang="en-US"/>
              <a:t>What can we do about these problems? </a:t>
            </a:r>
          </a:p>
          <a:p>
            <a:pPr lvl="4"/>
            <a:endParaRPr lang="en-US" altLang="en-US"/>
          </a:p>
          <a:p>
            <a:pPr lvl="4"/>
            <a:endParaRPr lang="en-US" altLang="en-US"/>
          </a:p>
          <a:p>
            <a:r>
              <a:rPr lang="en-US" altLang="en-US"/>
              <a:t>Examples of data quality problems: </a:t>
            </a:r>
          </a:p>
          <a:p>
            <a:pPr lvl="1"/>
            <a:r>
              <a:rPr lang="en-US" altLang="en-US"/>
              <a:t>Noise and outliers </a:t>
            </a:r>
          </a:p>
          <a:p>
            <a:pPr lvl="1"/>
            <a:r>
              <a:rPr lang="en-US" altLang="en-US"/>
              <a:t>missing values </a:t>
            </a:r>
          </a:p>
          <a:p>
            <a:pPr lvl="1"/>
            <a:r>
              <a:rPr lang="en-US" altLang="en-US"/>
              <a:t>duplicate data </a:t>
            </a:r>
          </a:p>
        </p:txBody>
      </p:sp>
    </p:spTree>
    <p:extLst>
      <p:ext uri="{BB962C8B-B14F-4D97-AF65-F5344CB8AC3E}">
        <p14:creationId xmlns:p14="http://schemas.microsoft.com/office/powerpoint/2010/main" val="240349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325575" y="614515"/>
            <a:ext cx="10515600" cy="60469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smtClean="0"/>
              <a:t>Data Cleaning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200"/>
              <a:t>Data in the Real World Is Dirty: Lots of potentially incorrect data, e.g., instrument faulty, human or computer error, transmission error</a:t>
            </a:r>
          </a:p>
          <a:p>
            <a:pPr lvl="1" eaLnBrk="1" hangingPunct="1"/>
            <a:r>
              <a:rPr lang="en-US" altLang="en-US" sz="2200" u="sng"/>
              <a:t>incomplete</a:t>
            </a:r>
            <a:r>
              <a:rPr lang="en-US" altLang="en-US" sz="2200"/>
              <a:t>: lacking attribute values, lacking certain attributes of interest, or containing only aggregate data</a:t>
            </a:r>
          </a:p>
          <a:p>
            <a:pPr lvl="2" eaLnBrk="1" hangingPunct="1"/>
            <a:r>
              <a:rPr lang="en-US" altLang="en-US" sz="2200"/>
              <a:t>e.g., </a:t>
            </a:r>
            <a:r>
              <a:rPr lang="en-US" altLang="en-US" sz="2200" i="1"/>
              <a:t>Occupation </a:t>
            </a:r>
            <a:r>
              <a:rPr lang="en-US" altLang="en-US" sz="2200"/>
              <a:t>= “ ” (missing data)</a:t>
            </a:r>
          </a:p>
          <a:p>
            <a:pPr lvl="1" eaLnBrk="1" hangingPunct="1"/>
            <a:r>
              <a:rPr lang="en-US" altLang="en-US" sz="2200" u="sng"/>
              <a:t>noisy</a:t>
            </a:r>
            <a:r>
              <a:rPr lang="en-US" altLang="en-US" sz="2200"/>
              <a:t>: containing noise, errors, or outliers</a:t>
            </a:r>
          </a:p>
          <a:p>
            <a:pPr lvl="2" eaLnBrk="1" hangingPunct="1"/>
            <a:r>
              <a:rPr lang="en-US" altLang="en-US" sz="2200"/>
              <a:t>e.g., </a:t>
            </a:r>
            <a:r>
              <a:rPr lang="en-US" altLang="en-US" sz="2200" i="1"/>
              <a:t>Salary </a:t>
            </a:r>
            <a:r>
              <a:rPr lang="en-US" altLang="en-US" sz="2200"/>
              <a:t>= “</a:t>
            </a:r>
            <a:r>
              <a:rPr lang="en-US" altLang="en-US" sz="2200">
                <a:cs typeface="Tahoma" panose="020B0604030504040204" pitchFamily="34" charset="0"/>
              </a:rPr>
              <a:t>−</a:t>
            </a:r>
            <a:r>
              <a:rPr lang="en-US" altLang="en-US" sz="2200"/>
              <a:t>10” (an error)</a:t>
            </a:r>
          </a:p>
          <a:p>
            <a:pPr lvl="1" eaLnBrk="1" hangingPunct="1"/>
            <a:r>
              <a:rPr lang="en-US" altLang="en-US" sz="2200" u="sng"/>
              <a:t>inconsistent</a:t>
            </a:r>
            <a:r>
              <a:rPr lang="en-US" altLang="en-US" sz="2200"/>
              <a:t>: containing discrepancies in codes or names, e.g.,</a:t>
            </a:r>
          </a:p>
          <a:p>
            <a:pPr lvl="2" eaLnBrk="1" hangingPunct="1"/>
            <a:r>
              <a:rPr lang="en-US" altLang="en-US" sz="2200" i="1"/>
              <a:t>Age </a:t>
            </a:r>
            <a:r>
              <a:rPr lang="en-US" altLang="en-US" sz="2200"/>
              <a:t>= “42”, </a:t>
            </a:r>
            <a:r>
              <a:rPr lang="en-US" altLang="en-US" sz="2200" i="1"/>
              <a:t>Birthday </a:t>
            </a:r>
            <a:r>
              <a:rPr lang="en-US" altLang="en-US" sz="2200"/>
              <a:t>= “03/07/2010”</a:t>
            </a:r>
          </a:p>
          <a:p>
            <a:pPr lvl="2" eaLnBrk="1" hangingPunct="1"/>
            <a:r>
              <a:rPr lang="en-US" altLang="en-US" sz="2200"/>
              <a:t>Was rating “1, 2, 3”, now rating “A, B, C”</a:t>
            </a:r>
          </a:p>
          <a:p>
            <a:pPr lvl="2" eaLnBrk="1" hangingPunct="1"/>
            <a:r>
              <a:rPr lang="en-US" altLang="en-US" sz="2200"/>
              <a:t>discrepancy between duplicate records</a:t>
            </a:r>
          </a:p>
          <a:p>
            <a:pPr lvl="1" eaLnBrk="1" hangingPunct="1"/>
            <a:r>
              <a:rPr lang="en-US" altLang="en-US" sz="2200" u="sng"/>
              <a:t>Intentional</a:t>
            </a:r>
            <a:r>
              <a:rPr lang="en-US" altLang="en-US" sz="2200" b="1" u="sng"/>
              <a:t> </a:t>
            </a:r>
            <a:r>
              <a:rPr lang="en-US" altLang="en-US" sz="2200"/>
              <a:t>(e.g., </a:t>
            </a:r>
            <a:r>
              <a:rPr lang="en-US" altLang="en-US" sz="2200" i="1"/>
              <a:t>disguised missing</a:t>
            </a:r>
            <a:r>
              <a:rPr lang="en-US" altLang="en-US" sz="2200"/>
              <a:t> data)</a:t>
            </a:r>
          </a:p>
          <a:p>
            <a:pPr lvl="2" eaLnBrk="1" hangingPunct="1"/>
            <a:r>
              <a:rPr lang="en-US" altLang="en-US" sz="2200"/>
              <a:t>Jan. 1 as everyone’s birthday?</a:t>
            </a:r>
          </a:p>
        </p:txBody>
      </p:sp>
      <p:sp>
        <p:nvSpPr>
          <p:cNvPr id="11266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6C2B82D-EC98-4B23-A35C-BCC5F4E1981F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4908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00891" y="365125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Incomplete (Missing) Data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Data is not always available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E.g., many tuples have no recorded value for several attributes, such as customer income in sales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Missing data may be due to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equipment malfunction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inconsistent with other recorded data and thus deleted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data not entered due to misunderstanding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certain data may not be considered important at the time of entry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not register history or changes of the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Missing data may need to be inferred</a:t>
            </a:r>
          </a:p>
        </p:txBody>
      </p:sp>
      <p:sp>
        <p:nvSpPr>
          <p:cNvPr id="12290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1FAA9BD-C7F7-4869-9FAC-6F99018025E9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6518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87036" y="739207"/>
            <a:ext cx="10515600" cy="46614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smtClean="0"/>
              <a:t>How to Handle Missing Data?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699655" y="1659370"/>
            <a:ext cx="10515600" cy="4351338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Ignore the tuple: usually done when class label is missing (when doing classification)—not effective when the % of missing values per attribute varies considerably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Fill in the missing value manually: tedious + infeasible?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Fill in it automatically with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a global constant : e.g., “unknown”, a new class?!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the attribute mean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the attribute mean for all samples belonging to the same class: smarter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>
                <a:solidFill>
                  <a:schemeClr val="hlink"/>
                </a:solidFill>
              </a:rPr>
              <a:t>the most probable value: inference-based such as Bayesian formula or decision tree</a:t>
            </a:r>
          </a:p>
        </p:txBody>
      </p:sp>
      <p:sp>
        <p:nvSpPr>
          <p:cNvPr id="13314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47200" y="6298911"/>
            <a:ext cx="2844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B0C0F32-ED82-419A-B708-45D984433DC4}" type="slidenum">
              <a:rPr lang="en-US" altLang="en-US" sz="1100">
                <a:solidFill>
                  <a:schemeClr val="bg2">
                    <a:lumMod val="75000"/>
                  </a:schemeClr>
                </a:solidFill>
              </a:rPr>
              <a:pPr eaLnBrk="1" hangingPunct="1"/>
              <a:t>9</a:t>
            </a:fld>
            <a:endParaRPr lang="en-US" altLang="en-US" sz="110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20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960</Words>
  <Application>Microsoft Office PowerPoint</Application>
  <PresentationFormat>Widescreen</PresentationFormat>
  <Paragraphs>142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SimSun</vt:lpstr>
      <vt:lpstr>Arial</vt:lpstr>
      <vt:lpstr>Arial Narrow</vt:lpstr>
      <vt:lpstr>Calibri</vt:lpstr>
      <vt:lpstr>Calibri Light</vt:lpstr>
      <vt:lpstr>Lohit Hindi</vt:lpstr>
      <vt:lpstr>Tahoma</vt:lpstr>
      <vt:lpstr>Times New Roman</vt:lpstr>
      <vt:lpstr>WenQuanYi Micro Hei</vt:lpstr>
      <vt:lpstr>Office Theme</vt:lpstr>
      <vt:lpstr>Data Mining</vt:lpstr>
      <vt:lpstr>2.1 Data Preprocessing Concepts</vt:lpstr>
      <vt:lpstr>Preprocessing Objectives</vt:lpstr>
      <vt:lpstr>Major Tasks in Data Preprocessing</vt:lpstr>
      <vt:lpstr>Data Quality: Multidimensional View</vt:lpstr>
      <vt:lpstr>Data Quality </vt:lpstr>
      <vt:lpstr>Data Cleaning</vt:lpstr>
      <vt:lpstr>Incomplete (Missing) Data</vt:lpstr>
      <vt:lpstr>How to Handle Missing Data?</vt:lpstr>
      <vt:lpstr>Noisy Data</vt:lpstr>
      <vt:lpstr>How to Handle Noisy Data?</vt:lpstr>
      <vt:lpstr>Noise</vt:lpstr>
      <vt:lpstr>Duplicate Data</vt:lpstr>
      <vt:lpstr>Outliers</vt:lpstr>
      <vt:lpstr>Data Cleaning as a Process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RL6.1</dc:title>
  <dc:creator>T V Rao</dc:creator>
  <cp:lastModifiedBy>T V Rao</cp:lastModifiedBy>
  <cp:revision>41</cp:revision>
  <dcterms:created xsi:type="dcterms:W3CDTF">2015-06-15T04:08:51Z</dcterms:created>
  <dcterms:modified xsi:type="dcterms:W3CDTF">2015-08-24T17:22:13Z</dcterms:modified>
</cp:coreProperties>
</file>