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2" r:id="rId2"/>
    <p:sldId id="256" r:id="rId3"/>
    <p:sldId id="331" r:id="rId4"/>
    <p:sldId id="308" r:id="rId5"/>
    <p:sldId id="309" r:id="rId6"/>
    <p:sldId id="310" r:id="rId7"/>
    <p:sldId id="311" r:id="rId8"/>
    <p:sldId id="312" r:id="rId9"/>
    <p:sldId id="314" r:id="rId10"/>
    <p:sldId id="315" r:id="rId11"/>
    <p:sldId id="316" r:id="rId12"/>
    <p:sldId id="302" r:id="rId13"/>
    <p:sldId id="303" r:id="rId14"/>
    <p:sldId id="304" r:id="rId15"/>
    <p:sldId id="305" r:id="rId16"/>
    <p:sldId id="307" r:id="rId17"/>
    <p:sldId id="318" r:id="rId18"/>
    <p:sldId id="319" r:id="rId19"/>
    <p:sldId id="320" r:id="rId20"/>
    <p:sldId id="322" r:id="rId21"/>
    <p:sldId id="323" r:id="rId22"/>
    <p:sldId id="325" r:id="rId23"/>
    <p:sldId id="326" r:id="rId24"/>
    <p:sldId id="327" r:id="rId25"/>
    <p:sldId id="328" r:id="rId26"/>
    <p:sldId id="329" r:id="rId27"/>
    <p:sldId id="330" r:id="rId28"/>
    <p:sldId id="2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70" autoAdjust="0"/>
    <p:restoredTop sz="94660"/>
  </p:normalViewPr>
  <p:slideViewPr>
    <p:cSldViewPr snapToGrid="0">
      <p:cViewPr varScale="1">
        <p:scale>
          <a:sx n="69" d="100"/>
          <a:sy n="69" d="100"/>
        </p:scale>
        <p:origin x="498" y="6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BB3EA-B333-4894-9A66-9F0A29145983}" type="datetimeFigureOut">
              <a:rPr lang="en-US" smtClean="0"/>
              <a:t>8/24/2015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DAF5-FC74-4181-B401-576EFAC25475}" type="slidenum">
              <a:rPr lang="en-US" smtClean="0"/>
              <a:t>‹#›</a:t>
            </a:fld>
            <a:endParaRPr lang="en-US"/>
          </a:p>
        </p:txBody>
      </p:sp>
    </p:spTree>
    <p:extLst>
      <p:ext uri="{BB962C8B-B14F-4D97-AF65-F5344CB8AC3E}">
        <p14:creationId xmlns:p14="http://schemas.microsoft.com/office/powerpoint/2010/main" val="512240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B295D465-94BD-406E-A304-54E78930ED49}"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xfrm>
            <a:off x="342900" y="696913"/>
            <a:ext cx="6197600" cy="348615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49657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064D293-B020-4FE8-ADF2-E698D885F5E8}"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xfrm>
            <a:off x="342900" y="696913"/>
            <a:ext cx="6197600" cy="348615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08.09.12 MK: Slide moved here from Ch. 3.  Added examples.</a:t>
            </a:r>
          </a:p>
        </p:txBody>
      </p:sp>
    </p:spTree>
    <p:extLst>
      <p:ext uri="{BB962C8B-B14F-4D97-AF65-F5344CB8AC3E}">
        <p14:creationId xmlns:p14="http://schemas.microsoft.com/office/powerpoint/2010/main" val="270758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4D3DB18E-CB07-46F7-98C7-8A523D6CC2FB}" type="slidenum">
              <a:rPr lang="en-US" altLang="en-US" sz="1200">
                <a:latin typeface="Times New Roman" panose="02020603050405020304" pitchFamily="18" charset="0"/>
              </a:rPr>
              <a:pPr algn="r"/>
              <a:t>13</a:t>
            </a:fld>
            <a:endParaRPr lang="en-US" altLang="en-US" sz="1200">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a:xfrm>
            <a:off x="342900" y="696913"/>
            <a:ext cx="6197600" cy="348615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28330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A3DD842-94A4-4A2C-8DA4-BBED29A200B3}"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xfrm>
            <a:off x="342900" y="696913"/>
            <a:ext cx="6197600" cy="3486150"/>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6437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BA5A959-1AAC-4D78-8D9C-69FC6BD5EAEA}"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xfrm>
            <a:off x="342900" y="696913"/>
            <a:ext cx="6197600" cy="348615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18623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62B60E6E-4F9E-43D9-88AC-4310099771A0}" type="slidenum">
              <a:rPr lang="en-US" altLang="en-US" sz="1200">
                <a:latin typeface="Times New Roman" panose="02020603050405020304" pitchFamily="18" charset="0"/>
              </a:rPr>
              <a:pPr algn="r"/>
              <a:t>16</a:t>
            </a:fld>
            <a:endParaRPr lang="en-US" altLang="en-US" sz="120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xfrm>
            <a:off x="346075" y="698500"/>
            <a:ext cx="6192838" cy="3484563"/>
          </a:xfrm>
          <a:ln/>
        </p:spPr>
      </p:sp>
      <p:sp>
        <p:nvSpPr>
          <p:cNvPr id="129028"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smtClean="0"/>
          </a:p>
        </p:txBody>
      </p:sp>
    </p:spTree>
    <p:extLst>
      <p:ext uri="{BB962C8B-B14F-4D97-AF65-F5344CB8AC3E}">
        <p14:creationId xmlns:p14="http://schemas.microsoft.com/office/powerpoint/2010/main" val="3122028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F59F07C-8A10-427D-A257-F4BDE73DAA75}"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MK 09/09/05: Wiki has dimensionality reduction as feature extraction (PCA) and feature subset selection. It states both wavelet transforms and PCA as forms of data compression. It does not have any pages for "numerosity reduction". We claim there are many different ways to organize data reduction strategies, which is true, so this presentation below should be OK. Let’s discuss.</a:t>
            </a:r>
          </a:p>
          <a:p>
            <a:endParaRPr lang="en-US" altLang="en-US" smtClean="0"/>
          </a:p>
        </p:txBody>
      </p:sp>
    </p:spTree>
    <p:extLst>
      <p:ext uri="{BB962C8B-B14F-4D97-AF65-F5344CB8AC3E}">
        <p14:creationId xmlns:p14="http://schemas.microsoft.com/office/powerpoint/2010/main" val="1745685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2183E5DD-A3A3-43A1-8FF8-5AE671A80DF6}" type="slidenum">
              <a:rPr lang="en-US" altLang="en-US" sz="1200">
                <a:latin typeface="Times New Roman" panose="02020603050405020304" pitchFamily="18" charset="0"/>
              </a:rPr>
              <a:pPr algn="r"/>
              <a:t>18</a:t>
            </a:fld>
            <a:endParaRPr lang="en-US" altLang="en-US" sz="1200">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JH: put SVD at clustering high-D reduction.</a:t>
            </a:r>
          </a:p>
        </p:txBody>
      </p:sp>
    </p:spTree>
    <p:extLst>
      <p:ext uri="{BB962C8B-B14F-4D97-AF65-F5344CB8AC3E}">
        <p14:creationId xmlns:p14="http://schemas.microsoft.com/office/powerpoint/2010/main" val="2712899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7E019480-D16D-414D-ABAD-FAF253DA27EB}" type="slidenum">
              <a:rPr lang="en-US" altLang="en-US" sz="1200">
                <a:latin typeface="Times New Roman" panose="02020603050405020304" pitchFamily="18" charset="0"/>
              </a:rPr>
              <a:pPr algn="r"/>
              <a:t>19</a:t>
            </a:fld>
            <a:endParaRPr lang="en-US" altLang="en-US" sz="1200">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xfrm>
            <a:off x="346075" y="698500"/>
            <a:ext cx="6192838" cy="3484563"/>
          </a:xfrm>
          <a:ln/>
        </p:spPr>
      </p:sp>
      <p:sp>
        <p:nvSpPr>
          <p:cNvPr id="97284"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smtClean="0"/>
          </a:p>
        </p:txBody>
      </p:sp>
    </p:spTree>
    <p:extLst>
      <p:ext uri="{BB962C8B-B14F-4D97-AF65-F5344CB8AC3E}">
        <p14:creationId xmlns:p14="http://schemas.microsoft.com/office/powerpoint/2010/main" val="542593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DA14F6AE-BEE7-4B1B-AD99-702142CBF90F}" type="slidenum">
              <a:rPr lang="en-US" altLang="en-US" sz="1200">
                <a:latin typeface="Times New Roman" panose="02020603050405020304" pitchFamily="18" charset="0"/>
              </a:rPr>
              <a:pPr algn="r"/>
              <a:t>20</a:t>
            </a:fld>
            <a:endParaRPr lang="en-US" altLang="en-US" sz="1200">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24112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E7DB8EA8-E727-4A80-B73B-5F38A7D834F0}" type="slidenum">
              <a:rPr lang="en-US" altLang="en-US" sz="1200">
                <a:latin typeface="Times New Roman" panose="02020603050405020304" pitchFamily="18" charset="0"/>
              </a:rPr>
              <a:pPr algn="r"/>
              <a:t>21</a:t>
            </a:fld>
            <a:endParaRPr lang="en-US" altLang="en-US" sz="1200">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a:xfrm>
            <a:off x="344488" y="698500"/>
            <a:ext cx="6192837" cy="3484563"/>
          </a:xfrm>
          <a:ln/>
        </p:spPr>
      </p:sp>
      <p:sp>
        <p:nvSpPr>
          <p:cNvPr id="100356" name="Rectangle 3"/>
          <p:cNvSpPr>
            <a:spLocks noGrp="1" noChangeArrowheads="1"/>
          </p:cNvSpPr>
          <p:nvPr>
            <p:ph type="body" idx="1"/>
          </p:nvPr>
        </p:nvSpPr>
        <p:spPr>
          <a:xfrm>
            <a:off x="688975" y="4416425"/>
            <a:ext cx="550386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538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B1FAD583-48A5-48EB-AC71-B54BFACD048E}"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xfrm>
            <a:off x="342900" y="696913"/>
            <a:ext cx="6197600" cy="348615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Should ask students to do some survey on data integration.  -JH</a:t>
            </a:r>
          </a:p>
        </p:txBody>
      </p:sp>
    </p:spTree>
    <p:extLst>
      <p:ext uri="{BB962C8B-B14F-4D97-AF65-F5344CB8AC3E}">
        <p14:creationId xmlns:p14="http://schemas.microsoft.com/office/powerpoint/2010/main" val="2037476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949BB43-0C52-4B10-A4F0-794ACE890C2C}"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19387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419DFC1B-B66B-4D8D-9F98-241C3166F387}"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83578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BBB9A0C-DF00-4EDA-96C1-35BBB0475818}"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xfrm>
            <a:off x="346075" y="698500"/>
            <a:ext cx="6192838" cy="3484563"/>
          </a:xfrm>
          <a:ln/>
        </p:spPr>
      </p:sp>
      <p:sp>
        <p:nvSpPr>
          <p:cNvPr id="104452"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smtClean="0"/>
          </a:p>
        </p:txBody>
      </p:sp>
    </p:spTree>
    <p:extLst>
      <p:ext uri="{BB962C8B-B14F-4D97-AF65-F5344CB8AC3E}">
        <p14:creationId xmlns:p14="http://schemas.microsoft.com/office/powerpoint/2010/main" val="2307219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6CE4E86E-C995-4D5D-B7A2-22357B67B399}"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16714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49B2A4A7-4920-4ADA-9825-970ECCD88249}" type="slidenum">
              <a:rPr lang="en-US" altLang="en-US" sz="1200">
                <a:latin typeface="Times New Roman" panose="02020603050405020304" pitchFamily="18" charset="0"/>
              </a:rPr>
              <a:pPr algn="r"/>
              <a:t>26</a:t>
            </a:fld>
            <a:endParaRPr lang="en-US" altLang="en-US" sz="120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xfrm>
            <a:off x="357188" y="704850"/>
            <a:ext cx="6172200" cy="3471863"/>
          </a:xfrm>
          <a:ln/>
        </p:spPr>
      </p:sp>
      <p:sp>
        <p:nvSpPr>
          <p:cNvPr id="106500" name="Rectangle 3"/>
          <p:cNvSpPr>
            <a:spLocks noGrp="1" noChangeArrowheads="1"/>
          </p:cNvSpPr>
          <p:nvPr>
            <p:ph type="body" idx="1"/>
          </p:nvPr>
        </p:nvSpPr>
        <p:spPr>
          <a:xfrm>
            <a:off x="915988" y="4416425"/>
            <a:ext cx="504825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80818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E544091-BE0C-46F3-B938-8E92807B8B6B}"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68139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75D9FC57-ECF3-417A-A1D1-484A76EDB6D1}"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xfrm>
            <a:off x="342900" y="696913"/>
            <a:ext cx="6197600" cy="348615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69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76160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35960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64599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357188" y="704850"/>
            <a:ext cx="6172200" cy="3471863"/>
          </a:xfrm>
          <a:ln/>
        </p:spPr>
      </p:sp>
      <p:sp>
        <p:nvSpPr>
          <p:cNvPr id="91139" name="Rectangle 3"/>
          <p:cNvSpPr>
            <a:spLocks noGrp="1" noChangeArrowheads="1"/>
          </p:cNvSpPr>
          <p:nvPr>
            <p:ph type="body" idx="1"/>
          </p:nvPr>
        </p:nvSpPr>
        <p:spPr>
          <a:xfrm>
            <a:off x="915988" y="4416425"/>
            <a:ext cx="504825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89741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31704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41345B8-BAEC-4FF2-827C-09295FBEB38A}"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006842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360EB9-5FBF-4E1A-9216-A25F9898D720}"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62769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60EB9-5FBF-4E1A-9216-A25F9898D720}" type="datetimeFigureOut">
              <a:rPr lang="en-US" smtClean="0"/>
              <a:t>8/24/2015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1135396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360EB9-5FBF-4E1A-9216-A25F9898D720}"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3621308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360EB9-5FBF-4E1A-9216-A25F9898D720}"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3658360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360EB9-5FBF-4E1A-9216-A25F9898D720}"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349944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360EB9-5FBF-4E1A-9216-A25F9898D720}"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813629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304800"/>
            <a:ext cx="11684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295400"/>
            <a:ext cx="54864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096000" y="1295400"/>
            <a:ext cx="54864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0" y="3962400"/>
            <a:ext cx="54864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61"/>
          <p:cNvSpPr>
            <a:spLocks noGrp="1" noChangeArrowheads="1"/>
          </p:cNvSpPr>
          <p:nvPr>
            <p:ph type="sldNum" sz="quarter" idx="10"/>
          </p:nvPr>
        </p:nvSpPr>
        <p:spPr>
          <a:ln/>
        </p:spPr>
        <p:txBody>
          <a:bodyPr/>
          <a:lstStyle>
            <a:lvl1pPr>
              <a:defRPr/>
            </a:lvl1pPr>
          </a:lstStyle>
          <a:p>
            <a:fld id="{7527DF60-8E67-4D51-B788-6381842FE9C4}" type="slidenum">
              <a:rPr lang="en-US" altLang="en-US"/>
              <a:pPr/>
              <a:t>‹#›</a:t>
            </a:fld>
            <a:endParaRPr lang="en-US" altLang="en-US"/>
          </a:p>
        </p:txBody>
      </p:sp>
    </p:spTree>
    <p:extLst>
      <p:ext uri="{BB962C8B-B14F-4D97-AF65-F5344CB8AC3E}">
        <p14:creationId xmlns:p14="http://schemas.microsoft.com/office/powerpoint/2010/main" val="2989815691"/>
      </p:ext>
    </p:extLst>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304800"/>
            <a:ext cx="11684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295400"/>
            <a:ext cx="54864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0" y="1295400"/>
            <a:ext cx="54864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fld id="{B35EC1F0-819D-423E-952C-4D14151BBD54}" type="slidenum">
              <a:rPr lang="en-US" altLang="en-US"/>
              <a:pPr/>
              <a:t>‹#›</a:t>
            </a:fld>
            <a:endParaRPr lang="en-US" altLang="en-US"/>
          </a:p>
        </p:txBody>
      </p:sp>
    </p:spTree>
    <p:extLst>
      <p:ext uri="{BB962C8B-B14F-4D97-AF65-F5344CB8AC3E}">
        <p14:creationId xmlns:p14="http://schemas.microsoft.com/office/powerpoint/2010/main" val="3796982820"/>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03200" y="304800"/>
            <a:ext cx="11684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295400"/>
            <a:ext cx="54864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6096000" y="1295400"/>
            <a:ext cx="5486400" cy="5181600"/>
          </a:xfrm>
        </p:spPr>
        <p:txBody>
          <a:bodyPr/>
          <a:lstStyle/>
          <a:p>
            <a:pPr lvl="0"/>
            <a:endParaRPr lang="en-US" noProof="0" smtClean="0"/>
          </a:p>
        </p:txBody>
      </p:sp>
      <p:sp>
        <p:nvSpPr>
          <p:cNvPr id="5" name="Rectangle 2061"/>
          <p:cNvSpPr>
            <a:spLocks noGrp="1" noChangeArrowheads="1"/>
          </p:cNvSpPr>
          <p:nvPr>
            <p:ph type="sldNum" sz="quarter" idx="10"/>
          </p:nvPr>
        </p:nvSpPr>
        <p:spPr>
          <a:ln/>
        </p:spPr>
        <p:txBody>
          <a:bodyPr/>
          <a:lstStyle>
            <a:lvl1pPr>
              <a:defRPr/>
            </a:lvl1pPr>
          </a:lstStyle>
          <a:p>
            <a:fld id="{46D1484D-D071-4A56-98E1-E99019882447}" type="slidenum">
              <a:rPr lang="en-US" altLang="en-US"/>
              <a:pPr/>
              <a:t>‹#›</a:t>
            </a:fld>
            <a:endParaRPr lang="en-US" altLang="en-US"/>
          </a:p>
        </p:txBody>
      </p:sp>
    </p:spTree>
    <p:extLst>
      <p:ext uri="{BB962C8B-B14F-4D97-AF65-F5344CB8AC3E}">
        <p14:creationId xmlns:p14="http://schemas.microsoft.com/office/powerpoint/2010/main" val="1243981181"/>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101600" y="5257800"/>
            <a:ext cx="29464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mn-ea"/>
                  <a:cs typeface="Arial"/>
                </a:rPr>
                <a:t>BITS</a:t>
              </a:r>
              <a:r>
                <a:rPr lang="en-US" sz="2900" spc="-150" dirty="0">
                  <a:solidFill>
                    <a:prstClr val="white"/>
                  </a:solidFill>
                  <a:latin typeface="Arial"/>
                  <a:ea typeface="+mn-ea"/>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eaLnBrk="1" fontAlgn="auto" hangingPunct="1">
                <a:spcBef>
                  <a:spcPts val="0"/>
                </a:spcBef>
                <a:spcAft>
                  <a:spcPts val="0"/>
                </a:spcAft>
                <a:defRPr/>
              </a:pPr>
              <a:r>
                <a:rPr lang="en-US" sz="900" spc="-150" dirty="0">
                  <a:solidFill>
                    <a:srgbClr val="FFFFFF"/>
                  </a:solidFill>
                  <a:latin typeface="Arial"/>
                  <a:ea typeface="+mn-ea"/>
                  <a:cs typeface="Arial"/>
                </a:rPr>
                <a:t>Pilani | Dubai | Goa | Hyderabad</a:t>
              </a:r>
            </a:p>
          </p:txBody>
        </p:sp>
      </p:gr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3352800" y="3810000"/>
            <a:ext cx="8026400" cy="1524000"/>
          </a:xfrm>
        </p:spPr>
        <p:txBody>
          <a:bodyPr>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48774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nvGrpSpPr>
          <p:cNvPr id="9" name="Group 11"/>
          <p:cNvGrpSpPr>
            <a:grpSpLocks/>
          </p:cNvGrpSpPr>
          <p:nvPr userDrawn="1"/>
        </p:nvGrpSpPr>
        <p:grpSpPr bwMode="auto">
          <a:xfrm>
            <a:off x="9144000" y="762000"/>
            <a:ext cx="2946400" cy="685800"/>
            <a:chOff x="76200" y="2209800"/>
            <a:chExt cx="2209800" cy="685800"/>
          </a:xfrm>
        </p:grpSpPr>
        <p:sp>
          <p:nvSpPr>
            <p:cNvPr id="10" name="TextBox 9"/>
            <p:cNvSpPr txBox="1"/>
            <p:nvPr userDrawn="1"/>
          </p:nvSpPr>
          <p:spPr>
            <a:xfrm>
              <a:off x="76200" y="2209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mn-ea"/>
                  <a:cs typeface="Arial"/>
                </a:rPr>
                <a:t>BITS</a:t>
              </a:r>
              <a:r>
                <a:rPr lang="en-US" sz="2900" spc="-150" dirty="0">
                  <a:solidFill>
                    <a:prstClr val="white"/>
                  </a:solidFill>
                  <a:latin typeface="Arial"/>
                  <a:ea typeface="+mn-ea"/>
                  <a:cs typeface="Arial"/>
                </a:rPr>
                <a:t> Pilani</a:t>
              </a:r>
            </a:p>
          </p:txBody>
        </p:sp>
        <p:sp>
          <p:nvSpPr>
            <p:cNvPr id="11" name="TextBox 10"/>
            <p:cNvSpPr txBox="1"/>
            <p:nvPr userDrawn="1"/>
          </p:nvSpPr>
          <p:spPr>
            <a:xfrm>
              <a:off x="228600" y="2665413"/>
              <a:ext cx="1905000" cy="230187"/>
            </a:xfrm>
            <a:prstGeom prst="rect">
              <a:avLst/>
            </a:prstGeom>
            <a:noFill/>
          </p:spPr>
          <p:txBody>
            <a:bodyPr>
              <a:spAutoFit/>
            </a:bodyPr>
            <a:lstStyle/>
            <a:p>
              <a:pPr algn="ctr" eaLnBrk="1" fontAlgn="auto" hangingPunct="1">
                <a:spcBef>
                  <a:spcPts val="0"/>
                </a:spcBef>
                <a:spcAft>
                  <a:spcPts val="0"/>
                </a:spcAft>
                <a:defRPr/>
              </a:pPr>
              <a:r>
                <a:rPr lang="en-US" sz="900" spc="-150" dirty="0">
                  <a:solidFill>
                    <a:srgbClr val="FFFFFF"/>
                  </a:solidFill>
                  <a:latin typeface="Arial"/>
                  <a:ea typeface="+mn-ea"/>
                  <a:cs typeface="Arial"/>
                </a:rPr>
                <a:t>Pilani | Dubai | Goa | Hyderabad</a:t>
              </a:r>
            </a:p>
          </p:txBody>
        </p:sp>
      </p:gr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9664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5"/>
          <p:cNvSpPr>
            <a:spLocks noGrp="1"/>
          </p:cNvSpPr>
          <p:nvPr userDrawn="1">
            <p:ph type="sldNum" sz="quarter" idx="12"/>
          </p:nvPr>
        </p:nvSpPr>
        <p:spPr>
          <a:xfrm>
            <a:off x="9347200" y="6492876"/>
            <a:ext cx="2844800" cy="365125"/>
          </a:xfrm>
        </p:spPr>
        <p:txBody>
          <a:bodyPr/>
          <a:lstStyle/>
          <a:p>
            <a:pPr>
              <a:defRPr/>
            </a:pPr>
            <a:fld id="{649AB6AE-DC6C-4C19-AD98-A8BE141DCE93}" type="slidenum">
              <a:rPr lang="en-US">
                <a:solidFill>
                  <a:prstClr val="black">
                    <a:tint val="75000"/>
                  </a:prstClr>
                </a:solidFill>
              </a:rPr>
              <a:pPr>
                <a:defRPr/>
              </a:pPr>
              <a:t>‹#›</a:t>
            </a:fld>
            <a:endParaRPr lang="en-US" sz="1400">
              <a:solidFill>
                <a:prstClr val="black">
                  <a:tint val="75000"/>
                </a:prstClr>
              </a:solidFill>
            </a:endParaRPr>
          </a:p>
        </p:txBody>
      </p:sp>
      <p:sp>
        <p:nvSpPr>
          <p:cNvPr id="9" name="Slide Number Placeholder 5"/>
          <p:cNvSpPr txBox="1">
            <a:spLocks/>
          </p:cNvSpPr>
          <p:nvPr userDrawn="1"/>
        </p:nvSpPr>
        <p:spPr>
          <a:xfrm>
            <a:off x="3695733" y="6307676"/>
            <a:ext cx="4896544" cy="332656"/>
          </a:xfrm>
          <a:prstGeom prst="rect">
            <a:avLst/>
          </a:prstGeom>
        </p:spPr>
        <p:txBody>
          <a:bodyPr vert="horz" lIns="91440" tIns="45720" rIns="91440" bIns="45720" rtlCol="0" anchor="ctr"/>
          <a:lstStyle/>
          <a:p>
            <a:pPr algn="ctr" eaLnBrk="1" fontAlgn="auto" hangingPunct="1">
              <a:spcBef>
                <a:spcPts val="0"/>
              </a:spcBef>
              <a:spcAft>
                <a:spcPts val="0"/>
              </a:spcAft>
              <a:defRPr/>
            </a:pPr>
            <a:r>
              <a:rPr lang="en-US" sz="1200" dirty="0" smtClean="0">
                <a:solidFill>
                  <a:prstClr val="black">
                    <a:tint val="75000"/>
                  </a:prstClr>
                </a:solidFill>
                <a:latin typeface="Calibri"/>
                <a:ea typeface="+mn-ea"/>
              </a:rPr>
              <a:t>Data Mining</a:t>
            </a:r>
            <a:endParaRPr lang="en-US" sz="1400" dirty="0">
              <a:solidFill>
                <a:prstClr val="black">
                  <a:tint val="75000"/>
                </a:prstClr>
              </a:solidFill>
              <a:latin typeface="Calibri"/>
              <a:ea typeface="+mn-ea"/>
            </a:endParaRPr>
          </a:p>
        </p:txBody>
      </p:sp>
      <p:pic>
        <p:nvPicPr>
          <p:cNvPr id="10" name="Picture 9"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22"/>
          <p:cNvGrpSpPr>
            <a:grpSpLocks/>
          </p:cNvGrpSpPr>
          <p:nvPr userDrawn="1"/>
        </p:nvGrpSpPr>
        <p:grpSpPr bwMode="auto">
          <a:xfrm>
            <a:off x="0" y="1295400"/>
            <a:ext cx="9347200" cy="46038"/>
            <a:chOff x="1905000" y="6553200"/>
            <a:chExt cx="7010400" cy="45719"/>
          </a:xfrm>
        </p:grpSpPr>
        <p:sp>
          <p:nvSpPr>
            <p:cNvPr id="12" name="Rectangle 11"/>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4" name="Rectangle 13"/>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15" name="TextBox 14"/>
          <p:cNvSpPr txBox="1">
            <a:spLocks noChangeArrowheads="1"/>
          </p:cNvSpPr>
          <p:nvPr userDrawn="1"/>
        </p:nvSpPr>
        <p:spPr bwMode="auto">
          <a:xfrm>
            <a:off x="4368800" y="6623448"/>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smtClean="0">
                <a:solidFill>
                  <a:srgbClr val="101141"/>
                </a:solidFill>
                <a:ea typeface="+mn-ea"/>
              </a:rPr>
              <a:t>BITS </a:t>
            </a:r>
            <a:r>
              <a:rPr lang="en-US" sz="1100" dirty="0" err="1" smtClean="0">
                <a:solidFill>
                  <a:srgbClr val="101141"/>
                </a:solidFill>
                <a:ea typeface="+mn-ea"/>
              </a:rPr>
              <a:t>Pilani</a:t>
            </a:r>
            <a:r>
              <a:rPr lang="en-US" sz="1100" dirty="0" smtClean="0">
                <a:solidFill>
                  <a:srgbClr val="101141"/>
                </a:solidFill>
                <a:ea typeface="+mn-ea"/>
              </a:rPr>
              <a:t>, Deemed to be University under Section 3 of UGC Act, 1956</a:t>
            </a:r>
          </a:p>
        </p:txBody>
      </p:sp>
      <p:grpSp>
        <p:nvGrpSpPr>
          <p:cNvPr id="16" name="Group 18"/>
          <p:cNvGrpSpPr>
            <a:grpSpLocks/>
          </p:cNvGrpSpPr>
          <p:nvPr userDrawn="1"/>
        </p:nvGrpSpPr>
        <p:grpSpPr bwMode="auto">
          <a:xfrm>
            <a:off x="2844800" y="6553200"/>
            <a:ext cx="9347200" cy="46038"/>
            <a:chOff x="1905000" y="6553200"/>
            <a:chExt cx="7010400" cy="45719"/>
          </a:xfrm>
        </p:grpSpPr>
        <p:sp>
          <p:nvSpPr>
            <p:cNvPr id="17" name="Rectangle 1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9" name="Rectangle 1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Tree>
    <p:extLst>
      <p:ext uri="{BB962C8B-B14F-4D97-AF65-F5344CB8AC3E}">
        <p14:creationId xmlns:p14="http://schemas.microsoft.com/office/powerpoint/2010/main" val="42523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360EB9-5FBF-4E1A-9216-A25F9898D720}"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259726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360EB9-5FBF-4E1A-9216-A25F9898D720}"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11146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360EB9-5FBF-4E1A-9216-A25F9898D720}"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1269707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360EB9-5FBF-4E1A-9216-A25F9898D720}" type="datetimeFigureOut">
              <a:rPr lang="en-US" smtClean="0"/>
              <a:t>8/24/2015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2384405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360EB9-5FBF-4E1A-9216-A25F9898D720}" type="datetimeFigureOut">
              <a:rPr lang="en-US" smtClean="0"/>
              <a:t>8/24/2015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231075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60EB9-5FBF-4E1A-9216-A25F9898D720}" type="datetimeFigureOut">
              <a:rPr lang="en-US" smtClean="0"/>
              <a:t>8/24/2015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1AFFF-E2F4-402D-873F-F9B1B7CF2EDD}" type="slidenum">
              <a:rPr lang="en-US" smtClean="0"/>
              <a:t>‹#›</a:t>
            </a:fld>
            <a:endParaRPr lang="en-US"/>
          </a:p>
        </p:txBody>
      </p:sp>
    </p:spTree>
    <p:extLst>
      <p:ext uri="{BB962C8B-B14F-4D97-AF65-F5344CB8AC3E}">
        <p14:creationId xmlns:p14="http://schemas.microsoft.com/office/powerpoint/2010/main" val="154293233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8.xml"/><Relationship Id="rId7" Type="http://schemas.openxmlformats.org/officeDocument/2006/relationships/image" Target="../media/image13.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6.xml"/><Relationship Id="rId7" Type="http://schemas.openxmlformats.org/officeDocument/2006/relationships/image" Target="../media/image8.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oleObject" Target="../embeddings/oleObject3.bin"/><Relationship Id="rId9" Type="http://schemas.openxmlformats.org/officeDocument/2006/relationships/image" Target="../media/image9.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7.xml"/><Relationship Id="rId7" Type="http://schemas.openxmlformats.org/officeDocument/2006/relationships/image" Target="../media/image11.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0.wmf"/><Relationship Id="rId4" Type="http://schemas.openxmlformats.org/officeDocument/2006/relationships/oleObject" Target="../embeddings/oleObject6.bin"/><Relationship Id="rId9"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pPr algn="l"/>
            <a:r>
              <a:rPr lang="en-IN" dirty="0" smtClean="0"/>
              <a:t>M2: Data </a:t>
            </a:r>
            <a:r>
              <a:rPr lang="en-IN" dirty="0" err="1" smtClean="0"/>
              <a:t>Preprocessing</a:t>
            </a:r>
            <a:endParaRPr lang="en-US" dirty="0"/>
          </a:p>
        </p:txBody>
      </p:sp>
      <p:sp>
        <p:nvSpPr>
          <p:cNvPr id="4" name="Title 3"/>
          <p:cNvSpPr>
            <a:spLocks noGrp="1"/>
          </p:cNvSpPr>
          <p:nvPr>
            <p:ph type="title"/>
          </p:nvPr>
        </p:nvSpPr>
        <p:spPr/>
        <p:txBody>
          <a:bodyPr/>
          <a:lstStyle/>
          <a:p>
            <a:r>
              <a:rPr lang="en-US" dirty="0" smtClean="0"/>
              <a:t>Data Mining</a:t>
            </a:r>
            <a:endParaRPr lang="en-US" dirty="0"/>
          </a:p>
        </p:txBody>
      </p:sp>
    </p:spTree>
    <p:extLst>
      <p:ext uri="{BB962C8B-B14F-4D97-AF65-F5344CB8AC3E}">
        <p14:creationId xmlns:p14="http://schemas.microsoft.com/office/powerpoint/2010/main" val="323816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7186" y="2551986"/>
            <a:ext cx="2447925"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4385" y="1801098"/>
            <a:ext cx="85042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5" name="Rectangle 2"/>
          <p:cNvSpPr>
            <a:spLocks noGrp="1" noChangeArrowheads="1"/>
          </p:cNvSpPr>
          <p:nvPr>
            <p:ph type="title"/>
          </p:nvPr>
        </p:nvSpPr>
        <p:spPr>
          <a:xfrm>
            <a:off x="325575" y="711492"/>
            <a:ext cx="10515600" cy="507711"/>
          </a:xfrm>
        </p:spPr>
        <p:txBody>
          <a:bodyPr>
            <a:normAutofit fontScale="90000"/>
          </a:bodyPr>
          <a:lstStyle/>
          <a:p>
            <a:r>
              <a:rPr lang="en-US" altLang="en-US" sz="3200" b="1" dirty="0"/>
              <a:t>Covariance (Numeric Data)</a:t>
            </a:r>
          </a:p>
        </p:txBody>
      </p:sp>
      <p:sp>
        <p:nvSpPr>
          <p:cNvPr id="25606" name="Rectangle 3"/>
          <p:cNvSpPr>
            <a:spLocks noGrp="1" noChangeArrowheads="1"/>
          </p:cNvSpPr>
          <p:nvPr>
            <p:ph idx="1"/>
          </p:nvPr>
        </p:nvSpPr>
        <p:spPr>
          <a:xfrm>
            <a:off x="547258" y="1714796"/>
            <a:ext cx="10515600" cy="3785466"/>
          </a:xfrm>
        </p:spPr>
        <p:txBody>
          <a:bodyPr>
            <a:normAutofit fontScale="92500" lnSpcReduction="20000"/>
          </a:bodyPr>
          <a:lstStyle/>
          <a:p>
            <a:pPr>
              <a:lnSpc>
                <a:spcPct val="110000"/>
              </a:lnSpc>
            </a:pPr>
            <a:r>
              <a:rPr lang="en-US" altLang="en-US" sz="2000" dirty="0">
                <a:latin typeface="Calibri" panose="020F0502020204030204" pitchFamily="34" charset="0"/>
              </a:rPr>
              <a:t>Covariance is similar to correlation</a:t>
            </a:r>
          </a:p>
          <a:p>
            <a:pPr>
              <a:lnSpc>
                <a:spcPct val="110000"/>
              </a:lnSpc>
            </a:pPr>
            <a:endParaRPr lang="en-US" altLang="en-US" sz="1800" dirty="0">
              <a:latin typeface="Calibri" panose="020F0502020204030204" pitchFamily="34" charset="0"/>
            </a:endParaRPr>
          </a:p>
          <a:p>
            <a:pPr>
              <a:lnSpc>
                <a:spcPct val="110000"/>
              </a:lnSpc>
            </a:pPr>
            <a:endParaRPr lang="en-US" altLang="en-US" sz="1800" dirty="0">
              <a:latin typeface="Calibri" panose="020F0502020204030204" pitchFamily="34" charset="0"/>
            </a:endParaRPr>
          </a:p>
          <a:p>
            <a:pPr>
              <a:lnSpc>
                <a:spcPct val="110000"/>
              </a:lnSpc>
            </a:pPr>
            <a:endParaRPr lang="en-US" altLang="en-US" sz="1800" dirty="0">
              <a:latin typeface="Calibri" panose="020F0502020204030204" pitchFamily="34" charset="0"/>
            </a:endParaRPr>
          </a:p>
          <a:p>
            <a:pPr>
              <a:lnSpc>
                <a:spcPct val="110000"/>
              </a:lnSpc>
            </a:pPr>
            <a:endParaRPr lang="en-US" altLang="en-US" sz="1800" dirty="0">
              <a:latin typeface="Calibri" panose="020F0502020204030204" pitchFamily="34" charset="0"/>
            </a:endParaRPr>
          </a:p>
          <a:p>
            <a:pPr lvl="1">
              <a:lnSpc>
                <a:spcPct val="110000"/>
              </a:lnSpc>
              <a:buFont typeface="Wingdings" panose="05000000000000000000" pitchFamily="2" charset="2"/>
              <a:buNone/>
            </a:pPr>
            <a:r>
              <a:rPr lang="en-US" altLang="en-US" sz="2000" dirty="0">
                <a:latin typeface="Calibri" panose="020F0502020204030204" pitchFamily="34" charset="0"/>
              </a:rPr>
              <a:t>where n is the number of tuples,      and      are the respective mean or </a:t>
            </a:r>
            <a:r>
              <a:rPr lang="en-US" altLang="en-US" sz="2000" b="1" dirty="0">
                <a:latin typeface="Calibri" panose="020F0502020204030204" pitchFamily="34" charset="0"/>
              </a:rPr>
              <a:t>expected values</a:t>
            </a:r>
            <a:r>
              <a:rPr lang="en-US" altLang="en-US" sz="2000" dirty="0">
                <a:latin typeface="Calibri" panose="020F0502020204030204" pitchFamily="34" charset="0"/>
              </a:rPr>
              <a:t> of A and B, </a:t>
            </a:r>
            <a:r>
              <a:rPr lang="el-GR" altLang="en-US" sz="2000" dirty="0">
                <a:latin typeface="Calibri" panose="020F0502020204030204" pitchFamily="34" charset="0"/>
              </a:rPr>
              <a:t>σ</a:t>
            </a:r>
            <a:r>
              <a:rPr lang="en-US" altLang="en-US" sz="2000" baseline="-25000" dirty="0">
                <a:latin typeface="Calibri" panose="020F0502020204030204" pitchFamily="34" charset="0"/>
              </a:rPr>
              <a:t>A </a:t>
            </a:r>
            <a:r>
              <a:rPr lang="en-US" altLang="en-US" sz="2000" dirty="0">
                <a:latin typeface="Calibri" panose="020F0502020204030204" pitchFamily="34" charset="0"/>
              </a:rPr>
              <a:t>and </a:t>
            </a:r>
            <a:r>
              <a:rPr lang="el-GR" altLang="en-US" sz="2000" dirty="0">
                <a:latin typeface="Calibri" panose="020F0502020204030204" pitchFamily="34" charset="0"/>
              </a:rPr>
              <a:t>σ</a:t>
            </a:r>
            <a:r>
              <a:rPr lang="en-US" altLang="en-US" sz="2000" baseline="-25000" dirty="0">
                <a:latin typeface="Calibri" panose="020F0502020204030204" pitchFamily="34" charset="0"/>
              </a:rPr>
              <a:t>B </a:t>
            </a:r>
            <a:r>
              <a:rPr lang="en-US" altLang="en-US" sz="2000" dirty="0">
                <a:latin typeface="Calibri" panose="020F0502020204030204" pitchFamily="34" charset="0"/>
              </a:rPr>
              <a:t>are the respective standard deviation of A and B</a:t>
            </a:r>
          </a:p>
          <a:p>
            <a:pPr>
              <a:lnSpc>
                <a:spcPct val="110000"/>
              </a:lnSpc>
            </a:pPr>
            <a:r>
              <a:rPr lang="en-US" altLang="en-US" sz="2000" b="1" dirty="0">
                <a:latin typeface="Calibri" panose="020F0502020204030204" pitchFamily="34" charset="0"/>
              </a:rPr>
              <a:t>Positive covariance</a:t>
            </a:r>
            <a:r>
              <a:rPr lang="en-US" altLang="en-US" sz="2000" dirty="0">
                <a:latin typeface="Calibri" panose="020F0502020204030204" pitchFamily="34" charset="0"/>
              </a:rPr>
              <a:t>: If </a:t>
            </a:r>
            <a:r>
              <a:rPr lang="en-US" altLang="en-US" sz="2000" dirty="0" err="1">
                <a:latin typeface="Calibri" panose="020F0502020204030204" pitchFamily="34" charset="0"/>
              </a:rPr>
              <a:t>Cov</a:t>
            </a:r>
            <a:r>
              <a:rPr lang="en-US" altLang="en-US" sz="2000" baseline="-25000" dirty="0" err="1">
                <a:latin typeface="Calibri" panose="020F0502020204030204" pitchFamily="34" charset="0"/>
              </a:rPr>
              <a:t>A,B</a:t>
            </a:r>
            <a:r>
              <a:rPr lang="en-US" altLang="en-US" sz="2000" baseline="-25000" dirty="0">
                <a:latin typeface="Calibri" panose="020F0502020204030204" pitchFamily="34" charset="0"/>
              </a:rPr>
              <a:t> </a:t>
            </a:r>
            <a:r>
              <a:rPr lang="en-US" altLang="en-US" sz="2000" dirty="0">
                <a:latin typeface="Calibri" panose="020F0502020204030204" pitchFamily="34" charset="0"/>
              </a:rPr>
              <a:t>&gt; 0, then A and B both tend to be larger than their expected values</a:t>
            </a:r>
          </a:p>
          <a:p>
            <a:pPr>
              <a:lnSpc>
                <a:spcPct val="110000"/>
              </a:lnSpc>
            </a:pPr>
            <a:r>
              <a:rPr lang="en-US" altLang="en-US" sz="2000" b="1" dirty="0">
                <a:latin typeface="Calibri" panose="020F0502020204030204" pitchFamily="34" charset="0"/>
              </a:rPr>
              <a:t>Negative covariance</a:t>
            </a:r>
            <a:r>
              <a:rPr lang="en-US" altLang="en-US" sz="2000" dirty="0">
                <a:latin typeface="Calibri" panose="020F0502020204030204" pitchFamily="34" charset="0"/>
              </a:rPr>
              <a:t>: If </a:t>
            </a:r>
            <a:r>
              <a:rPr lang="en-US" altLang="en-US" sz="2000" dirty="0" err="1">
                <a:latin typeface="Calibri" panose="020F0502020204030204" pitchFamily="34" charset="0"/>
              </a:rPr>
              <a:t>Cov</a:t>
            </a:r>
            <a:r>
              <a:rPr lang="en-US" altLang="en-US" sz="2000" baseline="-25000" dirty="0" err="1">
                <a:latin typeface="Calibri" panose="020F0502020204030204" pitchFamily="34" charset="0"/>
              </a:rPr>
              <a:t>A,B</a:t>
            </a:r>
            <a:r>
              <a:rPr lang="en-US" altLang="en-US" sz="2000" baseline="-25000" dirty="0">
                <a:latin typeface="Calibri" panose="020F0502020204030204" pitchFamily="34" charset="0"/>
              </a:rPr>
              <a:t> </a:t>
            </a:r>
            <a:r>
              <a:rPr lang="en-US" altLang="en-US" sz="2000" dirty="0">
                <a:latin typeface="Calibri" panose="020F0502020204030204" pitchFamily="34" charset="0"/>
              </a:rPr>
              <a:t>&lt; 0 then if A is larger than its expected value, B is likely to be smaller than its expected value</a:t>
            </a:r>
          </a:p>
          <a:p>
            <a:pPr>
              <a:lnSpc>
                <a:spcPct val="80000"/>
              </a:lnSpc>
            </a:pPr>
            <a:r>
              <a:rPr lang="en-US" altLang="en-US" sz="2000" b="1" dirty="0">
                <a:latin typeface="Calibri" panose="020F0502020204030204" pitchFamily="34" charset="0"/>
              </a:rPr>
              <a:t>Independence</a:t>
            </a:r>
            <a:r>
              <a:rPr lang="en-US" altLang="en-US" sz="2000" dirty="0">
                <a:latin typeface="Calibri" panose="020F0502020204030204" pitchFamily="34" charset="0"/>
              </a:rPr>
              <a:t>: </a:t>
            </a:r>
            <a:r>
              <a:rPr lang="en-US" altLang="en-US" sz="2000" dirty="0" err="1">
                <a:latin typeface="Calibri" panose="020F0502020204030204" pitchFamily="34" charset="0"/>
              </a:rPr>
              <a:t>Cov</a:t>
            </a:r>
            <a:r>
              <a:rPr lang="en-US" altLang="en-US" sz="2000" baseline="-25000" dirty="0" err="1">
                <a:latin typeface="Calibri" panose="020F0502020204030204" pitchFamily="34" charset="0"/>
              </a:rPr>
              <a:t>A,B</a:t>
            </a:r>
            <a:r>
              <a:rPr lang="en-US" altLang="en-US" sz="2000" dirty="0">
                <a:latin typeface="Calibri" panose="020F0502020204030204" pitchFamily="34" charset="0"/>
              </a:rPr>
              <a:t> = </a:t>
            </a:r>
            <a:r>
              <a:rPr lang="en-US" altLang="en-US" sz="2000" dirty="0" smtClean="0">
                <a:latin typeface="Calibri" panose="020F0502020204030204" pitchFamily="34" charset="0"/>
              </a:rPr>
              <a:t>0</a:t>
            </a:r>
            <a:endParaRPr lang="en-US" altLang="en-US" sz="1800" dirty="0">
              <a:latin typeface="Calibri" panose="020F0502020204030204" pitchFamily="34" charset="0"/>
            </a:endParaRPr>
          </a:p>
        </p:txBody>
      </p:sp>
      <p:sp>
        <p:nvSpPr>
          <p:cNvPr id="25604" name="Rectangle 2061"/>
          <p:cNvSpPr>
            <a:spLocks noGrp="1" noChangeArrowheads="1"/>
          </p:cNvSpPr>
          <p:nvPr>
            <p:ph type="sldNum" sz="quarter" idx="12"/>
          </p:nvPr>
        </p:nvSpPr>
        <p:spPr>
          <a:xfrm>
            <a:off x="9347200" y="6298912"/>
            <a:ext cx="28448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A5B38A1-6F51-48B0-84B2-869D0F62699A}" type="slidenum">
              <a:rPr lang="en-US" altLang="en-US" sz="1050">
                <a:solidFill>
                  <a:schemeClr val="bg2">
                    <a:lumMod val="75000"/>
                  </a:schemeClr>
                </a:solidFill>
              </a:rPr>
              <a:pPr eaLnBrk="1" hangingPunct="1"/>
              <a:t>10</a:t>
            </a:fld>
            <a:endParaRPr lang="en-US" altLang="en-US" sz="1050">
              <a:solidFill>
                <a:schemeClr val="bg2">
                  <a:lumMod val="75000"/>
                </a:schemeClr>
              </a:solidFill>
            </a:endParaRPr>
          </a:p>
        </p:txBody>
      </p:sp>
      <p:graphicFrame>
        <p:nvGraphicFramePr>
          <p:cNvPr id="25607" name="Object 13"/>
          <p:cNvGraphicFramePr>
            <a:graphicFrameLocks noChangeAspect="1"/>
          </p:cNvGraphicFramePr>
          <p:nvPr>
            <p:extLst>
              <p:ext uri="{D42A27DB-BD31-4B8C-83A1-F6EECF244321}">
                <p14:modId xmlns:p14="http://schemas.microsoft.com/office/powerpoint/2010/main" val="3887686579"/>
              </p:ext>
            </p:extLst>
          </p:nvPr>
        </p:nvGraphicFramePr>
        <p:xfrm>
          <a:off x="4294912" y="3449501"/>
          <a:ext cx="255588" cy="339725"/>
        </p:xfrm>
        <a:graphic>
          <a:graphicData uri="http://schemas.openxmlformats.org/presentationml/2006/ole">
            <mc:AlternateContent xmlns:mc="http://schemas.openxmlformats.org/markup-compatibility/2006">
              <mc:Choice xmlns:v="urn:schemas-microsoft-com:vml" Requires="v">
                <p:oleObj spid="_x0000_s11282" name="Equation" r:id="rId6" imgW="152268" imgH="203024" progId="Equation.3">
                  <p:embed/>
                </p:oleObj>
              </mc:Choice>
              <mc:Fallback>
                <p:oleObj name="Equation" r:id="rId6" imgW="152268"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4912" y="3449501"/>
                        <a:ext cx="255588"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14"/>
          <p:cNvGraphicFramePr>
            <a:graphicFrameLocks noChangeAspect="1"/>
          </p:cNvGraphicFramePr>
          <p:nvPr>
            <p:extLst>
              <p:ext uri="{D42A27DB-BD31-4B8C-83A1-F6EECF244321}">
                <p14:modId xmlns:p14="http://schemas.microsoft.com/office/powerpoint/2010/main" val="3969511513"/>
              </p:ext>
            </p:extLst>
          </p:nvPr>
        </p:nvGraphicFramePr>
        <p:xfrm>
          <a:off x="4987641" y="3410968"/>
          <a:ext cx="295275" cy="392112"/>
        </p:xfrm>
        <a:graphic>
          <a:graphicData uri="http://schemas.openxmlformats.org/presentationml/2006/ole">
            <mc:AlternateContent xmlns:mc="http://schemas.openxmlformats.org/markup-compatibility/2006">
              <mc:Choice xmlns:v="urn:schemas-microsoft-com:vml" Requires="v">
                <p:oleObj spid="_x0000_s11283" name="Equation" r:id="rId8" imgW="152268" imgH="203024" progId="Equation.3">
                  <p:embed/>
                </p:oleObj>
              </mc:Choice>
              <mc:Fallback>
                <p:oleObj name="Equation" r:id="rId8" imgW="152268" imgH="20302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87641" y="3410968"/>
                        <a:ext cx="29527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9" name="TextBox 2"/>
          <p:cNvSpPr txBox="1">
            <a:spLocks noChangeArrowheads="1"/>
          </p:cNvSpPr>
          <p:nvPr/>
        </p:nvSpPr>
        <p:spPr bwMode="auto">
          <a:xfrm>
            <a:off x="2611585" y="2702798"/>
            <a:ext cx="25796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2000">
                <a:latin typeface="Calibri" panose="020F0502020204030204" pitchFamily="34" charset="0"/>
              </a:rPr>
              <a:t>Correlation coefficient:</a:t>
            </a:r>
          </a:p>
        </p:txBody>
      </p:sp>
    </p:spTree>
    <p:extLst>
      <p:ext uri="{BB962C8B-B14F-4D97-AF65-F5344CB8AC3E}">
        <p14:creationId xmlns:p14="http://schemas.microsoft.com/office/powerpoint/2010/main" val="3210198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56918"/>
            <a:ext cx="6705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itle 1"/>
          <p:cNvSpPr>
            <a:spLocks noGrp="1"/>
          </p:cNvSpPr>
          <p:nvPr>
            <p:ph type="title"/>
          </p:nvPr>
        </p:nvSpPr>
        <p:spPr>
          <a:xfrm>
            <a:off x="270163" y="559088"/>
            <a:ext cx="10515600" cy="590839"/>
          </a:xfrm>
        </p:spPr>
        <p:txBody>
          <a:bodyPr>
            <a:normAutofit fontScale="90000"/>
          </a:bodyPr>
          <a:lstStyle/>
          <a:p>
            <a:r>
              <a:rPr lang="en-US" altLang="en-US" b="1" dirty="0" smtClean="0"/>
              <a:t>Co-Variance: An Example</a:t>
            </a:r>
          </a:p>
        </p:txBody>
      </p:sp>
      <p:sp>
        <p:nvSpPr>
          <p:cNvPr id="3" name="Text Placeholder 2"/>
          <p:cNvSpPr>
            <a:spLocks noGrp="1"/>
          </p:cNvSpPr>
          <p:nvPr>
            <p:ph idx="1"/>
          </p:nvPr>
        </p:nvSpPr>
        <p:spPr/>
        <p:txBody>
          <a:bodyPr>
            <a:normAutofit fontScale="92500" lnSpcReduction="20000"/>
          </a:bodyPr>
          <a:lstStyle/>
          <a:p>
            <a:pPr>
              <a:lnSpc>
                <a:spcPct val="150000"/>
              </a:lnSpc>
              <a:defRPr/>
            </a:pPr>
            <a:endParaRPr lang="en-US" sz="2000" dirty="0"/>
          </a:p>
          <a:p>
            <a:pPr>
              <a:lnSpc>
                <a:spcPct val="150000"/>
              </a:lnSpc>
              <a:defRPr/>
            </a:pPr>
            <a:r>
              <a:rPr lang="en-US" sz="2000" dirty="0">
                <a:latin typeface="Calibri" pitchFamily="34" charset="0"/>
              </a:rPr>
              <a:t>It can be simplified in computation as</a:t>
            </a:r>
          </a:p>
          <a:p>
            <a:pPr>
              <a:lnSpc>
                <a:spcPct val="150000"/>
              </a:lnSpc>
              <a:defRPr/>
            </a:pPr>
            <a:endParaRPr lang="en-US" sz="2000" dirty="0">
              <a:latin typeface="Calibri" pitchFamily="34" charset="0"/>
            </a:endParaRPr>
          </a:p>
          <a:p>
            <a:pPr>
              <a:lnSpc>
                <a:spcPct val="150000"/>
              </a:lnSpc>
              <a:defRPr/>
            </a:pPr>
            <a:r>
              <a:rPr lang="en-US" sz="2000" dirty="0">
                <a:latin typeface="Calibri" pitchFamily="34" charset="0"/>
              </a:rPr>
              <a:t>Suppose two stocks A and B have the following values in one week:  (2, 5), (3, 8), (5, 10), (4, 11), (6, 14). </a:t>
            </a:r>
          </a:p>
          <a:p>
            <a:pPr>
              <a:lnSpc>
                <a:spcPct val="150000"/>
              </a:lnSpc>
              <a:defRPr/>
            </a:pPr>
            <a:r>
              <a:rPr lang="en-US" sz="2000" dirty="0">
                <a:latin typeface="Calibri" pitchFamily="34" charset="0"/>
              </a:rPr>
              <a:t>Question:  If the stocks are affected by the same industry trends, will their prices rise or fall together?</a:t>
            </a:r>
          </a:p>
          <a:p>
            <a:pPr lvl="1">
              <a:lnSpc>
                <a:spcPct val="150000"/>
              </a:lnSpc>
              <a:defRPr/>
            </a:pPr>
            <a:r>
              <a:rPr lang="en-US" sz="2000" dirty="0">
                <a:latin typeface="Calibri" pitchFamily="34" charset="0"/>
              </a:rPr>
              <a:t>E(A) = (2 + 3 + 5 + 4 + 6)/ 5 = 20/5 = 4</a:t>
            </a:r>
          </a:p>
          <a:p>
            <a:pPr lvl="1">
              <a:lnSpc>
                <a:spcPct val="150000"/>
              </a:lnSpc>
              <a:defRPr/>
            </a:pPr>
            <a:r>
              <a:rPr lang="en-US" sz="2000" dirty="0">
                <a:latin typeface="Calibri" pitchFamily="34" charset="0"/>
              </a:rPr>
              <a:t>E(B) = (5 + 8 + 10 + 11 + 14) /5 = 48/5 = 9.6</a:t>
            </a:r>
          </a:p>
          <a:p>
            <a:pPr lvl="1">
              <a:lnSpc>
                <a:spcPct val="150000"/>
              </a:lnSpc>
              <a:defRPr/>
            </a:pPr>
            <a:r>
              <a:rPr lang="en-US" sz="2000" dirty="0" err="1">
                <a:latin typeface="Calibri" pitchFamily="34" charset="0"/>
              </a:rPr>
              <a:t>Cov</a:t>
            </a:r>
            <a:r>
              <a:rPr lang="en-US" sz="2000" dirty="0">
                <a:latin typeface="Calibri" pitchFamily="34" charset="0"/>
              </a:rPr>
              <a:t>(A,B) = (2×5+3×8+5×10+4×11+6×14)/5 − 4 × 9.6 = 4</a:t>
            </a:r>
          </a:p>
          <a:p>
            <a:pPr>
              <a:lnSpc>
                <a:spcPct val="150000"/>
              </a:lnSpc>
              <a:defRPr/>
            </a:pPr>
            <a:r>
              <a:rPr lang="en-US" sz="2000" dirty="0">
                <a:latin typeface="Calibri" pitchFamily="34" charset="0"/>
              </a:rPr>
              <a:t>Thus, A and B rise together since </a:t>
            </a:r>
            <a:r>
              <a:rPr lang="en-US" sz="2000" dirty="0" err="1">
                <a:latin typeface="Calibri" pitchFamily="34" charset="0"/>
              </a:rPr>
              <a:t>Cov</a:t>
            </a:r>
            <a:r>
              <a:rPr lang="en-US" sz="2000" dirty="0">
                <a:latin typeface="Calibri" pitchFamily="34" charset="0"/>
              </a:rPr>
              <a:t>(A, B) &gt; 0.</a:t>
            </a:r>
          </a:p>
        </p:txBody>
      </p:sp>
      <p:pic>
        <p:nvPicPr>
          <p:cNvPr id="2662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5363" y="2729345"/>
            <a:ext cx="42672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3148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en-US" smtClean="0"/>
              <a:t>Discretization </a:t>
            </a:r>
          </a:p>
        </p:txBody>
      </p:sp>
      <p:sp>
        <p:nvSpPr>
          <p:cNvPr id="57348" name="Rectangle 3"/>
          <p:cNvSpPr>
            <a:spLocks noGrp="1" noChangeArrowheads="1"/>
          </p:cNvSpPr>
          <p:nvPr>
            <p:ph idx="1"/>
          </p:nvPr>
        </p:nvSpPr>
        <p:spPr/>
        <p:txBody>
          <a:bodyPr>
            <a:normAutofit fontScale="92500" lnSpcReduction="20000"/>
          </a:bodyPr>
          <a:lstStyle/>
          <a:p>
            <a:pPr eaLnBrk="1" hangingPunct="1">
              <a:lnSpc>
                <a:spcPct val="120000"/>
              </a:lnSpc>
            </a:pPr>
            <a:r>
              <a:rPr lang="en-US" altLang="en-US" sz="2200"/>
              <a:t>Three types of attributes</a:t>
            </a:r>
          </a:p>
          <a:p>
            <a:pPr lvl="1" eaLnBrk="1" hangingPunct="1">
              <a:lnSpc>
                <a:spcPct val="120000"/>
              </a:lnSpc>
            </a:pPr>
            <a:r>
              <a:rPr lang="en-US" altLang="en-US" sz="2200"/>
              <a:t>Nominal—values from an unordered set, e.g., color, profession</a:t>
            </a:r>
          </a:p>
          <a:p>
            <a:pPr lvl="1" eaLnBrk="1" hangingPunct="1">
              <a:lnSpc>
                <a:spcPct val="120000"/>
              </a:lnSpc>
            </a:pPr>
            <a:r>
              <a:rPr lang="en-US" altLang="en-US" sz="2200"/>
              <a:t>Ordinal—values from an ordered set, e.g., military or academic rank </a:t>
            </a:r>
          </a:p>
          <a:p>
            <a:pPr lvl="1" eaLnBrk="1" hangingPunct="1">
              <a:lnSpc>
                <a:spcPct val="120000"/>
              </a:lnSpc>
            </a:pPr>
            <a:r>
              <a:rPr lang="en-US" altLang="en-US" sz="2200"/>
              <a:t>Numeric—real numbers, e.g., integer or real numbers</a:t>
            </a:r>
          </a:p>
          <a:p>
            <a:pPr eaLnBrk="1" hangingPunct="1">
              <a:lnSpc>
                <a:spcPct val="120000"/>
              </a:lnSpc>
            </a:pPr>
            <a:r>
              <a:rPr lang="en-US" altLang="en-US" sz="2200"/>
              <a:t>Discretization: Divide the range of a continuous attribute into intervals</a:t>
            </a:r>
          </a:p>
          <a:p>
            <a:pPr lvl="1" eaLnBrk="1" hangingPunct="1">
              <a:lnSpc>
                <a:spcPct val="120000"/>
              </a:lnSpc>
            </a:pPr>
            <a:r>
              <a:rPr lang="en-US" altLang="en-US" sz="2200"/>
              <a:t>Interval labels can then be used to replace actual data values </a:t>
            </a:r>
          </a:p>
          <a:p>
            <a:pPr lvl="1" eaLnBrk="1" hangingPunct="1">
              <a:lnSpc>
                <a:spcPct val="120000"/>
              </a:lnSpc>
            </a:pPr>
            <a:r>
              <a:rPr lang="en-US" altLang="en-US" sz="2200"/>
              <a:t>Reduce data size by discretization</a:t>
            </a:r>
          </a:p>
          <a:p>
            <a:pPr lvl="1" eaLnBrk="1" hangingPunct="1">
              <a:lnSpc>
                <a:spcPct val="120000"/>
              </a:lnSpc>
            </a:pPr>
            <a:r>
              <a:rPr lang="en-US" altLang="en-US" sz="2200"/>
              <a:t>Supervised vs. unsupervised</a:t>
            </a:r>
          </a:p>
          <a:p>
            <a:pPr lvl="1" eaLnBrk="1" hangingPunct="1">
              <a:lnSpc>
                <a:spcPct val="120000"/>
              </a:lnSpc>
            </a:pPr>
            <a:r>
              <a:rPr lang="en-US" altLang="en-US" sz="2200"/>
              <a:t>Split (top-down) vs. merge (bottom-up)</a:t>
            </a:r>
          </a:p>
          <a:p>
            <a:pPr lvl="1" eaLnBrk="1" hangingPunct="1">
              <a:lnSpc>
                <a:spcPct val="120000"/>
              </a:lnSpc>
            </a:pPr>
            <a:r>
              <a:rPr lang="en-US" altLang="en-US" sz="2200"/>
              <a:t>Discretization can be performed recursively on an attribute</a:t>
            </a:r>
          </a:p>
          <a:p>
            <a:pPr lvl="1" eaLnBrk="1" hangingPunct="1">
              <a:lnSpc>
                <a:spcPct val="120000"/>
              </a:lnSpc>
            </a:pPr>
            <a:r>
              <a:rPr lang="en-US" altLang="en-US" sz="2200"/>
              <a:t>Prepare for further analysis, e.g., classification</a:t>
            </a:r>
          </a:p>
        </p:txBody>
      </p:sp>
      <p:sp>
        <p:nvSpPr>
          <p:cNvPr id="57346"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7795079-0FF2-4C60-8174-3C133B63C5BC}" type="slidenum">
              <a:rPr lang="en-US" altLang="en-US" sz="1200"/>
              <a:pPr eaLnBrk="1" hangingPunct="1"/>
              <a:t>12</a:t>
            </a:fld>
            <a:endParaRPr lang="en-US" altLang="en-US" sz="1200"/>
          </a:p>
        </p:txBody>
      </p:sp>
    </p:spTree>
    <p:extLst>
      <p:ext uri="{BB962C8B-B14F-4D97-AF65-F5344CB8AC3E}">
        <p14:creationId xmlns:p14="http://schemas.microsoft.com/office/powerpoint/2010/main" val="2819979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061"/>
          <p:cNvSpPr txBox="1">
            <a:spLocks noGrp="1" noChangeArrowheads="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FD4A8F9D-268A-4196-A358-40DBD06B798D}" type="slidenum">
              <a:rPr lang="en-US" altLang="en-US" sz="1200"/>
              <a:pPr algn="r" eaLnBrk="1" hangingPunct="1"/>
              <a:t>13</a:t>
            </a:fld>
            <a:endParaRPr lang="en-US" altLang="en-US" sz="1200"/>
          </a:p>
        </p:txBody>
      </p:sp>
      <p:sp>
        <p:nvSpPr>
          <p:cNvPr id="58371" name="Rectangle 2"/>
          <p:cNvSpPr>
            <a:spLocks noGrp="1" noChangeArrowheads="1"/>
          </p:cNvSpPr>
          <p:nvPr>
            <p:ph type="title"/>
          </p:nvPr>
        </p:nvSpPr>
        <p:spPr/>
        <p:txBody>
          <a:bodyPr/>
          <a:lstStyle/>
          <a:p>
            <a:pPr eaLnBrk="1" hangingPunct="1"/>
            <a:r>
              <a:rPr lang="en-US" altLang="en-US" smtClean="0"/>
              <a:t>Data Discretization Methods</a:t>
            </a:r>
          </a:p>
        </p:txBody>
      </p:sp>
      <p:sp>
        <p:nvSpPr>
          <p:cNvPr id="58372" name="Rectangle 3"/>
          <p:cNvSpPr>
            <a:spLocks noGrp="1" noChangeArrowheads="1"/>
          </p:cNvSpPr>
          <p:nvPr>
            <p:ph idx="1"/>
          </p:nvPr>
        </p:nvSpPr>
        <p:spPr/>
        <p:txBody>
          <a:bodyPr/>
          <a:lstStyle/>
          <a:p>
            <a:pPr eaLnBrk="1" hangingPunct="1">
              <a:lnSpc>
                <a:spcPct val="120000"/>
              </a:lnSpc>
            </a:pPr>
            <a:r>
              <a:rPr lang="en-US" altLang="en-US" sz="2400">
                <a:latin typeface="Calibri" panose="020F0502020204030204" pitchFamily="34" charset="0"/>
              </a:rPr>
              <a:t>Typical methods: All the methods can be applied recursively</a:t>
            </a:r>
          </a:p>
          <a:p>
            <a:pPr lvl="1" eaLnBrk="1" hangingPunct="1">
              <a:lnSpc>
                <a:spcPct val="120000"/>
              </a:lnSpc>
            </a:pPr>
            <a:r>
              <a:rPr lang="en-US" altLang="en-US">
                <a:solidFill>
                  <a:schemeClr val="hlink"/>
                </a:solidFill>
                <a:latin typeface="Calibri" panose="020F0502020204030204" pitchFamily="34" charset="0"/>
              </a:rPr>
              <a:t>Binning</a:t>
            </a:r>
            <a:r>
              <a:rPr lang="en-US" altLang="en-US">
                <a:latin typeface="Calibri" panose="020F0502020204030204" pitchFamily="34" charset="0"/>
              </a:rPr>
              <a:t> </a:t>
            </a:r>
          </a:p>
          <a:p>
            <a:pPr lvl="2" eaLnBrk="1" hangingPunct="1">
              <a:lnSpc>
                <a:spcPct val="120000"/>
              </a:lnSpc>
            </a:pPr>
            <a:r>
              <a:rPr lang="en-US" altLang="en-US" smtClean="0">
                <a:latin typeface="Calibri" panose="020F0502020204030204" pitchFamily="34" charset="0"/>
              </a:rPr>
              <a:t>Top-down split, unsupervised</a:t>
            </a:r>
          </a:p>
          <a:p>
            <a:pPr lvl="1" eaLnBrk="1" hangingPunct="1">
              <a:lnSpc>
                <a:spcPct val="120000"/>
              </a:lnSpc>
            </a:pPr>
            <a:r>
              <a:rPr lang="en-US" altLang="en-US">
                <a:solidFill>
                  <a:schemeClr val="hlink"/>
                </a:solidFill>
                <a:latin typeface="Calibri" panose="020F0502020204030204" pitchFamily="34" charset="0"/>
              </a:rPr>
              <a:t>Histogram analysis</a:t>
            </a:r>
          </a:p>
          <a:p>
            <a:pPr lvl="2" eaLnBrk="1" hangingPunct="1">
              <a:lnSpc>
                <a:spcPct val="120000"/>
              </a:lnSpc>
            </a:pPr>
            <a:r>
              <a:rPr lang="en-US" altLang="en-US" smtClean="0">
                <a:latin typeface="Calibri" panose="020F0502020204030204" pitchFamily="34" charset="0"/>
              </a:rPr>
              <a:t>Top-down split, unsupervised</a:t>
            </a:r>
          </a:p>
          <a:p>
            <a:pPr lvl="1" eaLnBrk="1" hangingPunct="1">
              <a:lnSpc>
                <a:spcPct val="120000"/>
              </a:lnSpc>
            </a:pPr>
            <a:r>
              <a:rPr lang="en-US" altLang="en-US">
                <a:solidFill>
                  <a:schemeClr val="hlink"/>
                </a:solidFill>
                <a:latin typeface="Calibri" panose="020F0502020204030204" pitchFamily="34" charset="0"/>
              </a:rPr>
              <a:t>Clustering analysis</a:t>
            </a:r>
            <a:r>
              <a:rPr lang="en-US" altLang="en-US">
                <a:latin typeface="Calibri" panose="020F0502020204030204" pitchFamily="34" charset="0"/>
              </a:rPr>
              <a:t> (unsupervised, top-down split or bottom-up merge)</a:t>
            </a:r>
          </a:p>
          <a:p>
            <a:pPr lvl="1" eaLnBrk="1" hangingPunct="1">
              <a:lnSpc>
                <a:spcPct val="120000"/>
              </a:lnSpc>
            </a:pPr>
            <a:r>
              <a:rPr lang="en-US" altLang="en-US">
                <a:solidFill>
                  <a:schemeClr val="hlink"/>
                </a:solidFill>
                <a:latin typeface="Calibri" panose="020F0502020204030204" pitchFamily="34" charset="0"/>
              </a:rPr>
              <a:t>Decision-tree analysis</a:t>
            </a:r>
            <a:r>
              <a:rPr lang="en-US" altLang="en-US">
                <a:latin typeface="Calibri" panose="020F0502020204030204" pitchFamily="34" charset="0"/>
              </a:rPr>
              <a:t> (supervised, top-down split)</a:t>
            </a:r>
          </a:p>
          <a:p>
            <a:pPr lvl="1" eaLnBrk="1" hangingPunct="1">
              <a:lnSpc>
                <a:spcPct val="120000"/>
              </a:lnSpc>
            </a:pPr>
            <a:r>
              <a:rPr lang="en-US" altLang="en-US">
                <a:solidFill>
                  <a:schemeClr val="hlink"/>
                </a:solidFill>
                <a:latin typeface="Calibri" panose="020F0502020204030204" pitchFamily="34" charset="0"/>
                <a:sym typeface="Symbol" panose="05050102010706020507" pitchFamily="18" charset="2"/>
              </a:rPr>
              <a:t>Correlation (e.g., </a:t>
            </a:r>
            <a:r>
              <a:rPr lang="en-US" altLang="en-US" baseline="30000">
                <a:solidFill>
                  <a:schemeClr val="hlink"/>
                </a:solidFill>
                <a:latin typeface="Calibri" panose="020F0502020204030204" pitchFamily="34" charset="0"/>
              </a:rPr>
              <a:t>2</a:t>
            </a:r>
            <a:r>
              <a:rPr lang="en-US" altLang="en-US">
                <a:solidFill>
                  <a:schemeClr val="hlink"/>
                </a:solidFill>
                <a:latin typeface="Calibri" panose="020F0502020204030204" pitchFamily="34" charset="0"/>
              </a:rPr>
              <a:t>) analysis</a:t>
            </a:r>
            <a:r>
              <a:rPr lang="en-US" altLang="en-US">
                <a:latin typeface="Calibri" panose="020F0502020204030204" pitchFamily="34" charset="0"/>
              </a:rPr>
              <a:t> (unsupervised, bottom-up merge)</a:t>
            </a:r>
          </a:p>
        </p:txBody>
      </p:sp>
    </p:spTree>
    <p:extLst>
      <p:ext uri="{BB962C8B-B14F-4D97-AF65-F5344CB8AC3E}">
        <p14:creationId xmlns:p14="http://schemas.microsoft.com/office/powerpoint/2010/main" val="3608128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altLang="en-US" sz="3200"/>
              <a:t>Simple Discretization: Binning</a:t>
            </a:r>
            <a:endParaRPr lang="en-US" altLang="en-US" smtClean="0"/>
          </a:p>
        </p:txBody>
      </p:sp>
      <p:sp>
        <p:nvSpPr>
          <p:cNvPr id="59396" name="Rectangle 3"/>
          <p:cNvSpPr>
            <a:spLocks noGrp="1" noChangeArrowheads="1"/>
          </p:cNvSpPr>
          <p:nvPr>
            <p:ph idx="1"/>
          </p:nvPr>
        </p:nvSpPr>
        <p:spPr/>
        <p:txBody>
          <a:bodyPr>
            <a:normAutofit fontScale="92500" lnSpcReduction="10000"/>
          </a:bodyPr>
          <a:lstStyle/>
          <a:p>
            <a:pPr eaLnBrk="1" hangingPunct="1">
              <a:lnSpc>
                <a:spcPct val="150000"/>
              </a:lnSpc>
            </a:pPr>
            <a:r>
              <a:rPr lang="en-US" altLang="en-US" sz="2000">
                <a:solidFill>
                  <a:schemeClr val="hlink"/>
                </a:solidFill>
              </a:rPr>
              <a:t>Equal-width</a:t>
            </a:r>
            <a:r>
              <a:rPr lang="en-US" altLang="en-US" sz="2000"/>
              <a:t> (distance) partitioning</a:t>
            </a:r>
          </a:p>
          <a:p>
            <a:pPr lvl="1" eaLnBrk="1" hangingPunct="1">
              <a:lnSpc>
                <a:spcPct val="150000"/>
              </a:lnSpc>
              <a:spcBef>
                <a:spcPct val="0"/>
              </a:spcBef>
            </a:pPr>
            <a:r>
              <a:rPr lang="en-US" altLang="en-US" sz="2000"/>
              <a:t>Divides the range into </a:t>
            </a:r>
            <a:r>
              <a:rPr lang="en-US" altLang="en-US" sz="2000" i="1"/>
              <a:t>N</a:t>
            </a:r>
            <a:r>
              <a:rPr lang="en-US" altLang="en-US" sz="2000"/>
              <a:t> intervals of equal size: </a:t>
            </a:r>
            <a:r>
              <a:rPr lang="en-US" altLang="en-US" sz="2000">
                <a:solidFill>
                  <a:srgbClr val="39513E"/>
                </a:solidFill>
              </a:rPr>
              <a:t>uniform grid</a:t>
            </a:r>
            <a:endParaRPr lang="en-US" altLang="en-US" sz="2000">
              <a:solidFill>
                <a:schemeClr val="hlink"/>
              </a:solidFill>
            </a:endParaRPr>
          </a:p>
          <a:p>
            <a:pPr lvl="1" eaLnBrk="1" hangingPunct="1">
              <a:lnSpc>
                <a:spcPct val="150000"/>
              </a:lnSpc>
              <a:spcBef>
                <a:spcPct val="0"/>
              </a:spcBef>
            </a:pPr>
            <a:r>
              <a:rPr lang="en-US" altLang="en-US" sz="2000"/>
              <a:t>if </a:t>
            </a:r>
            <a:r>
              <a:rPr lang="en-US" altLang="en-US" sz="2000" i="1"/>
              <a:t>A</a:t>
            </a:r>
            <a:r>
              <a:rPr lang="en-US" altLang="en-US" sz="2000"/>
              <a:t> and </a:t>
            </a:r>
            <a:r>
              <a:rPr lang="en-US" altLang="en-US" sz="2000" i="1"/>
              <a:t>B</a:t>
            </a:r>
            <a:r>
              <a:rPr lang="en-US" altLang="en-US" sz="2000"/>
              <a:t> are the lowest and highest values of the attribute, the width of intervals will be: </a:t>
            </a:r>
            <a:r>
              <a:rPr lang="en-US" altLang="en-US" sz="2000" i="1"/>
              <a:t>W </a:t>
            </a:r>
            <a:r>
              <a:rPr lang="en-US" altLang="en-US" sz="2000"/>
              <a:t>= (</a:t>
            </a:r>
            <a:r>
              <a:rPr lang="en-US" altLang="en-US" sz="2000" i="1"/>
              <a:t>B </a:t>
            </a:r>
            <a:r>
              <a:rPr lang="en-US" altLang="en-US" sz="2000"/>
              <a:t>–</a:t>
            </a:r>
            <a:r>
              <a:rPr lang="en-US" altLang="en-US" sz="2000" i="1"/>
              <a:t>A</a:t>
            </a:r>
            <a:r>
              <a:rPr lang="en-US" altLang="en-US" sz="2000"/>
              <a:t>)/</a:t>
            </a:r>
            <a:r>
              <a:rPr lang="en-US" altLang="en-US" sz="2000" i="1"/>
              <a:t>N.</a:t>
            </a:r>
            <a:endParaRPr lang="en-US" altLang="en-US" sz="2000"/>
          </a:p>
          <a:p>
            <a:pPr lvl="1" eaLnBrk="1" hangingPunct="1">
              <a:lnSpc>
                <a:spcPct val="150000"/>
              </a:lnSpc>
              <a:spcBef>
                <a:spcPct val="0"/>
              </a:spcBef>
            </a:pPr>
            <a:r>
              <a:rPr lang="en-US" altLang="en-US" sz="2000"/>
              <a:t>The most straightforward, but outliers may dominate presentation</a:t>
            </a:r>
          </a:p>
          <a:p>
            <a:pPr lvl="1" eaLnBrk="1" hangingPunct="1">
              <a:lnSpc>
                <a:spcPct val="150000"/>
              </a:lnSpc>
              <a:spcBef>
                <a:spcPct val="0"/>
              </a:spcBef>
            </a:pPr>
            <a:r>
              <a:rPr lang="en-US" altLang="en-US" sz="2000"/>
              <a:t>Skewed data is not handled well</a:t>
            </a:r>
            <a:endParaRPr lang="en-US" altLang="en-US" sz="2000" i="1"/>
          </a:p>
          <a:p>
            <a:pPr eaLnBrk="1" hangingPunct="1">
              <a:lnSpc>
                <a:spcPct val="150000"/>
              </a:lnSpc>
            </a:pPr>
            <a:r>
              <a:rPr lang="en-US" altLang="en-US" sz="2000">
                <a:solidFill>
                  <a:schemeClr val="hlink"/>
                </a:solidFill>
              </a:rPr>
              <a:t>Equal-depth</a:t>
            </a:r>
            <a:r>
              <a:rPr lang="en-US" altLang="en-US" sz="2000"/>
              <a:t> (frequency) partitioning</a:t>
            </a:r>
          </a:p>
          <a:p>
            <a:pPr lvl="1" eaLnBrk="1" hangingPunct="1">
              <a:lnSpc>
                <a:spcPct val="150000"/>
              </a:lnSpc>
              <a:spcBef>
                <a:spcPct val="0"/>
              </a:spcBef>
            </a:pPr>
            <a:r>
              <a:rPr lang="en-US" altLang="en-US" sz="2000"/>
              <a:t>Divides the range into </a:t>
            </a:r>
            <a:r>
              <a:rPr lang="en-US" altLang="en-US" sz="2000" i="1"/>
              <a:t>N</a:t>
            </a:r>
            <a:r>
              <a:rPr lang="en-US" altLang="en-US" sz="2000"/>
              <a:t> intervals, each containing approximately same number of samples</a:t>
            </a:r>
          </a:p>
          <a:p>
            <a:pPr lvl="1" eaLnBrk="1" hangingPunct="1">
              <a:lnSpc>
                <a:spcPct val="150000"/>
              </a:lnSpc>
              <a:spcBef>
                <a:spcPct val="0"/>
              </a:spcBef>
            </a:pPr>
            <a:r>
              <a:rPr lang="en-US" altLang="en-US" sz="2000"/>
              <a:t>Good data scaling</a:t>
            </a:r>
          </a:p>
          <a:p>
            <a:pPr lvl="1" eaLnBrk="1" hangingPunct="1">
              <a:lnSpc>
                <a:spcPct val="150000"/>
              </a:lnSpc>
              <a:spcBef>
                <a:spcPct val="0"/>
              </a:spcBef>
            </a:pPr>
            <a:r>
              <a:rPr lang="en-US" altLang="en-US" sz="2000"/>
              <a:t>Managing categorical attributes can be tricky</a:t>
            </a:r>
          </a:p>
        </p:txBody>
      </p:sp>
      <p:sp>
        <p:nvSpPr>
          <p:cNvPr id="59394"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D7E324F-85E2-4CF6-AE9C-E9B0819BA0E8}" type="slidenum">
              <a:rPr lang="en-US" altLang="en-US" sz="1200"/>
              <a:pPr eaLnBrk="1" hangingPunct="1"/>
              <a:t>14</a:t>
            </a:fld>
            <a:endParaRPr lang="en-US" altLang="en-US" sz="1200"/>
          </a:p>
        </p:txBody>
      </p:sp>
    </p:spTree>
    <p:extLst>
      <p:ext uri="{BB962C8B-B14F-4D97-AF65-F5344CB8AC3E}">
        <p14:creationId xmlns:p14="http://schemas.microsoft.com/office/powerpoint/2010/main" val="2320834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173182" y="365125"/>
            <a:ext cx="10515600" cy="1325563"/>
          </a:xfrm>
        </p:spPr>
        <p:txBody>
          <a:bodyPr>
            <a:normAutofit/>
          </a:bodyPr>
          <a:lstStyle/>
          <a:p>
            <a:pPr eaLnBrk="1" hangingPunct="1"/>
            <a:r>
              <a:rPr lang="en-US" altLang="en-US" smtClean="0"/>
              <a:t>Binning Methods for Data Smoothing</a:t>
            </a:r>
          </a:p>
        </p:txBody>
      </p:sp>
      <p:sp>
        <p:nvSpPr>
          <p:cNvPr id="60418" name="Rectangle 2061"/>
          <p:cNvSpPr>
            <a:spLocks noGrp="1" noChangeArrowheads="1"/>
          </p:cNvSpPr>
          <p:nvPr>
            <p:ph type="sldNum" sz="quarter" idx="12"/>
          </p:nvPr>
        </p:nvSpPr>
        <p:spPr>
          <a:xfrm>
            <a:off x="9347200" y="6243493"/>
            <a:ext cx="2844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658346D-0A1F-4A24-B790-5CD68740C22C}" type="slidenum">
              <a:rPr lang="en-US" altLang="en-US" sz="1200">
                <a:solidFill>
                  <a:schemeClr val="bg2">
                    <a:lumMod val="75000"/>
                  </a:schemeClr>
                </a:solidFill>
              </a:rPr>
              <a:pPr eaLnBrk="1" hangingPunct="1"/>
              <a:t>15</a:t>
            </a:fld>
            <a:endParaRPr lang="en-US" altLang="en-US" sz="1200">
              <a:solidFill>
                <a:schemeClr val="bg2">
                  <a:lumMod val="75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566" y="1561637"/>
            <a:ext cx="5600700" cy="4569460"/>
          </a:xfrm>
          <a:prstGeom prst="rect">
            <a:avLst/>
          </a:prstGeom>
        </p:spPr>
      </p:pic>
    </p:spTree>
    <p:extLst>
      <p:ext uri="{BB962C8B-B14F-4D97-AF65-F5344CB8AC3E}">
        <p14:creationId xmlns:p14="http://schemas.microsoft.com/office/powerpoint/2010/main" val="1636278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061"/>
          <p:cNvSpPr txBox="1">
            <a:spLocks noGrp="1" noChangeArrowheads="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E917ACDC-C991-467B-B2B3-9027D46802EC}" type="slidenum">
              <a:rPr lang="en-US" altLang="en-US" sz="1200"/>
              <a:pPr algn="r" eaLnBrk="1" hangingPunct="1"/>
              <a:t>16</a:t>
            </a:fld>
            <a:endParaRPr lang="en-US" altLang="en-US" sz="1200"/>
          </a:p>
        </p:txBody>
      </p:sp>
      <p:sp>
        <p:nvSpPr>
          <p:cNvPr id="62467" name="Rectangle 2"/>
          <p:cNvSpPr>
            <a:spLocks noGrp="1" noChangeArrowheads="1"/>
          </p:cNvSpPr>
          <p:nvPr>
            <p:ph type="title"/>
          </p:nvPr>
        </p:nvSpPr>
        <p:spPr>
          <a:xfrm>
            <a:off x="180109" y="734286"/>
            <a:ext cx="11173691" cy="707015"/>
          </a:xfrm>
        </p:spPr>
        <p:txBody>
          <a:bodyPr>
            <a:normAutofit/>
          </a:bodyPr>
          <a:lstStyle/>
          <a:p>
            <a:pPr eaLnBrk="1" hangingPunct="1"/>
            <a:r>
              <a:rPr lang="en-US" altLang="en-US" sz="3600" b="1" dirty="0">
                <a:cs typeface="Times New Roman" panose="02020603050405020304" pitchFamily="18" charset="0"/>
              </a:rPr>
              <a:t>Discretization by </a:t>
            </a:r>
            <a:r>
              <a:rPr lang="en-US" altLang="en-US" sz="3600" b="1" dirty="0"/>
              <a:t>Classification &amp; Correlation Analysis</a:t>
            </a:r>
          </a:p>
        </p:txBody>
      </p:sp>
      <p:sp>
        <p:nvSpPr>
          <p:cNvPr id="62468" name="Rectangle 3"/>
          <p:cNvSpPr>
            <a:spLocks noGrp="1" noChangeArrowheads="1"/>
          </p:cNvSpPr>
          <p:nvPr>
            <p:ph idx="1"/>
          </p:nvPr>
        </p:nvSpPr>
        <p:spPr>
          <a:noFill/>
        </p:spPr>
        <p:txBody>
          <a:bodyPr vert="horz" lIns="90488" tIns="44450" rIns="90488" bIns="44450" rtlCol="0">
            <a:normAutofit fontScale="92500" lnSpcReduction="20000"/>
          </a:bodyPr>
          <a:lstStyle/>
          <a:p>
            <a:pPr marL="285750" indent="-285750" algn="just">
              <a:lnSpc>
                <a:spcPct val="145000"/>
              </a:lnSpc>
              <a:tabLst>
                <a:tab pos="1198563" algn="l"/>
              </a:tabLst>
            </a:pPr>
            <a:r>
              <a:rPr lang="en-US" altLang="en-US" sz="2000" dirty="0">
                <a:cs typeface="Times New Roman" panose="02020603050405020304" pitchFamily="18" charset="0"/>
              </a:rPr>
              <a:t>Classification (e.g., decision tree analysis)</a:t>
            </a:r>
          </a:p>
          <a:p>
            <a:pPr lvl="1" algn="just">
              <a:lnSpc>
                <a:spcPct val="145000"/>
              </a:lnSpc>
              <a:tabLst>
                <a:tab pos="1198563" algn="l"/>
              </a:tabLst>
            </a:pPr>
            <a:r>
              <a:rPr lang="en-US" altLang="en-US" sz="2000" dirty="0"/>
              <a:t>Supervised: Given class labels, e.g., cancerous vs. benign</a:t>
            </a:r>
          </a:p>
          <a:p>
            <a:pPr lvl="1" algn="just">
              <a:lnSpc>
                <a:spcPct val="145000"/>
              </a:lnSpc>
              <a:tabLst>
                <a:tab pos="1198563" algn="l"/>
              </a:tabLst>
            </a:pPr>
            <a:r>
              <a:rPr lang="en-US" altLang="en-US" sz="2000" dirty="0">
                <a:cs typeface="Times New Roman" panose="02020603050405020304" pitchFamily="18" charset="0"/>
              </a:rPr>
              <a:t>Using </a:t>
            </a:r>
            <a:r>
              <a:rPr lang="en-US" altLang="en-US" sz="2000" i="1" dirty="0">
                <a:cs typeface="Times New Roman" panose="02020603050405020304" pitchFamily="18" charset="0"/>
              </a:rPr>
              <a:t>entropy</a:t>
            </a:r>
            <a:r>
              <a:rPr lang="en-US" altLang="en-US" sz="2000" dirty="0">
                <a:cs typeface="Times New Roman" panose="02020603050405020304" pitchFamily="18" charset="0"/>
              </a:rPr>
              <a:t> to determine split point (discretization point)</a:t>
            </a:r>
            <a:endParaRPr lang="en-US" altLang="en-US" sz="2000" dirty="0"/>
          </a:p>
          <a:p>
            <a:pPr lvl="1" algn="just">
              <a:lnSpc>
                <a:spcPct val="145000"/>
              </a:lnSpc>
              <a:tabLst>
                <a:tab pos="1198563" algn="l"/>
              </a:tabLst>
            </a:pPr>
            <a:r>
              <a:rPr lang="en-US" altLang="en-US" sz="2000" dirty="0"/>
              <a:t>Top-down, recursive split</a:t>
            </a:r>
          </a:p>
          <a:p>
            <a:pPr lvl="1" algn="just">
              <a:lnSpc>
                <a:spcPct val="145000"/>
              </a:lnSpc>
              <a:tabLst>
                <a:tab pos="1198563" algn="l"/>
              </a:tabLst>
            </a:pPr>
            <a:r>
              <a:rPr lang="en-US" altLang="en-US" sz="2000" dirty="0"/>
              <a:t>Details to be covered in Chapter “Classification”</a:t>
            </a:r>
            <a:endParaRPr lang="en-US" altLang="en-US" sz="2000" dirty="0">
              <a:cs typeface="Times New Roman" panose="02020603050405020304" pitchFamily="18" charset="0"/>
            </a:endParaRPr>
          </a:p>
          <a:p>
            <a:pPr marL="285750" indent="-285750" algn="just">
              <a:lnSpc>
                <a:spcPct val="145000"/>
              </a:lnSpc>
              <a:tabLst>
                <a:tab pos="1198563" algn="l"/>
              </a:tabLst>
            </a:pPr>
            <a:r>
              <a:rPr lang="en-US" altLang="en-US" sz="2000" dirty="0">
                <a:cs typeface="Times New Roman" panose="02020603050405020304" pitchFamily="18" charset="0"/>
              </a:rPr>
              <a:t>Correlation analysis (e.g., Chi-merge: </a:t>
            </a:r>
            <a:r>
              <a:rPr lang="el-GR" altLang="en-US" sz="2000" dirty="0">
                <a:cs typeface="Tahoma" panose="020B0604030504040204" pitchFamily="34" charset="0"/>
              </a:rPr>
              <a:t>χ</a:t>
            </a:r>
            <a:r>
              <a:rPr lang="en-US" altLang="en-US" sz="2000" baseline="30000" dirty="0">
                <a:cs typeface="Tahoma" panose="020B0604030504040204" pitchFamily="34" charset="0"/>
              </a:rPr>
              <a:t>2</a:t>
            </a:r>
            <a:r>
              <a:rPr lang="en-US" altLang="en-US" sz="2000" dirty="0">
                <a:cs typeface="Tahoma" panose="020B0604030504040204" pitchFamily="34" charset="0"/>
              </a:rPr>
              <a:t>-based discretization</a:t>
            </a:r>
            <a:r>
              <a:rPr lang="en-US" altLang="en-US" sz="2000" dirty="0">
                <a:cs typeface="Times New Roman" panose="02020603050405020304" pitchFamily="18" charset="0"/>
              </a:rPr>
              <a:t>)</a:t>
            </a:r>
            <a:endParaRPr lang="en-US" altLang="en-US" sz="2000" dirty="0">
              <a:cs typeface="Tahoma" panose="020B0604030504040204" pitchFamily="34" charset="0"/>
            </a:endParaRPr>
          </a:p>
          <a:p>
            <a:pPr lvl="1" algn="just">
              <a:lnSpc>
                <a:spcPct val="145000"/>
              </a:lnSpc>
              <a:tabLst>
                <a:tab pos="1198563" algn="l"/>
              </a:tabLst>
            </a:pPr>
            <a:r>
              <a:rPr lang="en-US" altLang="en-US" sz="2000" dirty="0">
                <a:cs typeface="Tahoma" panose="020B0604030504040204" pitchFamily="34" charset="0"/>
              </a:rPr>
              <a:t>Supervised: use class information</a:t>
            </a:r>
          </a:p>
          <a:p>
            <a:pPr lvl="1" algn="just">
              <a:lnSpc>
                <a:spcPct val="145000"/>
              </a:lnSpc>
              <a:tabLst>
                <a:tab pos="1198563" algn="l"/>
              </a:tabLst>
            </a:pPr>
            <a:r>
              <a:rPr lang="en-US" altLang="en-US" sz="2000" dirty="0">
                <a:cs typeface="Tahoma" panose="020B0604030504040204" pitchFamily="34" charset="0"/>
              </a:rPr>
              <a:t>Bottom-up merge: find the best neighboring intervals (those having similar distributions of classes, i.e., low </a:t>
            </a:r>
            <a:r>
              <a:rPr lang="el-GR" altLang="en-US" sz="2000" dirty="0">
                <a:cs typeface="Tahoma" panose="020B0604030504040204" pitchFamily="34" charset="0"/>
              </a:rPr>
              <a:t>χ</a:t>
            </a:r>
            <a:r>
              <a:rPr lang="en-US" altLang="en-US" sz="2000" baseline="30000" dirty="0">
                <a:cs typeface="Tahoma" panose="020B0604030504040204" pitchFamily="34" charset="0"/>
              </a:rPr>
              <a:t>2</a:t>
            </a:r>
            <a:r>
              <a:rPr lang="en-US" altLang="en-US" sz="2000" dirty="0">
                <a:cs typeface="Tahoma" panose="020B0604030504040204" pitchFamily="34" charset="0"/>
              </a:rPr>
              <a:t> values) to merge</a:t>
            </a:r>
          </a:p>
          <a:p>
            <a:pPr lvl="1" algn="just">
              <a:lnSpc>
                <a:spcPct val="145000"/>
              </a:lnSpc>
              <a:tabLst>
                <a:tab pos="1198563" algn="l"/>
              </a:tabLst>
            </a:pPr>
            <a:r>
              <a:rPr lang="en-US" altLang="en-US" sz="2000" dirty="0">
                <a:cs typeface="Tahoma" panose="020B0604030504040204" pitchFamily="34" charset="0"/>
              </a:rPr>
              <a:t>Merge performed recursively, until a predefined stopping condition</a:t>
            </a:r>
          </a:p>
        </p:txBody>
      </p:sp>
      <p:sp>
        <p:nvSpPr>
          <p:cNvPr id="62469" name="Text Box 4"/>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62470" name="Rectangle 7"/>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Tree>
    <p:extLst>
      <p:ext uri="{BB962C8B-B14F-4D97-AF65-F5344CB8AC3E}">
        <p14:creationId xmlns:p14="http://schemas.microsoft.com/office/powerpoint/2010/main" val="2266553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08705" y="365125"/>
            <a:ext cx="10515600" cy="1325563"/>
          </a:xfrm>
        </p:spPr>
        <p:txBody>
          <a:bodyPr>
            <a:normAutofit/>
          </a:bodyPr>
          <a:lstStyle/>
          <a:p>
            <a:pPr eaLnBrk="1" hangingPunct="1"/>
            <a:r>
              <a:rPr lang="en-US" altLang="en-US" sz="3600" b="1"/>
              <a:t>Data Reduction Strategies</a:t>
            </a:r>
            <a:endParaRPr lang="en-US" altLang="en-US" sz="4400" b="1" smtClean="0"/>
          </a:p>
        </p:txBody>
      </p:sp>
      <p:sp>
        <p:nvSpPr>
          <p:cNvPr id="28676" name="Rectangle 3"/>
          <p:cNvSpPr>
            <a:spLocks noGrp="1" noChangeArrowheads="1"/>
          </p:cNvSpPr>
          <p:nvPr>
            <p:ph idx="1"/>
          </p:nvPr>
        </p:nvSpPr>
        <p:spPr>
          <a:xfrm>
            <a:off x="768927" y="1728643"/>
            <a:ext cx="10515600" cy="4351338"/>
          </a:xfrm>
        </p:spPr>
        <p:txBody>
          <a:bodyPr>
            <a:normAutofit lnSpcReduction="10000"/>
          </a:bodyPr>
          <a:lstStyle/>
          <a:p>
            <a:pPr eaLnBrk="1" hangingPunct="1">
              <a:lnSpc>
                <a:spcPct val="90000"/>
              </a:lnSpc>
            </a:pPr>
            <a:r>
              <a:rPr lang="en-US" altLang="en-US" sz="2000" b="1"/>
              <a:t>Data reduction</a:t>
            </a:r>
            <a:r>
              <a:rPr lang="en-US" altLang="en-US" sz="2000"/>
              <a:t>: Obtain a reduced representation of the data set that is much smaller in volume but yet produces the same (or almost the same) analytical results</a:t>
            </a:r>
          </a:p>
          <a:p>
            <a:pPr eaLnBrk="1" hangingPunct="1">
              <a:lnSpc>
                <a:spcPct val="90000"/>
              </a:lnSpc>
            </a:pPr>
            <a:r>
              <a:rPr lang="en-US" altLang="en-US" sz="2000"/>
              <a:t>Why data reduction? </a:t>
            </a:r>
            <a:r>
              <a:rPr lang="en-US" altLang="en-US" sz="2000">
                <a:cs typeface="Tahoma" panose="020B0604030504040204" pitchFamily="34" charset="0"/>
              </a:rPr>
              <a:t>— </a:t>
            </a:r>
            <a:r>
              <a:rPr lang="en-US" altLang="en-US" sz="2000"/>
              <a:t>A database/data warehouse may store terabytes of data.  Complex data analysis may take a very long time to run on the complete data set.</a:t>
            </a:r>
          </a:p>
          <a:p>
            <a:pPr eaLnBrk="1" hangingPunct="1">
              <a:lnSpc>
                <a:spcPct val="90000"/>
              </a:lnSpc>
            </a:pPr>
            <a:r>
              <a:rPr lang="en-US" altLang="en-US" sz="2000"/>
              <a:t>Data reduction strategies</a:t>
            </a:r>
          </a:p>
          <a:p>
            <a:pPr lvl="1" eaLnBrk="1" hangingPunct="1">
              <a:lnSpc>
                <a:spcPct val="90000"/>
              </a:lnSpc>
            </a:pPr>
            <a:r>
              <a:rPr lang="en-US" altLang="en-US" sz="2000">
                <a:solidFill>
                  <a:schemeClr val="hlink"/>
                </a:solidFill>
              </a:rPr>
              <a:t>Dimensionality reduction</a:t>
            </a:r>
            <a:r>
              <a:rPr lang="en-US" altLang="en-US" sz="2000">
                <a:solidFill>
                  <a:schemeClr val="folHlink"/>
                </a:solidFill>
              </a:rPr>
              <a:t>, </a:t>
            </a:r>
            <a:r>
              <a:rPr lang="en-US" altLang="en-US" sz="2000"/>
              <a:t>e.g.,</a:t>
            </a:r>
            <a:r>
              <a:rPr lang="en-US" altLang="en-US" sz="2000">
                <a:solidFill>
                  <a:schemeClr val="folHlink"/>
                </a:solidFill>
              </a:rPr>
              <a:t> </a:t>
            </a:r>
            <a:r>
              <a:rPr lang="en-US" altLang="en-US" sz="2000"/>
              <a:t>remove unimportant attributes</a:t>
            </a:r>
          </a:p>
          <a:p>
            <a:pPr lvl="2" eaLnBrk="1" hangingPunct="1">
              <a:lnSpc>
                <a:spcPct val="90000"/>
              </a:lnSpc>
            </a:pPr>
            <a:r>
              <a:rPr lang="en-US" altLang="en-US">
                <a:solidFill>
                  <a:schemeClr val="folHlink"/>
                </a:solidFill>
              </a:rPr>
              <a:t>Wavelet transforms</a:t>
            </a:r>
          </a:p>
          <a:p>
            <a:pPr lvl="2" eaLnBrk="1" hangingPunct="1">
              <a:lnSpc>
                <a:spcPct val="90000"/>
              </a:lnSpc>
            </a:pPr>
            <a:r>
              <a:rPr lang="en-US" altLang="en-US">
                <a:solidFill>
                  <a:schemeClr val="folHlink"/>
                </a:solidFill>
              </a:rPr>
              <a:t>Principal Components Analysis (PCA)</a:t>
            </a:r>
          </a:p>
          <a:p>
            <a:pPr lvl="2" eaLnBrk="1" hangingPunct="1">
              <a:lnSpc>
                <a:spcPct val="90000"/>
              </a:lnSpc>
            </a:pPr>
            <a:r>
              <a:rPr lang="en-US" altLang="en-US">
                <a:solidFill>
                  <a:schemeClr val="folHlink"/>
                </a:solidFill>
              </a:rPr>
              <a:t>Feature subset selection, feature creation</a:t>
            </a:r>
          </a:p>
          <a:p>
            <a:pPr lvl="1" eaLnBrk="1" hangingPunct="1">
              <a:lnSpc>
                <a:spcPct val="90000"/>
              </a:lnSpc>
            </a:pPr>
            <a:r>
              <a:rPr lang="en-US" altLang="en-US" sz="2000">
                <a:solidFill>
                  <a:schemeClr val="hlink"/>
                </a:solidFill>
              </a:rPr>
              <a:t>Numerosity reduction</a:t>
            </a:r>
            <a:r>
              <a:rPr lang="en-US" altLang="en-US" sz="2000">
                <a:solidFill>
                  <a:schemeClr val="folHlink"/>
                </a:solidFill>
              </a:rPr>
              <a:t> (some simply call it: Data Reduction)</a:t>
            </a:r>
          </a:p>
          <a:p>
            <a:pPr lvl="2" eaLnBrk="1" hangingPunct="1">
              <a:lnSpc>
                <a:spcPct val="90000"/>
              </a:lnSpc>
            </a:pPr>
            <a:r>
              <a:rPr lang="en-US" altLang="en-US">
                <a:solidFill>
                  <a:schemeClr val="folHlink"/>
                </a:solidFill>
              </a:rPr>
              <a:t>Regression and Log-Linear Models</a:t>
            </a:r>
          </a:p>
          <a:p>
            <a:pPr lvl="2" eaLnBrk="1" hangingPunct="1">
              <a:lnSpc>
                <a:spcPct val="90000"/>
              </a:lnSpc>
            </a:pPr>
            <a:r>
              <a:rPr lang="en-US" altLang="en-US">
                <a:solidFill>
                  <a:schemeClr val="folHlink"/>
                </a:solidFill>
              </a:rPr>
              <a:t>Histograms, clustering, sampling</a:t>
            </a:r>
          </a:p>
          <a:p>
            <a:pPr lvl="2" eaLnBrk="1" hangingPunct="1">
              <a:lnSpc>
                <a:spcPct val="90000"/>
              </a:lnSpc>
            </a:pPr>
            <a:r>
              <a:rPr lang="en-US" altLang="en-US">
                <a:solidFill>
                  <a:schemeClr val="folHlink"/>
                </a:solidFill>
              </a:rPr>
              <a:t>Data cube aggregation</a:t>
            </a:r>
          </a:p>
          <a:p>
            <a:pPr lvl="1" eaLnBrk="1" hangingPunct="1">
              <a:lnSpc>
                <a:spcPct val="90000"/>
              </a:lnSpc>
            </a:pPr>
            <a:r>
              <a:rPr lang="en-US" altLang="en-US" sz="2000">
                <a:solidFill>
                  <a:schemeClr val="hlink"/>
                </a:solidFill>
              </a:rPr>
              <a:t>Data compression</a:t>
            </a:r>
          </a:p>
        </p:txBody>
      </p:sp>
      <p:sp>
        <p:nvSpPr>
          <p:cNvPr id="28674"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8D3D477-1220-41FB-BCB8-7EC3FAB07525}" type="slidenum">
              <a:rPr lang="en-US" altLang="en-US" sz="1200"/>
              <a:pPr eaLnBrk="1" hangingPunct="1"/>
              <a:t>17</a:t>
            </a:fld>
            <a:endParaRPr lang="en-US" altLang="en-US" sz="1200"/>
          </a:p>
        </p:txBody>
      </p:sp>
    </p:spTree>
    <p:extLst>
      <p:ext uri="{BB962C8B-B14F-4D97-AF65-F5344CB8AC3E}">
        <p14:creationId xmlns:p14="http://schemas.microsoft.com/office/powerpoint/2010/main" val="416599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353283" y="378980"/>
            <a:ext cx="10515600" cy="1325563"/>
          </a:xfrm>
        </p:spPr>
        <p:txBody>
          <a:bodyPr>
            <a:normAutofit/>
          </a:bodyPr>
          <a:lstStyle/>
          <a:p>
            <a:pPr eaLnBrk="1" hangingPunct="1"/>
            <a:r>
              <a:rPr lang="en-US" altLang="en-US" sz="3600" b="1" dirty="0" smtClean="0"/>
              <a:t>Data Reduction </a:t>
            </a:r>
            <a:r>
              <a:rPr lang="en-US" altLang="en-US" sz="3600" b="1" dirty="0" smtClean="0"/>
              <a:t>: </a:t>
            </a:r>
            <a:r>
              <a:rPr lang="en-US" altLang="en-US" sz="3600" b="1" dirty="0" smtClean="0"/>
              <a:t>Dimensionality Reduction</a:t>
            </a:r>
          </a:p>
        </p:txBody>
      </p:sp>
      <p:sp>
        <p:nvSpPr>
          <p:cNvPr id="29700" name="Rectangle 3"/>
          <p:cNvSpPr>
            <a:spLocks noGrp="1" noChangeArrowheads="1"/>
          </p:cNvSpPr>
          <p:nvPr>
            <p:ph idx="1"/>
          </p:nvPr>
        </p:nvSpPr>
        <p:spPr/>
        <p:txBody>
          <a:bodyPr>
            <a:normAutofit fontScale="92500" lnSpcReduction="10000"/>
          </a:bodyPr>
          <a:lstStyle/>
          <a:p>
            <a:pPr eaLnBrk="1" hangingPunct="1"/>
            <a:r>
              <a:rPr lang="en-US" altLang="en-US" sz="2000" b="1">
                <a:latin typeface="Calibri" panose="020F0502020204030204" pitchFamily="34" charset="0"/>
              </a:rPr>
              <a:t>Curse of dimensionality</a:t>
            </a:r>
          </a:p>
          <a:p>
            <a:pPr lvl="1" eaLnBrk="1" hangingPunct="1"/>
            <a:r>
              <a:rPr lang="en-US" altLang="en-US" sz="2000">
                <a:latin typeface="Calibri" panose="020F0502020204030204" pitchFamily="34" charset="0"/>
              </a:rPr>
              <a:t>When dimensionality increases, data becomes increasingly sparse</a:t>
            </a:r>
          </a:p>
          <a:p>
            <a:pPr lvl="1" eaLnBrk="1" hangingPunct="1"/>
            <a:r>
              <a:rPr lang="en-US" altLang="en-US" sz="2000">
                <a:latin typeface="Calibri" panose="020F0502020204030204" pitchFamily="34" charset="0"/>
              </a:rPr>
              <a:t>Density and distance between points, which is critical to clustering, outlier analysis, becomes less meaningful</a:t>
            </a:r>
          </a:p>
          <a:p>
            <a:pPr lvl="1" eaLnBrk="1" hangingPunct="1"/>
            <a:r>
              <a:rPr lang="en-US" altLang="en-US" sz="2000">
                <a:latin typeface="Calibri" panose="020F0502020204030204" pitchFamily="34" charset="0"/>
              </a:rPr>
              <a:t>The possible combinations of subspaces will grow exponentially</a:t>
            </a:r>
          </a:p>
          <a:p>
            <a:pPr eaLnBrk="1" hangingPunct="1"/>
            <a:r>
              <a:rPr lang="en-US" altLang="en-US" sz="2000" b="1">
                <a:latin typeface="Calibri" panose="020F0502020204030204" pitchFamily="34" charset="0"/>
              </a:rPr>
              <a:t>Dimensionality reduction</a:t>
            </a:r>
          </a:p>
          <a:p>
            <a:pPr lvl="1" eaLnBrk="1" hangingPunct="1"/>
            <a:r>
              <a:rPr lang="en-US" altLang="en-US" sz="2000">
                <a:latin typeface="Calibri" panose="020F0502020204030204" pitchFamily="34" charset="0"/>
              </a:rPr>
              <a:t>Avoid the curse of dimensionality</a:t>
            </a:r>
          </a:p>
          <a:p>
            <a:pPr lvl="1" eaLnBrk="1" hangingPunct="1"/>
            <a:r>
              <a:rPr lang="en-US" altLang="en-US" sz="2000">
                <a:latin typeface="Calibri" panose="020F0502020204030204" pitchFamily="34" charset="0"/>
              </a:rPr>
              <a:t>Help eliminate irrelevant features and reduce noise</a:t>
            </a:r>
          </a:p>
          <a:p>
            <a:pPr lvl="1" eaLnBrk="1" hangingPunct="1"/>
            <a:r>
              <a:rPr lang="en-US" altLang="en-US" sz="2000">
                <a:latin typeface="Calibri" panose="020F0502020204030204" pitchFamily="34" charset="0"/>
              </a:rPr>
              <a:t>Reduce time and space required in data mining</a:t>
            </a:r>
          </a:p>
          <a:p>
            <a:pPr lvl="1" eaLnBrk="1" hangingPunct="1"/>
            <a:r>
              <a:rPr lang="en-US" altLang="en-US" sz="2000">
                <a:latin typeface="Calibri" panose="020F0502020204030204" pitchFamily="34" charset="0"/>
              </a:rPr>
              <a:t>Allow easier visualization</a:t>
            </a:r>
          </a:p>
          <a:p>
            <a:pPr eaLnBrk="1" hangingPunct="1"/>
            <a:r>
              <a:rPr lang="en-US" altLang="en-US" sz="2000" b="1">
                <a:latin typeface="Calibri" panose="020F0502020204030204" pitchFamily="34" charset="0"/>
              </a:rPr>
              <a:t>Dimensionality reduction techniques</a:t>
            </a:r>
          </a:p>
          <a:p>
            <a:pPr lvl="1" eaLnBrk="1" hangingPunct="1"/>
            <a:r>
              <a:rPr lang="en-US" altLang="en-US" sz="2000">
                <a:latin typeface="Calibri" panose="020F0502020204030204" pitchFamily="34" charset="0"/>
              </a:rPr>
              <a:t>Wavelet transforms</a:t>
            </a:r>
          </a:p>
          <a:p>
            <a:pPr lvl="1" eaLnBrk="1" hangingPunct="1"/>
            <a:r>
              <a:rPr lang="en-US" altLang="en-US" sz="2000">
                <a:latin typeface="Calibri" panose="020F0502020204030204" pitchFamily="34" charset="0"/>
              </a:rPr>
              <a:t>Principal Component Analysis</a:t>
            </a:r>
          </a:p>
          <a:p>
            <a:pPr lvl="1" eaLnBrk="1" hangingPunct="1"/>
            <a:r>
              <a:rPr lang="en-US" altLang="en-US" sz="2000">
                <a:latin typeface="Calibri" panose="020F0502020204030204" pitchFamily="34" charset="0"/>
              </a:rPr>
              <a:t>Supervised and nonlinear techniques (e.g., feature selection)</a:t>
            </a:r>
          </a:p>
        </p:txBody>
      </p:sp>
      <p:sp>
        <p:nvSpPr>
          <p:cNvPr id="29698"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ECC9B90-D819-48EF-98B6-B78D4DA5221F}" type="slidenum">
              <a:rPr lang="en-US" altLang="en-US" sz="1200"/>
              <a:pPr eaLnBrk="1" hangingPunct="1"/>
              <a:t>18</a:t>
            </a:fld>
            <a:endParaRPr lang="en-US" altLang="en-US" sz="1200"/>
          </a:p>
        </p:txBody>
      </p:sp>
    </p:spTree>
    <p:extLst>
      <p:ext uri="{BB962C8B-B14F-4D97-AF65-F5344CB8AC3E}">
        <p14:creationId xmlns:p14="http://schemas.microsoft.com/office/powerpoint/2010/main" val="3116236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normAutofit/>
          </a:bodyPr>
          <a:lstStyle/>
          <a:p>
            <a:pPr eaLnBrk="1" hangingPunct="1"/>
            <a:r>
              <a:rPr lang="en-US" altLang="en-US" smtClean="0"/>
              <a:t>Mapping Data to a New Space</a:t>
            </a:r>
          </a:p>
        </p:txBody>
      </p:sp>
      <p:sp>
        <p:nvSpPr>
          <p:cNvPr id="30724" name="Rectangle 3"/>
          <p:cNvSpPr>
            <a:spLocks noGrp="1" noChangeArrowheads="1"/>
          </p:cNvSpPr>
          <p:nvPr>
            <p:ph idx="1"/>
          </p:nvPr>
        </p:nvSpPr>
        <p:spPr>
          <a:noFill/>
        </p:spPr>
        <p:txBody>
          <a:bodyPr vert="horz" lIns="90488" tIns="44450" rIns="90488" bIns="44450" rtlCol="0">
            <a:normAutofit/>
          </a:bodyPr>
          <a:lstStyle/>
          <a:p>
            <a:pPr marL="285750" indent="-285750" algn="just">
              <a:lnSpc>
                <a:spcPct val="95000"/>
              </a:lnSpc>
              <a:tabLst>
                <a:tab pos="1198563" algn="l"/>
              </a:tabLst>
            </a:pPr>
            <a:endParaRPr lang="en-US" altLang="en-US" b="1" smtClean="0">
              <a:latin typeface="Times New Roman" panose="02020603050405020304" pitchFamily="18" charset="0"/>
              <a:cs typeface="Times New Roman" panose="02020603050405020304" pitchFamily="18" charset="0"/>
            </a:endParaRPr>
          </a:p>
          <a:p>
            <a:pPr marL="285750" indent="-285750" algn="just">
              <a:lnSpc>
                <a:spcPct val="95000"/>
              </a:lnSpc>
              <a:tabLst>
                <a:tab pos="1198563" algn="l"/>
              </a:tabLst>
            </a:pPr>
            <a:endParaRPr lang="en-US" altLang="en-US" b="1" smtClean="0">
              <a:latin typeface="Times New Roman" panose="02020603050405020304" pitchFamily="18" charset="0"/>
              <a:cs typeface="Times New Roman" panose="02020603050405020304" pitchFamily="18" charset="0"/>
            </a:endParaRPr>
          </a:p>
        </p:txBody>
      </p:sp>
      <p:sp>
        <p:nvSpPr>
          <p:cNvPr id="30722"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DFCA6EC-2325-477D-A28E-416C458E8CB3}" type="slidenum">
              <a:rPr lang="en-US" altLang="en-US" sz="1200"/>
              <a:pPr eaLnBrk="1" hangingPunct="1"/>
              <a:t>19</a:t>
            </a:fld>
            <a:endParaRPr lang="en-US" altLang="en-US" sz="1200"/>
          </a:p>
        </p:txBody>
      </p:sp>
      <p:sp>
        <p:nvSpPr>
          <p:cNvPr id="30725" name="Text Box 4"/>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30726" name="Rectangle 5"/>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pic>
        <p:nvPicPr>
          <p:cNvPr id="30727" name="Picture 6"/>
          <p:cNvPicPr>
            <a:picLocks noChangeAspect="1" noChangeArrowheads="1"/>
          </p:cNvPicPr>
          <p:nvPr/>
        </p:nvPicPr>
        <p:blipFill>
          <a:blip r:embed="rId3">
            <a:extLst>
              <a:ext uri="{28A0092B-C50C-407E-A947-70E740481C1C}">
                <a14:useLocalDpi xmlns:a14="http://schemas.microsoft.com/office/drawing/2010/main" val="0"/>
              </a:ext>
            </a:extLst>
          </a:blip>
          <a:srcRect r="8293"/>
          <a:stretch>
            <a:fillRect/>
          </a:stretch>
        </p:blipFill>
        <p:spPr bwMode="auto">
          <a:xfrm>
            <a:off x="7315200" y="2362201"/>
            <a:ext cx="3352800"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0728" name="Picture 7"/>
          <p:cNvPicPr>
            <a:picLocks noChangeAspect="1" noChangeArrowheads="1"/>
          </p:cNvPicPr>
          <p:nvPr/>
        </p:nvPicPr>
        <p:blipFill>
          <a:blip r:embed="rId4">
            <a:extLst>
              <a:ext uri="{28A0092B-C50C-407E-A947-70E740481C1C}">
                <a14:useLocalDpi xmlns:a14="http://schemas.microsoft.com/office/drawing/2010/main" val="0"/>
              </a:ext>
            </a:extLst>
          </a:blip>
          <a:srcRect l="6253"/>
          <a:stretch>
            <a:fillRect/>
          </a:stretch>
        </p:blipFill>
        <p:spPr bwMode="auto">
          <a:xfrm>
            <a:off x="1524001" y="2362201"/>
            <a:ext cx="3427413"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0729" name="Picture 8"/>
          <p:cNvPicPr>
            <a:picLocks noChangeAspect="1" noChangeArrowheads="1"/>
          </p:cNvPicPr>
          <p:nvPr/>
        </p:nvPicPr>
        <p:blipFill>
          <a:blip r:embed="rId5">
            <a:extLst>
              <a:ext uri="{28A0092B-C50C-407E-A947-70E740481C1C}">
                <a14:useLocalDpi xmlns:a14="http://schemas.microsoft.com/office/drawing/2010/main" val="0"/>
              </a:ext>
            </a:extLst>
          </a:blip>
          <a:srcRect l="8337" r="6209"/>
          <a:stretch>
            <a:fillRect/>
          </a:stretch>
        </p:blipFill>
        <p:spPr bwMode="auto">
          <a:xfrm>
            <a:off x="4572000" y="2362201"/>
            <a:ext cx="3124200"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0730" name="Text Box 9"/>
          <p:cNvSpPr txBox="1">
            <a:spLocks noChangeArrowheads="1"/>
          </p:cNvSpPr>
          <p:nvPr/>
        </p:nvSpPr>
        <p:spPr bwMode="auto">
          <a:xfrm>
            <a:off x="2209800" y="5410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a:latin typeface="Arial" panose="020B0604020202020204" pitchFamily="34" charset="0"/>
              </a:rPr>
              <a:t>Two Sine Waves</a:t>
            </a:r>
          </a:p>
        </p:txBody>
      </p:sp>
      <p:sp>
        <p:nvSpPr>
          <p:cNvPr id="30731" name="Text Box 10"/>
          <p:cNvSpPr txBox="1">
            <a:spLocks noChangeArrowheads="1"/>
          </p:cNvSpPr>
          <p:nvPr/>
        </p:nvSpPr>
        <p:spPr bwMode="auto">
          <a:xfrm>
            <a:off x="4953000" y="54864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a:latin typeface="Arial" panose="020B0604020202020204" pitchFamily="34" charset="0"/>
              </a:rPr>
              <a:t>Two Sine Waves + Noise</a:t>
            </a:r>
          </a:p>
        </p:txBody>
      </p:sp>
      <p:sp>
        <p:nvSpPr>
          <p:cNvPr id="30732" name="Text Box 11"/>
          <p:cNvSpPr txBox="1">
            <a:spLocks noChangeArrowheads="1"/>
          </p:cNvSpPr>
          <p:nvPr/>
        </p:nvSpPr>
        <p:spPr bwMode="auto">
          <a:xfrm>
            <a:off x="7848600" y="54864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en-US" sz="1400" b="1">
                <a:latin typeface="Arial" panose="020B0604020202020204" pitchFamily="34" charset="0"/>
              </a:rPr>
              <a:t>Frequency</a:t>
            </a:r>
          </a:p>
        </p:txBody>
      </p:sp>
      <p:sp>
        <p:nvSpPr>
          <p:cNvPr id="30733" name="Rectangle 12"/>
          <p:cNvSpPr>
            <a:spLocks noChangeArrowheads="1"/>
          </p:cNvSpPr>
          <p:nvPr/>
        </p:nvSpPr>
        <p:spPr bwMode="auto">
          <a:xfrm>
            <a:off x="1822450" y="1371600"/>
            <a:ext cx="83947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eaLnBrk="0" hangingPunct="0">
              <a:tabLst>
                <a:tab pos="1198563" algn="l"/>
              </a:tabLst>
              <a:defRPr sz="2400">
                <a:solidFill>
                  <a:schemeClr val="tx1"/>
                </a:solidFill>
                <a:latin typeface="Tahoma" panose="020B0604030504040204" pitchFamily="34" charset="0"/>
              </a:defRPr>
            </a:lvl1pPr>
            <a:lvl2pPr marL="742950" indent="-285750" eaLnBrk="0" hangingPunct="0">
              <a:tabLst>
                <a:tab pos="1198563" algn="l"/>
              </a:tabLst>
              <a:defRPr sz="2400">
                <a:solidFill>
                  <a:schemeClr val="tx1"/>
                </a:solidFill>
                <a:latin typeface="Tahoma" panose="020B0604030504040204" pitchFamily="34" charset="0"/>
              </a:defRPr>
            </a:lvl2pPr>
            <a:lvl3pPr marL="1143000" indent="-228600" eaLnBrk="0" hangingPunct="0">
              <a:tabLst>
                <a:tab pos="1198563" algn="l"/>
              </a:tabLst>
              <a:defRPr sz="2400">
                <a:solidFill>
                  <a:schemeClr val="tx1"/>
                </a:solidFill>
                <a:latin typeface="Tahoma" panose="020B0604030504040204" pitchFamily="34" charset="0"/>
              </a:defRPr>
            </a:lvl3pPr>
            <a:lvl4pPr marL="1600200" indent="-228600" eaLnBrk="0" hangingPunct="0">
              <a:tabLst>
                <a:tab pos="1198563" algn="l"/>
              </a:tabLst>
              <a:defRPr sz="2400">
                <a:solidFill>
                  <a:schemeClr val="tx1"/>
                </a:solidFill>
                <a:latin typeface="Tahoma" panose="020B0604030504040204" pitchFamily="34" charset="0"/>
              </a:defRPr>
            </a:lvl4pPr>
            <a:lvl5pPr marL="2057400" indent="-228600" eaLnBrk="0" hangingPunct="0">
              <a:tabLst>
                <a:tab pos="1198563" algn="l"/>
              </a:tabLst>
              <a:defRPr sz="2400">
                <a:solidFill>
                  <a:schemeClr val="tx1"/>
                </a:solidFill>
                <a:latin typeface="Tahoma" panose="020B0604030504040204" pitchFamily="34" charset="0"/>
              </a:defRPr>
            </a:lvl5pPr>
            <a:lvl6pPr marL="25146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6pPr>
            <a:lvl7pPr marL="29718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7pPr>
            <a:lvl8pPr marL="34290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8pPr>
            <a:lvl9pPr marL="38862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9pPr>
          </a:lstStyle>
          <a:p>
            <a:pPr algn="just" eaLnBrk="1" hangingPunct="1">
              <a:lnSpc>
                <a:spcPct val="95000"/>
              </a:lnSpc>
              <a:spcBef>
                <a:spcPct val="20000"/>
              </a:spcBef>
              <a:buClr>
                <a:schemeClr val="folHlink"/>
              </a:buClr>
              <a:buSzPct val="60000"/>
              <a:buFont typeface="Wingdings" panose="05000000000000000000" pitchFamily="2" charset="2"/>
              <a:buChar char="n"/>
            </a:pPr>
            <a:r>
              <a:rPr lang="en-US" altLang="en-US" sz="2800" b="1">
                <a:latin typeface="Calibri" panose="020F0502020204030204" pitchFamily="34" charset="0"/>
                <a:cs typeface="Tahoma" panose="020B0604030504040204" pitchFamily="34" charset="0"/>
              </a:rPr>
              <a:t>Fourier transform</a:t>
            </a:r>
          </a:p>
          <a:p>
            <a:pPr algn="just" eaLnBrk="1" hangingPunct="1">
              <a:lnSpc>
                <a:spcPct val="95000"/>
              </a:lnSpc>
              <a:spcBef>
                <a:spcPct val="20000"/>
              </a:spcBef>
              <a:buClr>
                <a:schemeClr val="folHlink"/>
              </a:buClr>
              <a:buSzPct val="60000"/>
              <a:buFont typeface="Wingdings" panose="05000000000000000000" pitchFamily="2" charset="2"/>
              <a:buChar char="n"/>
            </a:pPr>
            <a:r>
              <a:rPr lang="en-US" altLang="en-US" sz="2800" b="1">
                <a:latin typeface="Calibri" panose="020F0502020204030204" pitchFamily="34" charset="0"/>
                <a:cs typeface="Tahoma" panose="020B0604030504040204" pitchFamily="34" charset="0"/>
              </a:rPr>
              <a:t>Wavelet transform </a:t>
            </a:r>
          </a:p>
        </p:txBody>
      </p:sp>
    </p:spTree>
    <p:extLst>
      <p:ext uri="{BB962C8B-B14F-4D97-AF65-F5344CB8AC3E}">
        <p14:creationId xmlns:p14="http://schemas.microsoft.com/office/powerpoint/2010/main" val="1111384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30942" y="4645742"/>
            <a:ext cx="9144000" cy="589782"/>
          </a:xfrm>
        </p:spPr>
        <p:txBody>
          <a:bodyPr>
            <a:normAutofit fontScale="90000"/>
          </a:bodyPr>
          <a:lstStyle/>
          <a:p>
            <a:r>
              <a:rPr lang="en-IN" sz="4800" b="1" dirty="0">
                <a:latin typeface="+mn-lt"/>
              </a:rPr>
              <a:t>2</a:t>
            </a:r>
            <a:r>
              <a:rPr lang="en-IN" sz="4800" b="1" dirty="0" smtClean="0">
                <a:latin typeface="+mn-lt"/>
              </a:rPr>
              <a:t>.1 Data </a:t>
            </a:r>
            <a:r>
              <a:rPr lang="en-IN" sz="4800" b="1" dirty="0" err="1" smtClean="0">
                <a:latin typeface="+mn-lt"/>
              </a:rPr>
              <a:t>Preprocessing</a:t>
            </a:r>
            <a:r>
              <a:rPr lang="en-IN" sz="4800" b="1" dirty="0" smtClean="0">
                <a:latin typeface="+mn-lt"/>
              </a:rPr>
              <a:t> Techniques</a:t>
            </a:r>
            <a:endParaRPr lang="en-US" sz="4800" b="1" dirty="0">
              <a:latin typeface="+mn-lt"/>
            </a:endParaRPr>
          </a:p>
        </p:txBody>
      </p:sp>
      <p:sp>
        <p:nvSpPr>
          <p:cNvPr id="4" name="TextBox 2"/>
          <p:cNvSpPr txBox="1">
            <a:spLocks noChangeArrowheads="1"/>
          </p:cNvSpPr>
          <p:nvPr/>
        </p:nvSpPr>
        <p:spPr bwMode="auto">
          <a:xfrm>
            <a:off x="60615" y="6421585"/>
            <a:ext cx="82612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dirty="0">
                <a:latin typeface="Arial Narrow" panose="020B0606020202030204" pitchFamily="34" charset="0"/>
              </a:rPr>
              <a:t>Source Courtesy</a:t>
            </a:r>
            <a:r>
              <a:rPr lang="en-US" altLang="en-US" sz="1400" dirty="0">
                <a:latin typeface="Arial Narrow" panose="020B0606020202030204" pitchFamily="34" charset="0"/>
              </a:rPr>
              <a:t>: Some of the contents of this PPT are sourced from materials provided by </a:t>
            </a:r>
            <a:r>
              <a:rPr lang="en-US" altLang="en-US" sz="1400" dirty="0" smtClean="0">
                <a:latin typeface="Arial Narrow" panose="020B0606020202030204" pitchFamily="34" charset="0"/>
              </a:rPr>
              <a:t>publishers </a:t>
            </a:r>
            <a:r>
              <a:rPr lang="en-US" altLang="en-US" sz="1400" dirty="0">
                <a:latin typeface="Arial Narrow" panose="020B0606020202030204" pitchFamily="34" charset="0"/>
              </a:rPr>
              <a:t>of </a:t>
            </a:r>
            <a:r>
              <a:rPr lang="en-US" altLang="en-US" sz="1400" dirty="0" smtClean="0">
                <a:latin typeface="Arial Narrow" panose="020B0606020202030204" pitchFamily="34" charset="0"/>
              </a:rPr>
              <a:t>prescribed books</a:t>
            </a:r>
            <a:endParaRPr lang="en-IN" altLang="en-US" sz="1400" dirty="0">
              <a:latin typeface="Arial Narrow" panose="020B0606020202030204" pitchFamily="34" charset="0"/>
            </a:endParaRPr>
          </a:p>
        </p:txBody>
      </p:sp>
    </p:spTree>
    <p:extLst>
      <p:ext uri="{BB962C8B-B14F-4D97-AF65-F5344CB8AC3E}">
        <p14:creationId xmlns:p14="http://schemas.microsoft.com/office/powerpoint/2010/main" val="632117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en-US" sz="4000"/>
              <a:t>Wavelet Transformation</a:t>
            </a:r>
            <a:r>
              <a:rPr lang="en-US" altLang="en-US" sz="3200"/>
              <a:t> </a:t>
            </a:r>
          </a:p>
        </p:txBody>
      </p:sp>
      <p:sp>
        <p:nvSpPr>
          <p:cNvPr id="32772" name="Rectangle 3"/>
          <p:cNvSpPr>
            <a:spLocks noGrp="1" noChangeArrowheads="1"/>
          </p:cNvSpPr>
          <p:nvPr>
            <p:ph idx="1"/>
          </p:nvPr>
        </p:nvSpPr>
        <p:spPr/>
        <p:txBody>
          <a:bodyPr>
            <a:normAutofit fontScale="92500"/>
          </a:bodyPr>
          <a:lstStyle/>
          <a:p>
            <a:pPr eaLnBrk="1" hangingPunct="1">
              <a:lnSpc>
                <a:spcPct val="110000"/>
              </a:lnSpc>
            </a:pPr>
            <a:r>
              <a:rPr lang="en-US" altLang="en-US" sz="2400">
                <a:latin typeface="Calibri" panose="020F0502020204030204" pitchFamily="34" charset="0"/>
              </a:rPr>
              <a:t>Discrete wavelet transform (DWT) for linear signal processing, multi-resolution analysis</a:t>
            </a:r>
          </a:p>
          <a:p>
            <a:pPr eaLnBrk="1" hangingPunct="1">
              <a:lnSpc>
                <a:spcPct val="110000"/>
              </a:lnSpc>
            </a:pPr>
            <a:r>
              <a:rPr lang="en-US" altLang="en-US" sz="2400">
                <a:latin typeface="Calibri" panose="020F0502020204030204" pitchFamily="34" charset="0"/>
              </a:rPr>
              <a:t>Compressed approximation: store only a small fraction of the strongest of the wavelet coefficients</a:t>
            </a:r>
          </a:p>
          <a:p>
            <a:pPr eaLnBrk="1" hangingPunct="1">
              <a:lnSpc>
                <a:spcPct val="110000"/>
              </a:lnSpc>
            </a:pPr>
            <a:r>
              <a:rPr lang="en-US" altLang="en-US" sz="2400">
                <a:latin typeface="Calibri" panose="020F0502020204030204" pitchFamily="34" charset="0"/>
              </a:rPr>
              <a:t>Similar to discrete Fourier transform (DFT), but better lossy compression, localized in space</a:t>
            </a:r>
          </a:p>
          <a:p>
            <a:pPr eaLnBrk="1" hangingPunct="1">
              <a:lnSpc>
                <a:spcPct val="110000"/>
              </a:lnSpc>
            </a:pPr>
            <a:r>
              <a:rPr lang="en-US" altLang="en-US" sz="2400">
                <a:latin typeface="Calibri" panose="020F0502020204030204" pitchFamily="34" charset="0"/>
              </a:rPr>
              <a:t>Method:</a:t>
            </a:r>
          </a:p>
          <a:p>
            <a:pPr lvl="1" eaLnBrk="1" hangingPunct="1">
              <a:lnSpc>
                <a:spcPct val="110000"/>
              </a:lnSpc>
            </a:pPr>
            <a:r>
              <a:rPr lang="en-US" altLang="en-US" sz="2000">
                <a:latin typeface="Calibri" panose="020F0502020204030204" pitchFamily="34" charset="0"/>
              </a:rPr>
              <a:t>Length, L, must be an integer power of 2 (padding with 0’s, when necessary)</a:t>
            </a:r>
          </a:p>
          <a:p>
            <a:pPr lvl="1" eaLnBrk="1" hangingPunct="1">
              <a:lnSpc>
                <a:spcPct val="110000"/>
              </a:lnSpc>
            </a:pPr>
            <a:r>
              <a:rPr lang="en-US" altLang="en-US" sz="2000">
                <a:latin typeface="Calibri" panose="020F0502020204030204" pitchFamily="34" charset="0"/>
              </a:rPr>
              <a:t>Each transform has 2 functions: smoothing, difference</a:t>
            </a:r>
          </a:p>
          <a:p>
            <a:pPr lvl="1" eaLnBrk="1" hangingPunct="1">
              <a:lnSpc>
                <a:spcPct val="110000"/>
              </a:lnSpc>
            </a:pPr>
            <a:r>
              <a:rPr lang="en-US" altLang="en-US" sz="2000">
                <a:latin typeface="Calibri" panose="020F0502020204030204" pitchFamily="34" charset="0"/>
              </a:rPr>
              <a:t>Applies to pairs of data, resulting in two set of data of length L/2</a:t>
            </a:r>
          </a:p>
          <a:p>
            <a:pPr lvl="1" eaLnBrk="1" hangingPunct="1">
              <a:lnSpc>
                <a:spcPct val="110000"/>
              </a:lnSpc>
            </a:pPr>
            <a:r>
              <a:rPr lang="en-US" altLang="en-US" sz="2000">
                <a:latin typeface="Calibri" panose="020F0502020204030204" pitchFamily="34" charset="0"/>
              </a:rPr>
              <a:t>Applies two functions recursively, until reaches the desired length</a:t>
            </a:r>
          </a:p>
        </p:txBody>
      </p:sp>
      <p:sp>
        <p:nvSpPr>
          <p:cNvPr id="32770"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6C4023D-CDEE-4BF5-9E37-999C42D9806A}" type="slidenum">
              <a:rPr lang="en-US" altLang="en-US" sz="1200"/>
              <a:pPr eaLnBrk="1" hangingPunct="1"/>
              <a:t>20</a:t>
            </a:fld>
            <a:endParaRPr lang="en-US" altLang="en-US" sz="1200"/>
          </a:p>
        </p:txBody>
      </p:sp>
    </p:spTree>
    <p:extLst>
      <p:ext uri="{BB962C8B-B14F-4D97-AF65-F5344CB8AC3E}">
        <p14:creationId xmlns:p14="http://schemas.microsoft.com/office/powerpoint/2010/main" val="2849930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en-US" smtClean="0"/>
              <a:t>Wavelet Decomposition</a:t>
            </a:r>
          </a:p>
        </p:txBody>
      </p:sp>
      <p:sp>
        <p:nvSpPr>
          <p:cNvPr id="33796" name="Rectangle 3"/>
          <p:cNvSpPr>
            <a:spLocks noGrp="1" noChangeArrowheads="1"/>
          </p:cNvSpPr>
          <p:nvPr>
            <p:ph idx="1"/>
          </p:nvPr>
        </p:nvSpPr>
        <p:spPr/>
        <p:txBody>
          <a:bodyPr/>
          <a:lstStyle/>
          <a:p>
            <a:pPr eaLnBrk="1" hangingPunct="1">
              <a:lnSpc>
                <a:spcPct val="110000"/>
              </a:lnSpc>
            </a:pPr>
            <a:r>
              <a:rPr lang="en-US" altLang="en-US" sz="2400">
                <a:latin typeface="Calibri" panose="020F0502020204030204" pitchFamily="34" charset="0"/>
              </a:rPr>
              <a:t>Wavelets: A math tool for space-efficient hierarchical decomposition of functions </a:t>
            </a:r>
          </a:p>
          <a:p>
            <a:pPr eaLnBrk="1" hangingPunct="1">
              <a:lnSpc>
                <a:spcPct val="110000"/>
              </a:lnSpc>
            </a:pPr>
            <a:r>
              <a:rPr lang="en-US" altLang="en-US" sz="2400">
                <a:latin typeface="Calibri" panose="020F0502020204030204" pitchFamily="34" charset="0"/>
              </a:rPr>
              <a:t>S = [2, 2, 0, 2, 3, 5, 4, 4] can be transformed to S</a:t>
            </a:r>
            <a:r>
              <a:rPr lang="en-US" altLang="en-US" sz="2400" baseline="-25000">
                <a:latin typeface="Calibri" panose="020F0502020204030204" pitchFamily="34" charset="0"/>
              </a:rPr>
              <a:t>^ </a:t>
            </a:r>
            <a:r>
              <a:rPr lang="en-US" altLang="en-US" sz="2400">
                <a:latin typeface="Calibri" panose="020F0502020204030204" pitchFamily="34" charset="0"/>
              </a:rPr>
              <a:t>= [2</a:t>
            </a:r>
            <a:r>
              <a:rPr lang="en-US" altLang="en-US" sz="2400" baseline="30000">
                <a:latin typeface="Calibri" panose="020F0502020204030204" pitchFamily="34" charset="0"/>
              </a:rPr>
              <a:t>3</a:t>
            </a:r>
            <a:r>
              <a:rPr lang="en-US" altLang="en-US" sz="2400">
                <a:latin typeface="Calibri" panose="020F0502020204030204" pitchFamily="34" charset="0"/>
              </a:rPr>
              <a:t>/</a:t>
            </a:r>
            <a:r>
              <a:rPr lang="en-US" altLang="en-US" sz="2400" baseline="-25000">
                <a:latin typeface="Calibri" panose="020F0502020204030204" pitchFamily="34" charset="0"/>
              </a:rPr>
              <a:t>4</a:t>
            </a:r>
            <a:r>
              <a:rPr lang="en-US" altLang="en-US" sz="2400">
                <a:latin typeface="Calibri" panose="020F0502020204030204" pitchFamily="34" charset="0"/>
              </a:rPr>
              <a:t>, -1</a:t>
            </a:r>
            <a:r>
              <a:rPr lang="en-US" altLang="en-US" sz="2400" baseline="30000">
                <a:latin typeface="Calibri" panose="020F0502020204030204" pitchFamily="34" charset="0"/>
              </a:rPr>
              <a:t>1</a:t>
            </a:r>
            <a:r>
              <a:rPr lang="en-US" altLang="en-US" sz="2400">
                <a:latin typeface="Calibri" panose="020F0502020204030204" pitchFamily="34" charset="0"/>
              </a:rPr>
              <a:t>/</a:t>
            </a:r>
            <a:r>
              <a:rPr lang="en-US" altLang="en-US" sz="2400" baseline="-25000">
                <a:latin typeface="Calibri" panose="020F0502020204030204" pitchFamily="34" charset="0"/>
              </a:rPr>
              <a:t>4</a:t>
            </a:r>
            <a:r>
              <a:rPr lang="en-US" altLang="en-US" sz="2400">
                <a:latin typeface="Calibri" panose="020F0502020204030204" pitchFamily="34" charset="0"/>
              </a:rPr>
              <a:t>, </a:t>
            </a:r>
            <a:r>
              <a:rPr lang="en-US" altLang="en-US" sz="2400" baseline="30000">
                <a:latin typeface="Calibri" panose="020F0502020204030204" pitchFamily="34" charset="0"/>
              </a:rPr>
              <a:t>1</a:t>
            </a:r>
            <a:r>
              <a:rPr lang="en-US" altLang="en-US" sz="2400">
                <a:latin typeface="Calibri" panose="020F0502020204030204" pitchFamily="34" charset="0"/>
              </a:rPr>
              <a:t>/</a:t>
            </a:r>
            <a:r>
              <a:rPr lang="en-US" altLang="en-US" sz="2400" baseline="-25000">
                <a:latin typeface="Calibri" panose="020F0502020204030204" pitchFamily="34" charset="0"/>
              </a:rPr>
              <a:t>2</a:t>
            </a:r>
            <a:r>
              <a:rPr lang="en-US" altLang="en-US" sz="2400">
                <a:latin typeface="Calibri" panose="020F0502020204030204" pitchFamily="34" charset="0"/>
              </a:rPr>
              <a:t>, 0, 0, -1, -1, 0]</a:t>
            </a:r>
          </a:p>
          <a:p>
            <a:pPr eaLnBrk="1" hangingPunct="1">
              <a:lnSpc>
                <a:spcPct val="110000"/>
              </a:lnSpc>
            </a:pPr>
            <a:r>
              <a:rPr lang="en-US" altLang="en-US" sz="2400">
                <a:latin typeface="Calibri" panose="020F0502020204030204" pitchFamily="34" charset="0"/>
              </a:rPr>
              <a:t>Compression: many small detail coefficients can be replaced by 0’s, and only the significant coefficients are retained</a:t>
            </a:r>
          </a:p>
        </p:txBody>
      </p:sp>
      <p:sp>
        <p:nvSpPr>
          <p:cNvPr id="33794"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AB63226-1DD7-4BD5-BCFA-443662D3271B}" type="slidenum">
              <a:rPr lang="en-US" altLang="en-US" sz="1200"/>
              <a:pPr eaLnBrk="1" hangingPunct="1"/>
              <a:t>21</a:t>
            </a:fld>
            <a:endParaRPr lang="en-US" altLang="en-US" sz="1200"/>
          </a:p>
        </p:txBody>
      </p:sp>
      <p:pic>
        <p:nvPicPr>
          <p:cNvPr id="3379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114801"/>
            <a:ext cx="75438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pic>
    </p:spTree>
    <p:extLst>
      <p:ext uri="{BB962C8B-B14F-4D97-AF65-F5344CB8AC3E}">
        <p14:creationId xmlns:p14="http://schemas.microsoft.com/office/powerpoint/2010/main" val="2897111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0"/>
          <p:cNvSpPr>
            <a:spLocks noGrp="1" noChangeArrowheads="1"/>
          </p:cNvSpPr>
          <p:nvPr>
            <p:ph type="title"/>
          </p:nvPr>
        </p:nvSpPr>
        <p:spPr>
          <a:xfrm>
            <a:off x="311726" y="365125"/>
            <a:ext cx="10515600" cy="1325563"/>
          </a:xfrm>
        </p:spPr>
        <p:txBody>
          <a:bodyPr>
            <a:normAutofit/>
          </a:bodyPr>
          <a:lstStyle/>
          <a:p>
            <a:pPr eaLnBrk="1" hangingPunct="1"/>
            <a:r>
              <a:rPr lang="en-US" altLang="en-US" sz="3600" b="1"/>
              <a:t>Principal Component Analysis (PCA)</a:t>
            </a:r>
          </a:p>
        </p:txBody>
      </p:sp>
      <p:sp>
        <p:nvSpPr>
          <p:cNvPr id="35845" name="Rectangle 41"/>
          <p:cNvSpPr>
            <a:spLocks noGrp="1" noChangeArrowheads="1"/>
          </p:cNvSpPr>
          <p:nvPr>
            <p:ph idx="1"/>
          </p:nvPr>
        </p:nvSpPr>
        <p:spPr/>
        <p:txBody>
          <a:bodyPr>
            <a:normAutofit/>
          </a:bodyPr>
          <a:lstStyle/>
          <a:p>
            <a:pPr eaLnBrk="1" hangingPunct="1">
              <a:lnSpc>
                <a:spcPct val="110000"/>
              </a:lnSpc>
            </a:pPr>
            <a:r>
              <a:rPr lang="en-US" altLang="en-US" sz="2200" dirty="0"/>
              <a:t>Find a projection that captures the largest amount of variation in data</a:t>
            </a:r>
          </a:p>
          <a:p>
            <a:pPr eaLnBrk="1" hangingPunct="1">
              <a:lnSpc>
                <a:spcPct val="110000"/>
              </a:lnSpc>
            </a:pPr>
            <a:r>
              <a:rPr lang="en-US" altLang="en-US" sz="2200" dirty="0"/>
              <a:t>The original data are projected onto a much smaller space, resulting in dimensionality reduction. </a:t>
            </a:r>
          </a:p>
          <a:p>
            <a:pPr eaLnBrk="1" hangingPunct="1">
              <a:lnSpc>
                <a:spcPct val="90000"/>
              </a:lnSpc>
            </a:pPr>
            <a:endParaRPr lang="en-US" altLang="en-US" sz="2200" dirty="0"/>
          </a:p>
        </p:txBody>
      </p:sp>
      <p:sp>
        <p:nvSpPr>
          <p:cNvPr id="35842"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ECDA531-219B-438C-A2BF-5E387B48948B}" type="slidenum">
              <a:rPr lang="en-US" altLang="en-US" sz="1200"/>
              <a:pPr eaLnBrk="1" hangingPunct="1"/>
              <a:t>22</a:t>
            </a:fld>
            <a:endParaRPr lang="en-US" altLang="en-US" sz="1200"/>
          </a:p>
        </p:txBody>
      </p:sp>
      <p:grpSp>
        <p:nvGrpSpPr>
          <p:cNvPr id="35843" name="Group 1"/>
          <p:cNvGrpSpPr>
            <a:grpSpLocks/>
          </p:cNvGrpSpPr>
          <p:nvPr/>
        </p:nvGrpSpPr>
        <p:grpSpPr bwMode="auto">
          <a:xfrm>
            <a:off x="3599932" y="3138414"/>
            <a:ext cx="4347612" cy="3542004"/>
            <a:chOff x="2075932" y="2920061"/>
            <a:chExt cx="4347612" cy="3542004"/>
          </a:xfrm>
        </p:grpSpPr>
        <p:sp>
          <p:nvSpPr>
            <p:cNvPr id="35846" name="Text Box 13"/>
            <p:cNvSpPr txBox="1">
              <a:spLocks noChangeArrowheads="1"/>
            </p:cNvSpPr>
            <p:nvPr/>
          </p:nvSpPr>
          <p:spPr bwMode="auto">
            <a:xfrm>
              <a:off x="2075932" y="2920061"/>
              <a:ext cx="441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x</a:t>
              </a:r>
              <a:r>
                <a:rPr lang="en-US" altLang="en-US" baseline="-25000">
                  <a:latin typeface="Times New Roman" panose="02020603050405020304" pitchFamily="18" charset="0"/>
                </a:rPr>
                <a:t>2</a:t>
              </a:r>
            </a:p>
          </p:txBody>
        </p:sp>
        <p:sp>
          <p:nvSpPr>
            <p:cNvPr id="35847" name="Line 15"/>
            <p:cNvSpPr>
              <a:spLocks noChangeShapeType="1"/>
            </p:cNvSpPr>
            <p:nvPr/>
          </p:nvSpPr>
          <p:spPr bwMode="auto">
            <a:xfrm flipV="1">
              <a:off x="2664606" y="2951126"/>
              <a:ext cx="0" cy="2953701"/>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48" name="Line 16"/>
            <p:cNvSpPr>
              <a:spLocks noChangeShapeType="1"/>
            </p:cNvSpPr>
            <p:nvPr/>
          </p:nvSpPr>
          <p:spPr bwMode="auto">
            <a:xfrm>
              <a:off x="2664606" y="5904827"/>
              <a:ext cx="3415664"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49" name="Line 17"/>
            <p:cNvSpPr>
              <a:spLocks noChangeShapeType="1"/>
            </p:cNvSpPr>
            <p:nvPr/>
          </p:nvSpPr>
          <p:spPr bwMode="auto">
            <a:xfrm flipV="1">
              <a:off x="2680568" y="4315608"/>
              <a:ext cx="3256054" cy="1573167"/>
            </a:xfrm>
            <a:prstGeom prst="line">
              <a:avLst/>
            </a:prstGeom>
            <a:noFill/>
            <a:ln w="28575">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850" name="Oval 18"/>
            <p:cNvSpPr>
              <a:spLocks noChangeArrowheads="1"/>
            </p:cNvSpPr>
            <p:nvPr/>
          </p:nvSpPr>
          <p:spPr bwMode="auto">
            <a:xfrm>
              <a:off x="3350932" y="5237747"/>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1" name="Oval 19"/>
            <p:cNvSpPr>
              <a:spLocks noChangeArrowheads="1"/>
            </p:cNvSpPr>
            <p:nvPr/>
          </p:nvSpPr>
          <p:spPr bwMode="auto">
            <a:xfrm>
              <a:off x="3702075" y="4986255"/>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2" name="Oval 20"/>
            <p:cNvSpPr>
              <a:spLocks noChangeArrowheads="1"/>
            </p:cNvSpPr>
            <p:nvPr/>
          </p:nvSpPr>
          <p:spPr bwMode="auto">
            <a:xfrm>
              <a:off x="3111516" y="5564153"/>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3" name="Oval 21"/>
            <p:cNvSpPr>
              <a:spLocks noChangeArrowheads="1"/>
            </p:cNvSpPr>
            <p:nvPr/>
          </p:nvSpPr>
          <p:spPr bwMode="auto">
            <a:xfrm>
              <a:off x="3877646" y="5105758"/>
              <a:ext cx="93771" cy="85615"/>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4" name="Oval 22"/>
            <p:cNvSpPr>
              <a:spLocks noChangeArrowheads="1"/>
            </p:cNvSpPr>
            <p:nvPr/>
          </p:nvSpPr>
          <p:spPr bwMode="auto">
            <a:xfrm>
              <a:off x="3686114" y="5223478"/>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5" name="Oval 23"/>
            <p:cNvSpPr>
              <a:spLocks noChangeArrowheads="1"/>
            </p:cNvSpPr>
            <p:nvPr/>
          </p:nvSpPr>
          <p:spPr bwMode="auto">
            <a:xfrm>
              <a:off x="4404361" y="5209209"/>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6" name="Oval 24"/>
            <p:cNvSpPr>
              <a:spLocks noChangeArrowheads="1"/>
            </p:cNvSpPr>
            <p:nvPr/>
          </p:nvSpPr>
          <p:spPr bwMode="auto">
            <a:xfrm>
              <a:off x="4244750" y="5580205"/>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7" name="Oval 25"/>
            <p:cNvSpPr>
              <a:spLocks noChangeArrowheads="1"/>
            </p:cNvSpPr>
            <p:nvPr/>
          </p:nvSpPr>
          <p:spPr bwMode="auto">
            <a:xfrm>
              <a:off x="3957451" y="5460702"/>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8" name="Oval 26"/>
            <p:cNvSpPr>
              <a:spLocks noChangeArrowheads="1"/>
            </p:cNvSpPr>
            <p:nvPr/>
          </p:nvSpPr>
          <p:spPr bwMode="auto">
            <a:xfrm>
              <a:off x="4196867" y="4852482"/>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59" name="Oval 27"/>
            <p:cNvSpPr>
              <a:spLocks noChangeArrowheads="1"/>
            </p:cNvSpPr>
            <p:nvPr/>
          </p:nvSpPr>
          <p:spPr bwMode="auto">
            <a:xfrm>
              <a:off x="4947036" y="4986255"/>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0" name="Oval 28"/>
            <p:cNvSpPr>
              <a:spLocks noChangeArrowheads="1"/>
            </p:cNvSpPr>
            <p:nvPr/>
          </p:nvSpPr>
          <p:spPr bwMode="auto">
            <a:xfrm>
              <a:off x="5425868" y="4406573"/>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1" name="Oval 29"/>
            <p:cNvSpPr>
              <a:spLocks noChangeArrowheads="1"/>
            </p:cNvSpPr>
            <p:nvPr/>
          </p:nvSpPr>
          <p:spPr bwMode="auto">
            <a:xfrm>
              <a:off x="3494581" y="5608744"/>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2" name="Oval 30"/>
            <p:cNvSpPr>
              <a:spLocks noChangeArrowheads="1"/>
            </p:cNvSpPr>
            <p:nvPr/>
          </p:nvSpPr>
          <p:spPr bwMode="auto">
            <a:xfrm>
              <a:off x="4532049" y="4822160"/>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3" name="Oval 31"/>
            <p:cNvSpPr>
              <a:spLocks noChangeArrowheads="1"/>
            </p:cNvSpPr>
            <p:nvPr/>
          </p:nvSpPr>
          <p:spPr bwMode="auto">
            <a:xfrm>
              <a:off x="4883192" y="4495755"/>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4" name="Oval 32"/>
            <p:cNvSpPr>
              <a:spLocks noChangeArrowheads="1"/>
            </p:cNvSpPr>
            <p:nvPr/>
          </p:nvSpPr>
          <p:spPr bwMode="auto">
            <a:xfrm>
              <a:off x="3925529" y="4866751"/>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5" name="Oval 33"/>
            <p:cNvSpPr>
              <a:spLocks noChangeArrowheads="1"/>
            </p:cNvSpPr>
            <p:nvPr/>
          </p:nvSpPr>
          <p:spPr bwMode="auto">
            <a:xfrm>
              <a:off x="4691659" y="4645580"/>
              <a:ext cx="93771" cy="85615"/>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6" name="Oval 34"/>
            <p:cNvSpPr>
              <a:spLocks noChangeArrowheads="1"/>
            </p:cNvSpPr>
            <p:nvPr/>
          </p:nvSpPr>
          <p:spPr bwMode="auto">
            <a:xfrm>
              <a:off x="4835309" y="5253800"/>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7" name="Freeform 35"/>
            <p:cNvSpPr>
              <a:spLocks/>
            </p:cNvSpPr>
            <p:nvPr/>
          </p:nvSpPr>
          <p:spPr bwMode="auto">
            <a:xfrm>
              <a:off x="2880081" y="4279935"/>
              <a:ext cx="2906906" cy="1794338"/>
            </a:xfrm>
            <a:custGeom>
              <a:avLst/>
              <a:gdLst>
                <a:gd name="T0" fmla="*/ 15923141 w 1457"/>
                <a:gd name="T1" fmla="*/ 2147483647 h 968"/>
                <a:gd name="T2" fmla="*/ 843876607 w 1457"/>
                <a:gd name="T3" fmla="*/ 1742070491 h 968"/>
                <a:gd name="T4" fmla="*/ 2147483647 w 1457"/>
                <a:gd name="T5" fmla="*/ 594433779 h 968"/>
                <a:gd name="T6" fmla="*/ 2147483647 w 1457"/>
                <a:gd name="T7" fmla="*/ 92773577 h 968"/>
                <a:gd name="T8" fmla="*/ 2147483647 w 1457"/>
                <a:gd name="T9" fmla="*/ 1133891860 h 968"/>
                <a:gd name="T10" fmla="*/ 2147483647 w 1457"/>
                <a:gd name="T11" fmla="*/ 2147483647 h 968"/>
                <a:gd name="T12" fmla="*/ 748343745 w 1457"/>
                <a:gd name="T13" fmla="*/ 2147483647 h 968"/>
                <a:gd name="T14" fmla="*/ 15923141 w 1457"/>
                <a:gd name="T15" fmla="*/ 2147483647 h 968"/>
                <a:gd name="T16" fmla="*/ 0 60000 65536"/>
                <a:gd name="T17" fmla="*/ 0 60000 65536"/>
                <a:gd name="T18" fmla="*/ 0 60000 65536"/>
                <a:gd name="T19" fmla="*/ 0 60000 65536"/>
                <a:gd name="T20" fmla="*/ 0 60000 65536"/>
                <a:gd name="T21" fmla="*/ 0 60000 65536"/>
                <a:gd name="T22" fmla="*/ 0 60000 65536"/>
                <a:gd name="T23" fmla="*/ 0 60000 65536"/>
                <a:gd name="T24" fmla="*/ 0 w 1457"/>
                <a:gd name="T25" fmla="*/ 0 h 968"/>
                <a:gd name="T26" fmla="*/ 1457 w 1457"/>
                <a:gd name="T27" fmla="*/ 968 h 9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7" h="968">
                  <a:moveTo>
                    <a:pt x="4" y="796"/>
                  </a:moveTo>
                  <a:cubicBezTo>
                    <a:pt x="8" y="703"/>
                    <a:pt x="93" y="499"/>
                    <a:pt x="212" y="388"/>
                  </a:cubicBezTo>
                  <a:cubicBezTo>
                    <a:pt x="331" y="277"/>
                    <a:pt x="525" y="193"/>
                    <a:pt x="716" y="132"/>
                  </a:cubicBezTo>
                  <a:cubicBezTo>
                    <a:pt x="907" y="71"/>
                    <a:pt x="1255" y="0"/>
                    <a:pt x="1356" y="20"/>
                  </a:cubicBezTo>
                  <a:cubicBezTo>
                    <a:pt x="1457" y="40"/>
                    <a:pt x="1393" y="139"/>
                    <a:pt x="1324" y="252"/>
                  </a:cubicBezTo>
                  <a:cubicBezTo>
                    <a:pt x="1255" y="365"/>
                    <a:pt x="1129" y="584"/>
                    <a:pt x="940" y="700"/>
                  </a:cubicBezTo>
                  <a:cubicBezTo>
                    <a:pt x="751" y="816"/>
                    <a:pt x="344" y="928"/>
                    <a:pt x="188" y="948"/>
                  </a:cubicBezTo>
                  <a:cubicBezTo>
                    <a:pt x="32" y="968"/>
                    <a:pt x="0" y="889"/>
                    <a:pt x="4" y="796"/>
                  </a:cubicBezTo>
                  <a:close/>
                </a:path>
              </a:pathLst>
            </a:custGeom>
            <a:noFill/>
            <a:ln w="1905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68" name="Oval 36"/>
            <p:cNvSpPr>
              <a:spLocks noChangeArrowheads="1"/>
            </p:cNvSpPr>
            <p:nvPr/>
          </p:nvSpPr>
          <p:spPr bwMode="auto">
            <a:xfrm>
              <a:off x="3271126" y="5817429"/>
              <a:ext cx="93771" cy="87398"/>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869" name="Text Box 37"/>
            <p:cNvSpPr txBox="1">
              <a:spLocks noChangeArrowheads="1"/>
            </p:cNvSpPr>
            <p:nvPr/>
          </p:nvSpPr>
          <p:spPr bwMode="auto">
            <a:xfrm>
              <a:off x="5982398" y="6000400"/>
              <a:ext cx="4411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x</a:t>
              </a:r>
              <a:r>
                <a:rPr lang="en-US" altLang="en-US" baseline="-25000">
                  <a:latin typeface="Times New Roman" panose="02020603050405020304" pitchFamily="18" charset="0"/>
                </a:rPr>
                <a:t>1</a:t>
              </a:r>
            </a:p>
          </p:txBody>
        </p:sp>
        <p:sp>
          <p:nvSpPr>
            <p:cNvPr id="35870" name="Text Box 38"/>
            <p:cNvSpPr txBox="1">
              <a:spLocks noChangeArrowheads="1"/>
            </p:cNvSpPr>
            <p:nvPr/>
          </p:nvSpPr>
          <p:spPr bwMode="auto">
            <a:xfrm>
              <a:off x="6063460" y="3945652"/>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e</a:t>
              </a:r>
              <a:endParaRPr lang="en-US" altLang="en-US" baseline="-25000">
                <a:latin typeface="Times New Roman" panose="02020603050405020304" pitchFamily="18" charset="0"/>
              </a:endParaRPr>
            </a:p>
          </p:txBody>
        </p:sp>
      </p:grpSp>
    </p:spTree>
    <p:extLst>
      <p:ext uri="{BB962C8B-B14F-4D97-AF65-F5344CB8AC3E}">
        <p14:creationId xmlns:p14="http://schemas.microsoft.com/office/powerpoint/2010/main" val="3513328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3"/>
          <p:cNvSpPr>
            <a:spLocks noGrp="1" noChangeArrowheads="1"/>
          </p:cNvSpPr>
          <p:nvPr>
            <p:ph type="title"/>
          </p:nvPr>
        </p:nvSpPr>
        <p:spPr>
          <a:noFill/>
        </p:spPr>
        <p:txBody>
          <a:bodyPr anchor="ctr"/>
          <a:lstStyle/>
          <a:p>
            <a:r>
              <a:rPr lang="en-US" altLang="en-US" smtClean="0"/>
              <a:t>Principal Component Analysis (Steps)</a:t>
            </a:r>
          </a:p>
        </p:txBody>
      </p:sp>
      <p:sp>
        <p:nvSpPr>
          <p:cNvPr id="36867" name="Rectangle 2"/>
          <p:cNvSpPr>
            <a:spLocks noGrp="1" noChangeArrowheads="1"/>
          </p:cNvSpPr>
          <p:nvPr>
            <p:ph idx="1"/>
          </p:nvPr>
        </p:nvSpPr>
        <p:spPr/>
        <p:txBody>
          <a:bodyPr>
            <a:normAutofit/>
          </a:bodyPr>
          <a:lstStyle/>
          <a:p>
            <a:pPr eaLnBrk="1" hangingPunct="1">
              <a:lnSpc>
                <a:spcPct val="120000"/>
              </a:lnSpc>
            </a:pPr>
            <a:r>
              <a:rPr lang="en-US" altLang="en-US" sz="2000"/>
              <a:t>Given </a:t>
            </a:r>
            <a:r>
              <a:rPr lang="en-US" altLang="en-US" sz="2000" i="1"/>
              <a:t>N</a:t>
            </a:r>
            <a:r>
              <a:rPr lang="en-US" altLang="en-US" sz="2000"/>
              <a:t> data vectors from </a:t>
            </a:r>
            <a:r>
              <a:rPr lang="en-US" altLang="en-US" sz="2000" i="1"/>
              <a:t>n</a:t>
            </a:r>
            <a:r>
              <a:rPr lang="en-US" altLang="en-US" sz="2000"/>
              <a:t>-dimensions, find </a:t>
            </a:r>
            <a:r>
              <a:rPr lang="en-US" altLang="en-US" sz="2000" i="1"/>
              <a:t>k</a:t>
            </a:r>
            <a:r>
              <a:rPr lang="en-US" altLang="en-US" sz="2000"/>
              <a:t> ≤ </a:t>
            </a:r>
            <a:r>
              <a:rPr lang="en-US" altLang="en-US" sz="2000" i="1"/>
              <a:t>n </a:t>
            </a:r>
            <a:r>
              <a:rPr lang="en-US" altLang="en-US" sz="2000"/>
              <a:t>orthogonal vectors (</a:t>
            </a:r>
            <a:r>
              <a:rPr lang="en-US" altLang="en-US" sz="2000" i="1"/>
              <a:t>principal components</a:t>
            </a:r>
            <a:r>
              <a:rPr lang="en-US" altLang="en-US" sz="2000"/>
              <a:t>) that can be best used to represent data </a:t>
            </a:r>
          </a:p>
          <a:p>
            <a:pPr lvl="1" eaLnBrk="1" hangingPunct="1">
              <a:lnSpc>
                <a:spcPct val="120000"/>
              </a:lnSpc>
            </a:pPr>
            <a:r>
              <a:rPr lang="en-US" altLang="en-US" sz="2000"/>
              <a:t>Normalize input data: Each attribute falls within the same range</a:t>
            </a:r>
          </a:p>
          <a:p>
            <a:pPr lvl="1" eaLnBrk="1" hangingPunct="1">
              <a:lnSpc>
                <a:spcPct val="120000"/>
              </a:lnSpc>
            </a:pPr>
            <a:r>
              <a:rPr lang="en-US" altLang="en-US" sz="2000"/>
              <a:t>Compute </a:t>
            </a:r>
            <a:r>
              <a:rPr lang="en-US" altLang="en-US" sz="2000" i="1"/>
              <a:t>k</a:t>
            </a:r>
            <a:r>
              <a:rPr lang="en-US" altLang="en-US" sz="2000"/>
              <a:t> orthonormal (unit) vectors, i.e., </a:t>
            </a:r>
            <a:r>
              <a:rPr lang="en-US" altLang="en-US" sz="2000" i="1"/>
              <a:t>principal components</a:t>
            </a:r>
            <a:endParaRPr lang="en-US" altLang="en-US" sz="2000"/>
          </a:p>
          <a:p>
            <a:pPr lvl="1" eaLnBrk="1" hangingPunct="1">
              <a:lnSpc>
                <a:spcPct val="120000"/>
              </a:lnSpc>
            </a:pPr>
            <a:r>
              <a:rPr lang="en-US" altLang="en-US" sz="2000"/>
              <a:t>Each input data (vector) is a linear combination of the </a:t>
            </a:r>
            <a:r>
              <a:rPr lang="en-US" altLang="en-US" sz="2000" i="1"/>
              <a:t>k</a:t>
            </a:r>
            <a:r>
              <a:rPr lang="en-US" altLang="en-US" sz="2000"/>
              <a:t> principal component vectors</a:t>
            </a:r>
          </a:p>
          <a:p>
            <a:pPr lvl="1" eaLnBrk="1" hangingPunct="1">
              <a:lnSpc>
                <a:spcPct val="120000"/>
              </a:lnSpc>
            </a:pPr>
            <a:r>
              <a:rPr lang="en-US" altLang="en-US" sz="2000">
                <a:sym typeface="Symbol" panose="05050102010706020507" pitchFamily="18" charset="2"/>
              </a:rPr>
              <a:t>The principal components are sorted in order of decreasing “significance” or strength</a:t>
            </a:r>
          </a:p>
          <a:p>
            <a:pPr lvl="1" eaLnBrk="1" hangingPunct="1">
              <a:lnSpc>
                <a:spcPct val="120000"/>
              </a:lnSpc>
            </a:pPr>
            <a:r>
              <a:rPr lang="en-US" altLang="en-US" sz="2000">
                <a:sym typeface="Symbol" panose="05050102010706020507" pitchFamily="18" charset="2"/>
              </a:rPr>
              <a:t>Since the components are sorted, the size of the data can be reduced by eliminating the </a:t>
            </a:r>
            <a:r>
              <a:rPr lang="en-US" altLang="en-US" sz="2000" i="1">
                <a:sym typeface="Symbol" panose="05050102010706020507" pitchFamily="18" charset="2"/>
              </a:rPr>
              <a:t>weak components</a:t>
            </a:r>
            <a:r>
              <a:rPr lang="en-US" altLang="en-US" sz="2000">
                <a:sym typeface="Symbol" panose="05050102010706020507" pitchFamily="18" charset="2"/>
              </a:rPr>
              <a:t>, i.e., those with low variance (i.e., using the strongest principal components, it is possible to reconstruct a good approximation of the original data)</a:t>
            </a:r>
          </a:p>
          <a:p>
            <a:pPr eaLnBrk="1" hangingPunct="1">
              <a:lnSpc>
                <a:spcPct val="120000"/>
              </a:lnSpc>
            </a:pPr>
            <a:r>
              <a:rPr lang="en-US" altLang="en-US" sz="2000"/>
              <a:t>Works for numeric data only</a:t>
            </a:r>
          </a:p>
        </p:txBody>
      </p:sp>
      <p:sp>
        <p:nvSpPr>
          <p:cNvPr id="36866"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2B0A212-A479-41D4-B854-59790A2991A5}" type="slidenum">
              <a:rPr lang="en-US" altLang="en-US" sz="1200"/>
              <a:pPr eaLnBrk="1" hangingPunct="1"/>
              <a:t>23</a:t>
            </a:fld>
            <a:endParaRPr lang="en-US" altLang="en-US" sz="1200"/>
          </a:p>
        </p:txBody>
      </p:sp>
    </p:spTree>
    <p:extLst>
      <p:ext uri="{BB962C8B-B14F-4D97-AF65-F5344CB8AC3E}">
        <p14:creationId xmlns:p14="http://schemas.microsoft.com/office/powerpoint/2010/main" val="2634101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en-US" smtClean="0"/>
              <a:t>Attribute Subset Selection</a:t>
            </a:r>
          </a:p>
        </p:txBody>
      </p:sp>
      <p:sp>
        <p:nvSpPr>
          <p:cNvPr id="37892" name="Rectangle 3"/>
          <p:cNvSpPr>
            <a:spLocks noGrp="1" noChangeArrowheads="1"/>
          </p:cNvSpPr>
          <p:nvPr>
            <p:ph idx="1"/>
          </p:nvPr>
        </p:nvSpPr>
        <p:spPr/>
        <p:txBody>
          <a:bodyPr/>
          <a:lstStyle/>
          <a:p>
            <a:pPr eaLnBrk="1" hangingPunct="1">
              <a:lnSpc>
                <a:spcPct val="110000"/>
              </a:lnSpc>
            </a:pPr>
            <a:r>
              <a:rPr lang="en-US" altLang="en-US" sz="2400"/>
              <a:t>Another way to reduce dimensionality of data</a:t>
            </a:r>
          </a:p>
          <a:p>
            <a:pPr eaLnBrk="1" hangingPunct="1">
              <a:lnSpc>
                <a:spcPct val="110000"/>
              </a:lnSpc>
            </a:pPr>
            <a:r>
              <a:rPr lang="en-US" altLang="en-US" sz="2400"/>
              <a:t>Redundant attributes </a:t>
            </a:r>
          </a:p>
          <a:p>
            <a:pPr lvl="1" eaLnBrk="1" hangingPunct="1">
              <a:lnSpc>
                <a:spcPct val="110000"/>
              </a:lnSpc>
            </a:pPr>
            <a:r>
              <a:rPr lang="en-US" altLang="en-US"/>
              <a:t>Duplicate much or all of the information contained in one or more other attributes</a:t>
            </a:r>
          </a:p>
          <a:p>
            <a:pPr lvl="1" eaLnBrk="1" hangingPunct="1">
              <a:lnSpc>
                <a:spcPct val="110000"/>
              </a:lnSpc>
            </a:pPr>
            <a:r>
              <a:rPr lang="en-US" altLang="en-US"/>
              <a:t>E.g., purchase price of a product and the amount of sales tax paid</a:t>
            </a:r>
          </a:p>
          <a:p>
            <a:pPr eaLnBrk="1" hangingPunct="1">
              <a:lnSpc>
                <a:spcPct val="110000"/>
              </a:lnSpc>
            </a:pPr>
            <a:r>
              <a:rPr lang="en-US" altLang="en-US" sz="2400"/>
              <a:t>Irrelevant attributes</a:t>
            </a:r>
          </a:p>
          <a:p>
            <a:pPr lvl="1" eaLnBrk="1" hangingPunct="1">
              <a:lnSpc>
                <a:spcPct val="110000"/>
              </a:lnSpc>
            </a:pPr>
            <a:r>
              <a:rPr lang="en-US" altLang="en-US"/>
              <a:t>Contain no information that is useful for the data mining task at hand</a:t>
            </a:r>
          </a:p>
          <a:p>
            <a:pPr lvl="1" eaLnBrk="1" hangingPunct="1">
              <a:lnSpc>
                <a:spcPct val="110000"/>
              </a:lnSpc>
            </a:pPr>
            <a:r>
              <a:rPr lang="en-US" altLang="en-US"/>
              <a:t>E.g., students' ID is often irrelevant to the task of predicting students' GPA</a:t>
            </a:r>
          </a:p>
        </p:txBody>
      </p:sp>
      <p:sp>
        <p:nvSpPr>
          <p:cNvPr id="37890"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CE8FE3D-CCF2-4CD5-8422-CBA928264F5A}" type="slidenum">
              <a:rPr lang="en-US" altLang="en-US" sz="1200"/>
              <a:pPr eaLnBrk="1" hangingPunct="1"/>
              <a:t>24</a:t>
            </a:fld>
            <a:endParaRPr lang="en-US" altLang="en-US" sz="1200"/>
          </a:p>
        </p:txBody>
      </p:sp>
      <p:sp>
        <p:nvSpPr>
          <p:cNvPr id="37893" name="Text Box 4"/>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37894" name="Rectangle 5"/>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Tree>
    <p:extLst>
      <p:ext uri="{BB962C8B-B14F-4D97-AF65-F5344CB8AC3E}">
        <p14:creationId xmlns:p14="http://schemas.microsoft.com/office/powerpoint/2010/main" val="3140584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sz="3200"/>
              <a:t>Heuristic Search in Attribute Selection</a:t>
            </a:r>
          </a:p>
        </p:txBody>
      </p:sp>
      <p:sp>
        <p:nvSpPr>
          <p:cNvPr id="38916" name="Rectangle 3"/>
          <p:cNvSpPr>
            <a:spLocks noGrp="1" noChangeArrowheads="1"/>
          </p:cNvSpPr>
          <p:nvPr>
            <p:ph idx="1"/>
          </p:nvPr>
        </p:nvSpPr>
        <p:spPr/>
        <p:txBody>
          <a:bodyPr>
            <a:normAutofit lnSpcReduction="10000"/>
          </a:bodyPr>
          <a:lstStyle/>
          <a:p>
            <a:pPr eaLnBrk="1" hangingPunct="1"/>
            <a:r>
              <a:rPr lang="en-US" altLang="en-US" sz="2400"/>
              <a:t>There are </a:t>
            </a:r>
            <a:r>
              <a:rPr lang="en-US" altLang="en-US" sz="2400" i="1"/>
              <a:t>2</a:t>
            </a:r>
            <a:r>
              <a:rPr lang="en-US" altLang="en-US" sz="2400" i="1" baseline="30000"/>
              <a:t>d</a:t>
            </a:r>
            <a:r>
              <a:rPr lang="en-US" altLang="en-US" sz="2400"/>
              <a:t> possible attribute combinations of </a:t>
            </a:r>
            <a:r>
              <a:rPr lang="en-US" altLang="en-US" sz="2400" i="1"/>
              <a:t>d</a:t>
            </a:r>
            <a:r>
              <a:rPr lang="en-US" altLang="en-US" sz="2400"/>
              <a:t>  attributes</a:t>
            </a:r>
          </a:p>
          <a:p>
            <a:pPr eaLnBrk="1" hangingPunct="1"/>
            <a:r>
              <a:rPr lang="en-US" altLang="en-US" sz="2400"/>
              <a:t>Typical heuristic attribute selection methods:</a:t>
            </a:r>
          </a:p>
          <a:p>
            <a:pPr lvl="1" eaLnBrk="1" hangingPunct="1"/>
            <a:r>
              <a:rPr lang="en-US" altLang="en-US"/>
              <a:t>Best single attribute under the attribute independence assumption: choose by significance tests</a:t>
            </a:r>
          </a:p>
          <a:p>
            <a:pPr lvl="1" eaLnBrk="1" hangingPunct="1"/>
            <a:r>
              <a:rPr lang="en-US" altLang="en-US"/>
              <a:t>Best step-wise feature selection:</a:t>
            </a:r>
          </a:p>
          <a:p>
            <a:pPr lvl="2" eaLnBrk="1" hangingPunct="1"/>
            <a:r>
              <a:rPr lang="en-US" altLang="en-US" smtClean="0"/>
              <a:t>The best single-attribute is picked first</a:t>
            </a:r>
          </a:p>
          <a:p>
            <a:pPr lvl="2" eaLnBrk="1" hangingPunct="1"/>
            <a:r>
              <a:rPr lang="en-US" altLang="en-US" smtClean="0"/>
              <a:t>Then next best attribute condition to the first, ...</a:t>
            </a:r>
          </a:p>
          <a:p>
            <a:pPr lvl="1" eaLnBrk="1" hangingPunct="1"/>
            <a:r>
              <a:rPr lang="en-US" altLang="en-US"/>
              <a:t>Step-wise attribute elimination:</a:t>
            </a:r>
          </a:p>
          <a:p>
            <a:pPr lvl="2" eaLnBrk="1" hangingPunct="1"/>
            <a:r>
              <a:rPr lang="en-US" altLang="en-US" smtClean="0"/>
              <a:t>Repeatedly eliminate the worst attribute</a:t>
            </a:r>
          </a:p>
          <a:p>
            <a:pPr lvl="1" eaLnBrk="1" hangingPunct="1"/>
            <a:r>
              <a:rPr lang="en-US" altLang="en-US"/>
              <a:t>Best combined attribute selection and elimination</a:t>
            </a:r>
          </a:p>
          <a:p>
            <a:pPr lvl="1" eaLnBrk="1" hangingPunct="1"/>
            <a:r>
              <a:rPr lang="en-US" altLang="en-US"/>
              <a:t>Optimal branch and bound:</a:t>
            </a:r>
          </a:p>
          <a:p>
            <a:pPr lvl="2" eaLnBrk="1" hangingPunct="1"/>
            <a:r>
              <a:rPr lang="en-US" altLang="en-US" smtClean="0">
                <a:sym typeface="Symbol" panose="05050102010706020507" pitchFamily="18" charset="2"/>
              </a:rPr>
              <a:t>Use attribute elimination and backtracking</a:t>
            </a:r>
            <a:endParaRPr lang="en-US" altLang="en-US" smtClean="0"/>
          </a:p>
        </p:txBody>
      </p:sp>
      <p:sp>
        <p:nvSpPr>
          <p:cNvPr id="38914"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31C2572-18BD-46E2-94BD-3EDE5F5D5A66}" type="slidenum">
              <a:rPr lang="en-US" altLang="en-US" sz="1200"/>
              <a:pPr eaLnBrk="1" hangingPunct="1"/>
              <a:t>25</a:t>
            </a:fld>
            <a:endParaRPr lang="en-US" altLang="en-US" sz="1200"/>
          </a:p>
        </p:txBody>
      </p:sp>
    </p:spTree>
    <p:extLst>
      <p:ext uri="{BB962C8B-B14F-4D97-AF65-F5344CB8AC3E}">
        <p14:creationId xmlns:p14="http://schemas.microsoft.com/office/powerpoint/2010/main" val="2281941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61"/>
          <p:cNvSpPr txBox="1">
            <a:spLocks noGrp="1" noChangeArrowheads="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228FDFCB-FACC-4794-AA03-327C7853B3DB}" type="slidenum">
              <a:rPr lang="en-US" altLang="en-US" sz="1200"/>
              <a:pPr algn="r" eaLnBrk="1" hangingPunct="1"/>
              <a:t>26</a:t>
            </a:fld>
            <a:endParaRPr lang="en-US" altLang="en-US" sz="1200"/>
          </a:p>
        </p:txBody>
      </p:sp>
      <p:sp>
        <p:nvSpPr>
          <p:cNvPr id="39939" name="Rectangle 2"/>
          <p:cNvSpPr>
            <a:spLocks noGrp="1" noChangeArrowheads="1"/>
          </p:cNvSpPr>
          <p:nvPr>
            <p:ph type="title"/>
          </p:nvPr>
        </p:nvSpPr>
        <p:spPr>
          <a:xfrm>
            <a:off x="214738" y="739200"/>
            <a:ext cx="10515600" cy="438439"/>
          </a:xfrm>
        </p:spPr>
        <p:txBody>
          <a:bodyPr>
            <a:normAutofit fontScale="90000"/>
          </a:bodyPr>
          <a:lstStyle/>
          <a:p>
            <a:pPr eaLnBrk="1" hangingPunct="1"/>
            <a:r>
              <a:rPr lang="en-US" altLang="en-US" b="1" smtClean="0"/>
              <a:t>Attribute Creation (Feature Generation)</a:t>
            </a:r>
          </a:p>
        </p:txBody>
      </p:sp>
      <p:sp>
        <p:nvSpPr>
          <p:cNvPr id="39940" name="Rectangle 3"/>
          <p:cNvSpPr>
            <a:spLocks noGrp="1" noChangeArrowheads="1"/>
          </p:cNvSpPr>
          <p:nvPr>
            <p:ph idx="1"/>
          </p:nvPr>
        </p:nvSpPr>
        <p:spPr>
          <a:xfrm>
            <a:off x="713509" y="1631661"/>
            <a:ext cx="10515600" cy="4351338"/>
          </a:xfrm>
        </p:spPr>
        <p:txBody>
          <a:bodyPr/>
          <a:lstStyle/>
          <a:p>
            <a:pPr eaLnBrk="1" hangingPunct="1"/>
            <a:r>
              <a:rPr lang="en-US" altLang="en-US" sz="2400" dirty="0">
                <a:latin typeface="Calibri" panose="020F0502020204030204" pitchFamily="34" charset="0"/>
              </a:rPr>
              <a:t>Create new attributes (features) that can capture the important information in a data set more effectively than the original ones</a:t>
            </a:r>
          </a:p>
          <a:p>
            <a:pPr eaLnBrk="1" hangingPunct="1"/>
            <a:r>
              <a:rPr lang="en-US" altLang="en-US" sz="2400" dirty="0">
                <a:latin typeface="Calibri" panose="020F0502020204030204" pitchFamily="34" charset="0"/>
              </a:rPr>
              <a:t>Three general methodologies</a:t>
            </a:r>
          </a:p>
          <a:p>
            <a:pPr lvl="1" eaLnBrk="1" hangingPunct="1"/>
            <a:r>
              <a:rPr lang="en-US" altLang="en-US" dirty="0">
                <a:latin typeface="Calibri" panose="020F0502020204030204" pitchFamily="34" charset="0"/>
              </a:rPr>
              <a:t>Attribute extraction</a:t>
            </a:r>
          </a:p>
          <a:p>
            <a:pPr lvl="2" eaLnBrk="1" hangingPunct="1"/>
            <a:r>
              <a:rPr lang="en-US" altLang="en-US" dirty="0" smtClean="0">
                <a:latin typeface="Calibri" panose="020F0502020204030204" pitchFamily="34" charset="0"/>
              </a:rPr>
              <a:t> Domain-specific</a:t>
            </a:r>
          </a:p>
          <a:p>
            <a:pPr lvl="1" eaLnBrk="1" hangingPunct="1"/>
            <a:r>
              <a:rPr lang="en-US" altLang="en-US" dirty="0">
                <a:latin typeface="Calibri" panose="020F0502020204030204" pitchFamily="34" charset="0"/>
              </a:rPr>
              <a:t>Mapping data to new space (see: data reduction)</a:t>
            </a:r>
          </a:p>
          <a:p>
            <a:pPr lvl="2" eaLnBrk="1" hangingPunct="1"/>
            <a:r>
              <a:rPr lang="en-US" altLang="en-US" dirty="0" smtClean="0">
                <a:latin typeface="Calibri" panose="020F0502020204030204" pitchFamily="34" charset="0"/>
              </a:rPr>
              <a:t>E.g., Fourier transformation, wavelet transformation</a:t>
            </a:r>
          </a:p>
          <a:p>
            <a:pPr lvl="1" eaLnBrk="1" hangingPunct="1"/>
            <a:r>
              <a:rPr lang="en-US" altLang="en-US" dirty="0">
                <a:latin typeface="Calibri" panose="020F0502020204030204" pitchFamily="34" charset="0"/>
              </a:rPr>
              <a:t>Attribute construction </a:t>
            </a:r>
          </a:p>
          <a:p>
            <a:pPr lvl="2" eaLnBrk="1" hangingPunct="1"/>
            <a:r>
              <a:rPr lang="en-US" altLang="en-US" dirty="0" smtClean="0">
                <a:latin typeface="Calibri" panose="020F0502020204030204" pitchFamily="34" charset="0"/>
              </a:rPr>
              <a:t>Combining features </a:t>
            </a:r>
          </a:p>
          <a:p>
            <a:pPr lvl="2" eaLnBrk="1" hangingPunct="1"/>
            <a:r>
              <a:rPr lang="en-US" altLang="en-US" dirty="0" smtClean="0">
                <a:latin typeface="Calibri" panose="020F0502020204030204" pitchFamily="34" charset="0"/>
              </a:rPr>
              <a:t>Data discretization</a:t>
            </a:r>
          </a:p>
        </p:txBody>
      </p:sp>
    </p:spTree>
    <p:extLst>
      <p:ext uri="{BB962C8B-B14F-4D97-AF65-F5344CB8AC3E}">
        <p14:creationId xmlns:p14="http://schemas.microsoft.com/office/powerpoint/2010/main" val="2202369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173172" y="683787"/>
            <a:ext cx="10515600" cy="521566"/>
          </a:xfrm>
        </p:spPr>
        <p:txBody>
          <a:bodyPr>
            <a:normAutofit fontScale="90000"/>
          </a:bodyPr>
          <a:lstStyle/>
          <a:p>
            <a:pPr eaLnBrk="1" hangingPunct="1"/>
            <a:r>
              <a:rPr lang="en-US" altLang="en-US" b="1" dirty="0" smtClean="0"/>
              <a:t>Data Reduction: </a:t>
            </a:r>
            <a:r>
              <a:rPr lang="en-US" altLang="en-US" b="1" dirty="0" err="1" smtClean="0"/>
              <a:t>Numerosity</a:t>
            </a:r>
            <a:r>
              <a:rPr lang="en-US" altLang="en-US" b="1" dirty="0" smtClean="0"/>
              <a:t> Reduction</a:t>
            </a:r>
          </a:p>
        </p:txBody>
      </p:sp>
      <p:sp>
        <p:nvSpPr>
          <p:cNvPr id="40964" name="Rectangle 3"/>
          <p:cNvSpPr>
            <a:spLocks noGrp="1" noChangeArrowheads="1"/>
          </p:cNvSpPr>
          <p:nvPr>
            <p:ph idx="1"/>
          </p:nvPr>
        </p:nvSpPr>
        <p:spPr/>
        <p:txBody>
          <a:bodyPr/>
          <a:lstStyle/>
          <a:p>
            <a:pPr eaLnBrk="1" hangingPunct="1"/>
            <a:r>
              <a:rPr lang="en-US" altLang="en-US" sz="2400"/>
              <a:t>Reduce data volume by choosing alternative, </a:t>
            </a:r>
            <a:r>
              <a:rPr lang="en-US" altLang="en-US" sz="2400" i="1"/>
              <a:t>smaller forms</a:t>
            </a:r>
            <a:r>
              <a:rPr lang="en-US" altLang="en-US" sz="2400"/>
              <a:t> of data representation</a:t>
            </a:r>
          </a:p>
          <a:p>
            <a:pPr eaLnBrk="1" hangingPunct="1"/>
            <a:r>
              <a:rPr lang="en-US" altLang="en-US" sz="2400" b="1"/>
              <a:t>Parametric methods</a:t>
            </a:r>
            <a:r>
              <a:rPr lang="en-US" altLang="en-US" sz="2400"/>
              <a:t> (e.g., regression)</a:t>
            </a:r>
          </a:p>
          <a:p>
            <a:pPr lvl="1" eaLnBrk="1" hangingPunct="1"/>
            <a:r>
              <a:rPr lang="en-US" altLang="en-US"/>
              <a:t>Assume the data fits some model, estimate model parameters, store only the parameters, and discard the data (except possible outliers)</a:t>
            </a:r>
            <a:endParaRPr lang="en-US" altLang="en-US">
              <a:sym typeface="Symbol" panose="05050102010706020507" pitchFamily="18" charset="2"/>
            </a:endParaRPr>
          </a:p>
          <a:p>
            <a:pPr lvl="1" eaLnBrk="1" hangingPunct="1"/>
            <a:r>
              <a:rPr lang="en-US" altLang="en-US"/>
              <a:t>Ex.: Log-linear models—obtain value at a point in </a:t>
            </a:r>
            <a:r>
              <a:rPr lang="en-US" altLang="en-US" i="1"/>
              <a:t>m</a:t>
            </a:r>
            <a:r>
              <a:rPr lang="en-US" altLang="en-US"/>
              <a:t>-D space as the product on appropriate marginal subspaces </a:t>
            </a:r>
          </a:p>
          <a:p>
            <a:pPr eaLnBrk="1" hangingPunct="1"/>
            <a:r>
              <a:rPr lang="en-US" altLang="en-US" sz="2400" b="1"/>
              <a:t>Non-parametric</a:t>
            </a:r>
            <a:r>
              <a:rPr lang="en-US" altLang="en-US" sz="2400"/>
              <a:t> methods</a:t>
            </a:r>
            <a:r>
              <a:rPr lang="en-US" altLang="en-US" sz="2400">
                <a:sym typeface="Symbol" panose="05050102010706020507" pitchFamily="18" charset="2"/>
              </a:rPr>
              <a:t> </a:t>
            </a:r>
          </a:p>
          <a:p>
            <a:pPr lvl="1" eaLnBrk="1" hangingPunct="1"/>
            <a:r>
              <a:rPr lang="en-US" altLang="en-US">
                <a:sym typeface="Symbol" panose="05050102010706020507" pitchFamily="18" charset="2"/>
              </a:rPr>
              <a:t>Do not assume models</a:t>
            </a:r>
          </a:p>
          <a:p>
            <a:pPr lvl="1" eaLnBrk="1" hangingPunct="1"/>
            <a:r>
              <a:rPr lang="en-US" altLang="en-US">
                <a:sym typeface="Symbol" panose="05050102010706020507" pitchFamily="18" charset="2"/>
              </a:rPr>
              <a:t>Major families: histograms, clustering, sampling, … </a:t>
            </a:r>
          </a:p>
        </p:txBody>
      </p:sp>
      <p:sp>
        <p:nvSpPr>
          <p:cNvPr id="40962"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B825010-FA8D-4E69-B843-17C688210CC0}" type="slidenum">
              <a:rPr lang="en-US" altLang="en-US" sz="1200"/>
              <a:pPr eaLnBrk="1" hangingPunct="1"/>
              <a:t>27</a:t>
            </a:fld>
            <a:endParaRPr lang="en-US" altLang="en-US" sz="1200"/>
          </a:p>
        </p:txBody>
      </p:sp>
    </p:spTree>
    <p:extLst>
      <p:ext uri="{BB962C8B-B14F-4D97-AF65-F5344CB8AC3E}">
        <p14:creationId xmlns:p14="http://schemas.microsoft.com/office/powerpoint/2010/main" val="4152564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54397383"/>
              </p:ext>
            </p:extLst>
          </p:nvPr>
        </p:nvGraphicFramePr>
        <p:xfrm>
          <a:off x="2362098" y="2617342"/>
          <a:ext cx="6944133" cy="1337310"/>
        </p:xfrm>
        <a:graphic>
          <a:graphicData uri="http://schemas.openxmlformats.org/drawingml/2006/table">
            <a:tbl>
              <a:tblPr>
                <a:tableStyleId>{5C22544A-7EE6-4342-B048-85BDC9FD1C3A}</a:tableStyleId>
              </a:tblPr>
              <a:tblGrid>
                <a:gridCol w="427994"/>
                <a:gridCol w="6516139"/>
              </a:tblGrid>
              <a:tr h="0">
                <a:tc>
                  <a:txBody>
                    <a:bodyPr/>
                    <a:lstStyle/>
                    <a:p>
                      <a:pPr marL="0" marR="0">
                        <a:spcBef>
                          <a:spcPts val="0"/>
                        </a:spcBef>
                        <a:spcAft>
                          <a:spcPts val="0"/>
                        </a:spcAft>
                      </a:pPr>
                      <a:endParaRPr lang="en-US" sz="1800" kern="50" dirty="0">
                        <a:effectLst/>
                        <a:latin typeface="Times New Roman" panose="02020603050405020304" pitchFamily="18" charset="0"/>
                        <a:ea typeface="WenQuanYi Micro Hei"/>
                        <a:cs typeface="Lohit Hindi"/>
                      </a:endParaRPr>
                    </a:p>
                  </a:txBody>
                  <a:tcPr marL="34925" marR="34925" marT="34925" marB="34925"/>
                </a:tc>
                <a:tc>
                  <a:txBody>
                    <a:bodyPr/>
                    <a:lstStyle/>
                    <a:p>
                      <a:pPr marL="0" marR="0" algn="ctr">
                        <a:spcBef>
                          <a:spcPts val="0"/>
                        </a:spcBef>
                        <a:spcAft>
                          <a:spcPts val="0"/>
                        </a:spcAft>
                      </a:pPr>
                      <a:r>
                        <a:rPr lang="en-IN" sz="1800" kern="50" dirty="0">
                          <a:effectLst/>
                        </a:rPr>
                        <a:t>Author(s), Title, Edition, Publishing House</a:t>
                      </a:r>
                      <a:endParaRPr lang="en-US" sz="1800" kern="50" dirty="0">
                        <a:effectLst/>
                        <a:latin typeface="Times New Roman" panose="02020603050405020304" pitchFamily="18" charset="0"/>
                        <a:ea typeface="WenQuanYi Micro Hei"/>
                        <a:cs typeface="Lohit Hindi"/>
                      </a:endParaRPr>
                    </a:p>
                  </a:txBody>
                  <a:tcPr marL="34925" marR="34925" marT="34925" marB="34925"/>
                </a:tc>
              </a:tr>
              <a:tr h="0">
                <a:tc>
                  <a:txBody>
                    <a:bodyPr/>
                    <a:lstStyle/>
                    <a:p>
                      <a:pPr marL="0" marR="0">
                        <a:spcBef>
                          <a:spcPts val="0"/>
                        </a:spcBef>
                        <a:spcAft>
                          <a:spcPts val="0"/>
                        </a:spcAft>
                      </a:pPr>
                      <a:r>
                        <a:rPr lang="en-IN" sz="1800" kern="50">
                          <a:effectLst/>
                        </a:rPr>
                        <a:t>T1</a:t>
                      </a:r>
                      <a:endParaRPr lang="en-US" sz="1800" kern="50">
                        <a:effectLst/>
                        <a:latin typeface="Times New Roman" panose="02020603050405020304" pitchFamily="18" charset="0"/>
                        <a:ea typeface="WenQuanYi Micro Hei"/>
                        <a:cs typeface="Lohit Hindi"/>
                      </a:endParaRPr>
                    </a:p>
                  </a:txBody>
                  <a:tcPr marL="34925" marR="34925" marT="34925" marB="34925"/>
                </a:tc>
                <a:tc>
                  <a:txBody>
                    <a:bodyPr/>
                    <a:lstStyle/>
                    <a:p>
                      <a:pPr marL="457200" marR="0" algn="just">
                        <a:spcBef>
                          <a:spcPts val="0"/>
                        </a:spcBef>
                        <a:spcAft>
                          <a:spcPts val="0"/>
                        </a:spcAft>
                      </a:pPr>
                      <a:r>
                        <a:rPr lang="en-US" sz="1400" kern="50" dirty="0" smtClean="0">
                          <a:effectLst/>
                        </a:rPr>
                        <a:t>Tan P. N., Steinbach M &amp; Kumar V. “Introduction to Data Mining” Pearson Education</a:t>
                      </a:r>
                      <a:r>
                        <a:rPr lang="en-IN" sz="1200" kern="50" dirty="0" smtClean="0">
                          <a:effectLst/>
                        </a:rPr>
                        <a:t> </a:t>
                      </a:r>
                      <a:endParaRPr lang="en-US" sz="1800" kern="50" dirty="0">
                        <a:effectLst/>
                        <a:latin typeface="Times New Roman" panose="02020603050405020304" pitchFamily="18" charset="0"/>
                        <a:ea typeface="WenQuanYi Micro Hei"/>
                        <a:cs typeface="Lohit Hindi"/>
                      </a:endParaRPr>
                    </a:p>
                  </a:txBody>
                  <a:tcPr marL="34925" marR="34925" marT="34925" marB="34925"/>
                </a:tc>
              </a:tr>
              <a:tr h="0">
                <a:tc>
                  <a:txBody>
                    <a:bodyPr/>
                    <a:lstStyle/>
                    <a:p>
                      <a:pPr marL="0" marR="0">
                        <a:spcBef>
                          <a:spcPts val="0"/>
                        </a:spcBef>
                        <a:spcAft>
                          <a:spcPts val="0"/>
                        </a:spcAft>
                      </a:pPr>
                      <a:r>
                        <a:rPr lang="en-IN" sz="1800" kern="50">
                          <a:effectLst/>
                        </a:rPr>
                        <a:t>T2</a:t>
                      </a:r>
                      <a:endParaRPr lang="en-US" sz="1800" kern="50">
                        <a:effectLst/>
                        <a:latin typeface="Times New Roman" panose="02020603050405020304" pitchFamily="18" charset="0"/>
                        <a:ea typeface="WenQuanYi Micro Hei"/>
                        <a:cs typeface="Lohit Hindi"/>
                      </a:endParaRPr>
                    </a:p>
                  </a:txBody>
                  <a:tcPr marL="34925" marR="34925" marT="34925" marB="34925"/>
                </a:tc>
                <a:tc>
                  <a:txBody>
                    <a:bodyPr/>
                    <a:lstStyle/>
                    <a:p>
                      <a:pPr marL="457200" marR="0" algn="just">
                        <a:spcBef>
                          <a:spcPts val="0"/>
                        </a:spcBef>
                        <a:spcAft>
                          <a:spcPts val="0"/>
                        </a:spcAft>
                      </a:pPr>
                      <a:r>
                        <a:rPr lang="en-IN" sz="1400" kern="50" dirty="0" smtClean="0">
                          <a:effectLst/>
                        </a:rPr>
                        <a:t>Data Mining: Concepts and Techniques, Third Edition  by  </a:t>
                      </a:r>
                      <a:r>
                        <a:rPr lang="en-IN" sz="1400" kern="50" dirty="0" err="1" smtClean="0">
                          <a:effectLst/>
                        </a:rPr>
                        <a:t>Jiawei</a:t>
                      </a:r>
                      <a:r>
                        <a:rPr lang="en-IN" sz="1400" kern="50" dirty="0" smtClean="0">
                          <a:effectLst/>
                        </a:rPr>
                        <a:t> Han, </a:t>
                      </a:r>
                      <a:r>
                        <a:rPr lang="en-IN" sz="1400" kern="50" dirty="0" err="1" smtClean="0">
                          <a:effectLst/>
                        </a:rPr>
                        <a:t>Micheline</a:t>
                      </a:r>
                      <a:r>
                        <a:rPr lang="en-IN" sz="1400" kern="50" dirty="0" smtClean="0">
                          <a:effectLst/>
                        </a:rPr>
                        <a:t> </a:t>
                      </a:r>
                      <a:r>
                        <a:rPr lang="en-IN" sz="1400" kern="50" dirty="0" err="1" smtClean="0">
                          <a:effectLst/>
                        </a:rPr>
                        <a:t>Kamber</a:t>
                      </a:r>
                      <a:r>
                        <a:rPr lang="en-IN" sz="1400" kern="50" dirty="0" smtClean="0">
                          <a:effectLst/>
                        </a:rPr>
                        <a:t> and Jian Pei Morgan Kaufmann Publishers</a:t>
                      </a:r>
                      <a:endParaRPr lang="en-US" sz="2000" kern="50" dirty="0">
                        <a:effectLst/>
                        <a:latin typeface="Times New Roman" panose="02020603050405020304" pitchFamily="18" charset="0"/>
                        <a:ea typeface="WenQuanYi Micro Hei"/>
                        <a:cs typeface="Lohit Hindi"/>
                      </a:endParaRPr>
                    </a:p>
                  </a:txBody>
                  <a:tcPr marL="34925" marR="34925" marT="34925" marB="34925"/>
                </a:tc>
              </a:tr>
            </a:tbl>
          </a:graphicData>
        </a:graphic>
      </p:graphicFrame>
      <p:sp>
        <p:nvSpPr>
          <p:cNvPr id="5" name="Rectangle 1"/>
          <p:cNvSpPr txBox="1">
            <a:spLocks noChangeArrowheads="1"/>
          </p:cNvSpPr>
          <p:nvPr/>
        </p:nvSpPr>
        <p:spPr bwMode="auto">
          <a:xfrm>
            <a:off x="1981201" y="1866277"/>
            <a:ext cx="21428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zh-CN" sz="1600" b="1" dirty="0" smtClean="0">
                <a:latin typeface="Times New Roman" panose="02020603050405020304" pitchFamily="18" charset="0"/>
                <a:ea typeface="WenQuanYi Micro Hei"/>
                <a:cs typeface="Times New Roman" panose="02020603050405020304" pitchFamily="18" charset="0"/>
              </a:rPr>
              <a:t>Prescribed Text Books</a:t>
            </a:r>
            <a:endParaRPr lang="en-US" altLang="zh-CN" sz="2400" dirty="0" smtClean="0">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600" dirty="0">
              <a:latin typeface="Arial" panose="020B0604020202020204" pitchFamily="34" charset="0"/>
            </a:endParaRPr>
          </a:p>
        </p:txBody>
      </p:sp>
    </p:spTree>
    <p:extLst>
      <p:ext uri="{BB962C8B-B14F-4D97-AF65-F5344CB8AC3E}">
        <p14:creationId xmlns:p14="http://schemas.microsoft.com/office/powerpoint/2010/main" val="3404428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en-US" sz="3200"/>
              <a:t>Major Tasks in Data Preprocessing</a:t>
            </a:r>
          </a:p>
        </p:txBody>
      </p:sp>
      <p:sp>
        <p:nvSpPr>
          <p:cNvPr id="9220" name="Rectangle 3"/>
          <p:cNvSpPr>
            <a:spLocks noGrp="1" noChangeArrowheads="1"/>
          </p:cNvSpPr>
          <p:nvPr>
            <p:ph idx="1"/>
          </p:nvPr>
        </p:nvSpPr>
        <p:spPr/>
        <p:txBody>
          <a:bodyPr>
            <a:normAutofit fontScale="92500" lnSpcReduction="10000"/>
          </a:bodyPr>
          <a:lstStyle/>
          <a:p>
            <a:pPr eaLnBrk="1" hangingPunct="1"/>
            <a:r>
              <a:rPr lang="en-US" altLang="en-US" sz="2400" b="1"/>
              <a:t>Data cleaning</a:t>
            </a:r>
          </a:p>
          <a:p>
            <a:pPr lvl="1" eaLnBrk="1" hangingPunct="1"/>
            <a:r>
              <a:rPr lang="en-US" altLang="en-US"/>
              <a:t>Fill in missing values, smooth noisy data, identify or remove outliers, and resolve inconsistencies</a:t>
            </a:r>
          </a:p>
          <a:p>
            <a:pPr eaLnBrk="1" hangingPunct="1"/>
            <a:r>
              <a:rPr lang="en-US" altLang="en-US" sz="2400" b="1"/>
              <a:t>Data integration</a:t>
            </a:r>
          </a:p>
          <a:p>
            <a:pPr lvl="1" eaLnBrk="1" hangingPunct="1"/>
            <a:r>
              <a:rPr lang="en-US" altLang="en-US"/>
              <a:t>Integration of multiple databases, data cubes, or files</a:t>
            </a:r>
          </a:p>
          <a:p>
            <a:pPr eaLnBrk="1" hangingPunct="1"/>
            <a:r>
              <a:rPr lang="en-US" altLang="en-US" sz="2400" b="1"/>
              <a:t>Data reduction</a:t>
            </a:r>
          </a:p>
          <a:p>
            <a:pPr lvl="1" eaLnBrk="1" hangingPunct="1"/>
            <a:r>
              <a:rPr lang="en-US" altLang="en-US"/>
              <a:t>Dimensionality reduction</a:t>
            </a:r>
          </a:p>
          <a:p>
            <a:pPr lvl="1" eaLnBrk="1" hangingPunct="1"/>
            <a:r>
              <a:rPr lang="en-US" altLang="en-US"/>
              <a:t>Numerosity reduction</a:t>
            </a:r>
          </a:p>
          <a:p>
            <a:pPr lvl="1" eaLnBrk="1" hangingPunct="1"/>
            <a:r>
              <a:rPr lang="en-US" altLang="en-US"/>
              <a:t>Data compression</a:t>
            </a:r>
          </a:p>
          <a:p>
            <a:pPr eaLnBrk="1" hangingPunct="1"/>
            <a:r>
              <a:rPr lang="en-US" altLang="en-US" sz="2400" b="1"/>
              <a:t>Data transformation and data discretization</a:t>
            </a:r>
          </a:p>
          <a:p>
            <a:pPr lvl="1" eaLnBrk="1" hangingPunct="1"/>
            <a:r>
              <a:rPr lang="en-US" altLang="en-US"/>
              <a:t>Normalization </a:t>
            </a:r>
          </a:p>
          <a:p>
            <a:pPr lvl="1" eaLnBrk="1" hangingPunct="1"/>
            <a:r>
              <a:rPr lang="en-US" altLang="en-US"/>
              <a:t>Concept hierarchy generation</a:t>
            </a:r>
          </a:p>
        </p:txBody>
      </p:sp>
      <p:sp>
        <p:nvSpPr>
          <p:cNvPr id="9218"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4F28A1D-A59A-434D-98CE-A1D8929C7AF9}" type="slidenum">
              <a:rPr lang="en-US" altLang="en-US" sz="1200"/>
              <a:pPr eaLnBrk="1" hangingPunct="1"/>
              <a:t>3</a:t>
            </a:fld>
            <a:endParaRPr lang="en-US" altLang="en-US" sz="1200"/>
          </a:p>
        </p:txBody>
      </p:sp>
    </p:spTree>
    <p:extLst>
      <p:ext uri="{BB962C8B-B14F-4D97-AF65-F5344CB8AC3E}">
        <p14:creationId xmlns:p14="http://schemas.microsoft.com/office/powerpoint/2010/main" val="349598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436411" y="365125"/>
            <a:ext cx="10515600" cy="1325563"/>
          </a:xfrm>
        </p:spPr>
        <p:txBody>
          <a:bodyPr>
            <a:normAutofit/>
          </a:bodyPr>
          <a:lstStyle/>
          <a:p>
            <a:pPr eaLnBrk="1" hangingPunct="1"/>
            <a:r>
              <a:rPr lang="en-US" altLang="en-US" dirty="0" smtClean="0"/>
              <a:t>Data Integration</a:t>
            </a:r>
          </a:p>
        </p:txBody>
      </p:sp>
      <p:sp>
        <p:nvSpPr>
          <p:cNvPr id="18437" name="Rectangle 3"/>
          <p:cNvSpPr>
            <a:spLocks noGrp="1" noChangeArrowheads="1"/>
          </p:cNvSpPr>
          <p:nvPr>
            <p:ph idx="1"/>
          </p:nvPr>
        </p:nvSpPr>
        <p:spPr/>
        <p:txBody>
          <a:bodyPr>
            <a:normAutofit lnSpcReduction="10000"/>
          </a:bodyPr>
          <a:lstStyle/>
          <a:p>
            <a:pPr eaLnBrk="1" hangingPunct="1">
              <a:lnSpc>
                <a:spcPct val="130000"/>
              </a:lnSpc>
            </a:pPr>
            <a:r>
              <a:rPr lang="en-US" altLang="en-US" sz="2000" b="1"/>
              <a:t>Data integration</a:t>
            </a:r>
            <a:r>
              <a:rPr lang="en-US" altLang="en-US" sz="2000"/>
              <a:t>: </a:t>
            </a:r>
          </a:p>
          <a:p>
            <a:pPr lvl="1" eaLnBrk="1" hangingPunct="1">
              <a:lnSpc>
                <a:spcPct val="130000"/>
              </a:lnSpc>
            </a:pPr>
            <a:r>
              <a:rPr lang="en-US" altLang="en-US" sz="2000"/>
              <a:t>Combines data from multiple sources into a coherent store</a:t>
            </a:r>
          </a:p>
          <a:p>
            <a:pPr eaLnBrk="1" hangingPunct="1">
              <a:lnSpc>
                <a:spcPct val="130000"/>
              </a:lnSpc>
            </a:pPr>
            <a:r>
              <a:rPr lang="en-US" altLang="en-US" sz="2000"/>
              <a:t>Schema integration: e.g., A.cust-id </a:t>
            </a:r>
            <a:r>
              <a:rPr lang="en-US" altLang="en-US" sz="2000">
                <a:sym typeface="Symbol" panose="05050102010706020507" pitchFamily="18" charset="2"/>
              </a:rPr>
              <a:t> B.</a:t>
            </a:r>
            <a:r>
              <a:rPr lang="en-US" altLang="en-US" sz="2000"/>
              <a:t>cust-#</a:t>
            </a:r>
          </a:p>
          <a:p>
            <a:pPr lvl="1" eaLnBrk="1" hangingPunct="1">
              <a:lnSpc>
                <a:spcPct val="130000"/>
              </a:lnSpc>
            </a:pPr>
            <a:r>
              <a:rPr lang="en-US" altLang="en-US" sz="2000"/>
              <a:t>Integrate metadata from different sources</a:t>
            </a:r>
          </a:p>
          <a:p>
            <a:pPr eaLnBrk="1" hangingPunct="1">
              <a:lnSpc>
                <a:spcPct val="130000"/>
              </a:lnSpc>
            </a:pPr>
            <a:r>
              <a:rPr lang="en-US" altLang="en-US" sz="2000">
                <a:solidFill>
                  <a:schemeClr val="hlink"/>
                </a:solidFill>
              </a:rPr>
              <a:t>Entity identification problem</a:t>
            </a:r>
            <a:r>
              <a:rPr lang="en-US" altLang="en-US" sz="2000"/>
              <a:t>: </a:t>
            </a:r>
          </a:p>
          <a:p>
            <a:pPr lvl="1" eaLnBrk="1" hangingPunct="1">
              <a:lnSpc>
                <a:spcPct val="130000"/>
              </a:lnSpc>
            </a:pPr>
            <a:r>
              <a:rPr lang="en-US" altLang="en-US" sz="2000"/>
              <a:t>Identify real world entities from multiple data sources, e.g., Bill Clinton = William Clinton</a:t>
            </a:r>
          </a:p>
          <a:p>
            <a:pPr eaLnBrk="1" hangingPunct="1">
              <a:lnSpc>
                <a:spcPct val="130000"/>
              </a:lnSpc>
            </a:pPr>
            <a:r>
              <a:rPr lang="en-US" altLang="en-US" sz="2000"/>
              <a:t>Detecting and resolving data value conflicts</a:t>
            </a:r>
          </a:p>
          <a:p>
            <a:pPr lvl="1" eaLnBrk="1" hangingPunct="1">
              <a:lnSpc>
                <a:spcPct val="130000"/>
              </a:lnSpc>
            </a:pPr>
            <a:r>
              <a:rPr lang="en-US" altLang="en-US" sz="2000"/>
              <a:t>For the same real world entity, attribute values from different sources are different</a:t>
            </a:r>
          </a:p>
          <a:p>
            <a:pPr lvl="1" eaLnBrk="1" hangingPunct="1">
              <a:lnSpc>
                <a:spcPct val="130000"/>
              </a:lnSpc>
            </a:pPr>
            <a:r>
              <a:rPr lang="en-US" altLang="en-US" sz="2000"/>
              <a:t>Possible reasons: different representations, different scales, e.g., metric vs. British units</a:t>
            </a:r>
          </a:p>
        </p:txBody>
      </p:sp>
      <p:sp>
        <p:nvSpPr>
          <p:cNvPr id="18434"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2AC2F01-1936-4CF6-A33B-9E7AA637D2A6}" type="slidenum">
              <a:rPr lang="en-US" altLang="en-US" sz="1200"/>
              <a:pPr eaLnBrk="1" hangingPunct="1"/>
              <a:t>4</a:t>
            </a:fld>
            <a:endParaRPr lang="en-US" altLang="en-US" sz="1200"/>
          </a:p>
        </p:txBody>
      </p:sp>
      <p:sp>
        <p:nvSpPr>
          <p:cNvPr id="18435" name="Slide Number Placeholder 5"/>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4B7C5071-FBA1-49FB-B992-0AAD45E5EEFF}" type="slidenum">
              <a:rPr lang="en-US" altLang="en-US" sz="1200"/>
              <a:pPr algn="r" eaLnBrk="1" hangingPunct="1"/>
              <a:t>4</a:t>
            </a:fld>
            <a:endParaRPr lang="en-US" altLang="en-US" sz="1200"/>
          </a:p>
        </p:txBody>
      </p:sp>
    </p:spTree>
    <p:extLst>
      <p:ext uri="{BB962C8B-B14F-4D97-AF65-F5344CB8AC3E}">
        <p14:creationId xmlns:p14="http://schemas.microsoft.com/office/powerpoint/2010/main" val="3660295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131618" y="734286"/>
            <a:ext cx="10515600" cy="596178"/>
          </a:xfrm>
        </p:spPr>
        <p:txBody>
          <a:bodyPr/>
          <a:lstStyle/>
          <a:p>
            <a:pPr eaLnBrk="1" hangingPunct="1"/>
            <a:r>
              <a:rPr lang="en-US" altLang="en-US" sz="3200" b="1" dirty="0"/>
              <a:t>Handling Redundancy in Data Integration</a:t>
            </a:r>
          </a:p>
        </p:txBody>
      </p:sp>
      <p:sp>
        <p:nvSpPr>
          <p:cNvPr id="19461" name="Rectangle 3"/>
          <p:cNvSpPr>
            <a:spLocks noGrp="1" noChangeArrowheads="1"/>
          </p:cNvSpPr>
          <p:nvPr>
            <p:ph idx="1"/>
          </p:nvPr>
        </p:nvSpPr>
        <p:spPr>
          <a:xfrm>
            <a:off x="658091" y="1700934"/>
            <a:ext cx="10515600" cy="4351338"/>
          </a:xfrm>
        </p:spPr>
        <p:txBody>
          <a:bodyPr>
            <a:normAutofit lnSpcReduction="10000"/>
          </a:bodyPr>
          <a:lstStyle/>
          <a:p>
            <a:pPr eaLnBrk="1" hangingPunct="1">
              <a:lnSpc>
                <a:spcPct val="120000"/>
              </a:lnSpc>
            </a:pPr>
            <a:r>
              <a:rPr lang="en-US" altLang="en-US" sz="2400" dirty="0"/>
              <a:t>Redundant data occur often when integration of multiple databases</a:t>
            </a:r>
          </a:p>
          <a:p>
            <a:pPr lvl="1" eaLnBrk="1" hangingPunct="1">
              <a:lnSpc>
                <a:spcPct val="120000"/>
              </a:lnSpc>
            </a:pPr>
            <a:r>
              <a:rPr lang="en-US" altLang="en-US" i="1" dirty="0"/>
              <a:t>Object identification</a:t>
            </a:r>
            <a:r>
              <a:rPr lang="en-US" altLang="en-US" dirty="0"/>
              <a:t>:  The same attribute or object may have different names in different databases</a:t>
            </a:r>
          </a:p>
          <a:p>
            <a:pPr lvl="1" eaLnBrk="1" hangingPunct="1">
              <a:lnSpc>
                <a:spcPct val="120000"/>
              </a:lnSpc>
            </a:pPr>
            <a:r>
              <a:rPr lang="en-US" altLang="en-US" i="1" dirty="0"/>
              <a:t>Derivable data:</a:t>
            </a:r>
            <a:r>
              <a:rPr lang="en-US" altLang="en-US" dirty="0"/>
              <a:t> One attribute may be a “derived” attribute in another table, e.g., annual revenue</a:t>
            </a:r>
          </a:p>
          <a:p>
            <a:pPr eaLnBrk="1" hangingPunct="1">
              <a:lnSpc>
                <a:spcPct val="120000"/>
              </a:lnSpc>
            </a:pPr>
            <a:r>
              <a:rPr lang="en-US" altLang="en-US" sz="2400" dirty="0"/>
              <a:t>Redundant attributes may be able to be detected by </a:t>
            </a:r>
            <a:r>
              <a:rPr lang="en-US" altLang="en-US" sz="2400" i="1" dirty="0"/>
              <a:t>correlation analysis </a:t>
            </a:r>
            <a:r>
              <a:rPr lang="en-US" altLang="en-US" sz="2400" dirty="0"/>
              <a:t>and</a:t>
            </a:r>
            <a:r>
              <a:rPr lang="en-US" altLang="en-US" sz="2400" i="1" dirty="0"/>
              <a:t> covariance analysis</a:t>
            </a:r>
            <a:endParaRPr lang="en-US" altLang="en-US" sz="2400" dirty="0"/>
          </a:p>
          <a:p>
            <a:pPr eaLnBrk="1" hangingPunct="1">
              <a:lnSpc>
                <a:spcPct val="120000"/>
              </a:lnSpc>
            </a:pPr>
            <a:r>
              <a:rPr lang="en-US" altLang="en-US" sz="2400" dirty="0"/>
              <a:t>Careful integration of the data from multiple sources may help reduce/avoid redundancies and inconsistencies and improve mining speed and quality</a:t>
            </a:r>
          </a:p>
        </p:txBody>
      </p:sp>
      <p:sp>
        <p:nvSpPr>
          <p:cNvPr id="19458"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828694F-9A2F-4638-88E4-D2D22785BBA2}" type="slidenum">
              <a:rPr lang="en-US" altLang="en-US" sz="1200"/>
              <a:pPr eaLnBrk="1" hangingPunct="1"/>
              <a:t>5</a:t>
            </a:fld>
            <a:endParaRPr lang="en-US" altLang="en-US" sz="1200"/>
          </a:p>
        </p:txBody>
      </p:sp>
      <p:sp>
        <p:nvSpPr>
          <p:cNvPr id="19459" name="Slide Number Placeholder 5"/>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fld id="{D555AE41-7BA8-4BAF-97B8-2AD226BAF952}" type="slidenum">
              <a:rPr lang="en-US" altLang="en-US" sz="1200"/>
              <a:pPr algn="r" eaLnBrk="1" hangingPunct="1"/>
              <a:t>5</a:t>
            </a:fld>
            <a:endParaRPr lang="en-US" altLang="en-US" sz="1200"/>
          </a:p>
        </p:txBody>
      </p:sp>
    </p:spTree>
    <p:extLst>
      <p:ext uri="{BB962C8B-B14F-4D97-AF65-F5344CB8AC3E}">
        <p14:creationId xmlns:p14="http://schemas.microsoft.com/office/powerpoint/2010/main" val="556394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en-US" sz="3200"/>
              <a:t>Correlation Analysis (Nominal Data)</a:t>
            </a:r>
          </a:p>
        </p:txBody>
      </p:sp>
      <p:graphicFrame>
        <p:nvGraphicFramePr>
          <p:cNvPr id="20485" name="Object 4"/>
          <p:cNvGraphicFramePr>
            <a:graphicFrameLocks noGrp="1" noChangeAspect="1"/>
          </p:cNvGraphicFramePr>
          <p:nvPr>
            <p:ph idx="1"/>
            <p:extLst>
              <p:ext uri="{D42A27DB-BD31-4B8C-83A1-F6EECF244321}">
                <p14:modId xmlns:p14="http://schemas.microsoft.com/office/powerpoint/2010/main" val="2428967274"/>
              </p:ext>
            </p:extLst>
          </p:nvPr>
        </p:nvGraphicFramePr>
        <p:xfrm>
          <a:off x="4055918" y="1992601"/>
          <a:ext cx="2057400" cy="444500"/>
        </p:xfrm>
        <a:graphic>
          <a:graphicData uri="http://schemas.openxmlformats.org/presentationml/2006/ole">
            <mc:AlternateContent xmlns:mc="http://schemas.openxmlformats.org/markup-compatibility/2006">
              <mc:Choice xmlns:v="urn:schemas-microsoft-com:vml" Requires="v">
                <p:oleObj spid="_x0000_s6153" name="Equation" r:id="rId4" imgW="2057400" imgH="444500" progId="Equation.3">
                  <p:embed/>
                </p:oleObj>
              </mc:Choice>
              <mc:Fallback>
                <p:oleObj name="Equation" r:id="rId4" imgW="20574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5918" y="1992601"/>
                        <a:ext cx="2057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2" name="Rectangle 2061"/>
          <p:cNvSpPr>
            <a:spLocks noGrp="1" noChangeArrowheads="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4F61F6E-0C26-48CC-B960-A5386F0A4B0A}" type="slidenum">
              <a:rPr lang="en-US" altLang="en-US" sz="1200"/>
              <a:pPr eaLnBrk="1" hangingPunct="1"/>
              <a:t>6</a:t>
            </a:fld>
            <a:endParaRPr lang="en-US" altLang="en-US" sz="1200"/>
          </a:p>
        </p:txBody>
      </p:sp>
      <p:sp>
        <p:nvSpPr>
          <p:cNvPr id="20484" name="Rectangle 3"/>
          <p:cNvSpPr>
            <a:spLocks noGrp="1" noChangeArrowheads="1"/>
          </p:cNvSpPr>
          <p:nvPr>
            <p:ph type="body" sz="half" idx="4294967295"/>
          </p:nvPr>
        </p:nvSpPr>
        <p:spPr>
          <a:xfrm>
            <a:off x="595745" y="1503217"/>
            <a:ext cx="8382000" cy="5181600"/>
          </a:xfrm>
        </p:spPr>
        <p:txBody>
          <a:bodyPr/>
          <a:lstStyle/>
          <a:p>
            <a:pPr>
              <a:lnSpc>
                <a:spcPct val="110000"/>
              </a:lnSpc>
            </a:pPr>
            <a:r>
              <a:rPr lang="el-GR" altLang="en-US" sz="2400" b="1" dirty="0">
                <a:solidFill>
                  <a:schemeClr val="folHlink"/>
                </a:solidFill>
                <a:latin typeface="Calibri" panose="020F0502020204030204" pitchFamily="34" charset="0"/>
              </a:rPr>
              <a:t>Χ</a:t>
            </a:r>
            <a:r>
              <a:rPr lang="en-US" altLang="en-US" sz="2400" b="1" baseline="30000" dirty="0">
                <a:solidFill>
                  <a:schemeClr val="folHlink"/>
                </a:solidFill>
                <a:latin typeface="Calibri" panose="020F0502020204030204" pitchFamily="34" charset="0"/>
              </a:rPr>
              <a:t>2</a:t>
            </a:r>
            <a:r>
              <a:rPr lang="en-US" altLang="en-US" sz="2400" b="1" dirty="0">
                <a:solidFill>
                  <a:schemeClr val="folHlink"/>
                </a:solidFill>
                <a:latin typeface="Calibri" panose="020F0502020204030204" pitchFamily="34" charset="0"/>
              </a:rPr>
              <a:t> (chi-square) test</a:t>
            </a:r>
            <a:endParaRPr lang="el-GR" altLang="en-US" sz="2400" b="1" dirty="0">
              <a:solidFill>
                <a:schemeClr val="folHlink"/>
              </a:solidFill>
              <a:latin typeface="Calibri" panose="020F0502020204030204" pitchFamily="34" charset="0"/>
            </a:endParaRPr>
          </a:p>
          <a:p>
            <a:pPr>
              <a:lnSpc>
                <a:spcPct val="110000"/>
              </a:lnSpc>
            </a:pPr>
            <a:endParaRPr lang="en-US" altLang="en-US" sz="2400" dirty="0">
              <a:latin typeface="Calibri" panose="020F0502020204030204" pitchFamily="34" charset="0"/>
            </a:endParaRPr>
          </a:p>
          <a:p>
            <a:pPr>
              <a:lnSpc>
                <a:spcPct val="110000"/>
              </a:lnSpc>
            </a:pPr>
            <a:endParaRPr lang="en-US" altLang="en-US" sz="2400" dirty="0">
              <a:latin typeface="Calibri" panose="020F0502020204030204" pitchFamily="34" charset="0"/>
            </a:endParaRPr>
          </a:p>
          <a:p>
            <a:pPr>
              <a:lnSpc>
                <a:spcPct val="110000"/>
              </a:lnSpc>
            </a:pPr>
            <a:r>
              <a:rPr lang="en-US" altLang="en-US" sz="2400" dirty="0">
                <a:latin typeface="Calibri" panose="020F0502020204030204" pitchFamily="34" charset="0"/>
              </a:rPr>
              <a:t>The larger the </a:t>
            </a:r>
            <a:r>
              <a:rPr lang="el-GR" altLang="en-US" sz="2400" dirty="0">
                <a:latin typeface="Calibri" panose="020F0502020204030204" pitchFamily="34" charset="0"/>
              </a:rPr>
              <a:t>Χ</a:t>
            </a:r>
            <a:r>
              <a:rPr lang="en-US" altLang="en-US" sz="2400" baseline="30000" dirty="0">
                <a:latin typeface="Calibri" panose="020F0502020204030204" pitchFamily="34" charset="0"/>
              </a:rPr>
              <a:t>2</a:t>
            </a:r>
            <a:r>
              <a:rPr lang="en-US" altLang="en-US" sz="2400" dirty="0">
                <a:latin typeface="Calibri" panose="020F0502020204030204" pitchFamily="34" charset="0"/>
              </a:rPr>
              <a:t> value, the more likely the variables are related</a:t>
            </a:r>
          </a:p>
          <a:p>
            <a:pPr>
              <a:lnSpc>
                <a:spcPct val="110000"/>
              </a:lnSpc>
            </a:pPr>
            <a:r>
              <a:rPr lang="en-US" altLang="en-US" sz="2400" dirty="0">
                <a:latin typeface="Calibri" panose="020F0502020204030204" pitchFamily="34" charset="0"/>
              </a:rPr>
              <a:t>The cells that contribute the most to the </a:t>
            </a:r>
            <a:r>
              <a:rPr lang="el-GR" altLang="en-US" sz="2400" dirty="0">
                <a:latin typeface="Calibri" panose="020F0502020204030204" pitchFamily="34" charset="0"/>
              </a:rPr>
              <a:t>Χ</a:t>
            </a:r>
            <a:r>
              <a:rPr lang="en-US" altLang="en-US" sz="2400" baseline="30000" dirty="0">
                <a:latin typeface="Calibri" panose="020F0502020204030204" pitchFamily="34" charset="0"/>
              </a:rPr>
              <a:t>2</a:t>
            </a:r>
            <a:r>
              <a:rPr lang="en-US" altLang="en-US" sz="2400" dirty="0">
                <a:latin typeface="Calibri" panose="020F0502020204030204" pitchFamily="34" charset="0"/>
              </a:rPr>
              <a:t> value are those whose actual count is very different from the expected count</a:t>
            </a:r>
          </a:p>
          <a:p>
            <a:pPr>
              <a:lnSpc>
                <a:spcPct val="110000"/>
              </a:lnSpc>
            </a:pPr>
            <a:r>
              <a:rPr lang="en-US" altLang="en-US" sz="2400" dirty="0">
                <a:latin typeface="Calibri" panose="020F0502020204030204" pitchFamily="34" charset="0"/>
              </a:rPr>
              <a:t>Correlation does not imply causality</a:t>
            </a:r>
          </a:p>
          <a:p>
            <a:pPr lvl="1">
              <a:lnSpc>
                <a:spcPct val="110000"/>
              </a:lnSpc>
            </a:pPr>
            <a:r>
              <a:rPr lang="en-US" altLang="en-US" dirty="0">
                <a:latin typeface="Calibri" panose="020F0502020204030204" pitchFamily="34" charset="0"/>
              </a:rPr>
              <a:t># of hospitals and # of car-theft in a city are correlated</a:t>
            </a:r>
          </a:p>
          <a:p>
            <a:pPr lvl="1">
              <a:lnSpc>
                <a:spcPct val="110000"/>
              </a:lnSpc>
            </a:pPr>
            <a:r>
              <a:rPr lang="en-US" altLang="en-US" dirty="0">
                <a:latin typeface="Calibri" panose="020F0502020204030204" pitchFamily="34" charset="0"/>
              </a:rPr>
              <a:t>Both are causally linked to the third variable: population</a:t>
            </a:r>
          </a:p>
        </p:txBody>
      </p:sp>
    </p:spTree>
    <p:extLst>
      <p:ext uri="{BB962C8B-B14F-4D97-AF65-F5344CB8AC3E}">
        <p14:creationId xmlns:p14="http://schemas.microsoft.com/office/powerpoint/2010/main" val="3693251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en-US" sz="3200"/>
              <a:t>Chi-Square Calculation: An Example</a:t>
            </a:r>
          </a:p>
        </p:txBody>
      </p:sp>
      <p:graphicFrame>
        <p:nvGraphicFramePr>
          <p:cNvPr id="21509" name="Object 4"/>
          <p:cNvGraphicFramePr>
            <a:graphicFrameLocks noGrp="1" noChangeAspect="1"/>
          </p:cNvGraphicFramePr>
          <p:nvPr>
            <p:ph idx="1"/>
            <p:extLst>
              <p:ext uri="{D42A27DB-BD31-4B8C-83A1-F6EECF244321}">
                <p14:modId xmlns:p14="http://schemas.microsoft.com/office/powerpoint/2010/main" val="3892576587"/>
              </p:ext>
            </p:extLst>
          </p:nvPr>
        </p:nvGraphicFramePr>
        <p:xfrm>
          <a:off x="5443105" y="4360575"/>
          <a:ext cx="4381500" cy="419100"/>
        </p:xfrm>
        <a:graphic>
          <a:graphicData uri="http://schemas.openxmlformats.org/presentationml/2006/ole">
            <mc:AlternateContent xmlns:mc="http://schemas.openxmlformats.org/markup-compatibility/2006">
              <mc:Choice xmlns:v="urn:schemas-microsoft-com:vml" Requires="v">
                <p:oleObj spid="_x0000_s7177" name="Equation" r:id="rId4" imgW="4381500" imgH="419100" progId="Equation.3">
                  <p:embed/>
                </p:oleObj>
              </mc:Choice>
              <mc:Fallback>
                <p:oleObj name="Equation" r:id="rId4" imgW="43815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3105" y="4360575"/>
                        <a:ext cx="4381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6" name="Rectangle 2061"/>
          <p:cNvSpPr>
            <a:spLocks noGrp="1" noChangeArrowheads="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2E74DF2-DF4A-415D-82C2-58C41A0E1E32}" type="slidenum">
              <a:rPr lang="en-US" altLang="en-US" sz="1200"/>
              <a:pPr eaLnBrk="1" hangingPunct="1"/>
              <a:t>7</a:t>
            </a:fld>
            <a:endParaRPr lang="en-US" altLang="en-US" sz="1200"/>
          </a:p>
        </p:txBody>
      </p:sp>
      <p:sp>
        <p:nvSpPr>
          <p:cNvPr id="21508" name="Rectangle 3"/>
          <p:cNvSpPr>
            <a:spLocks noGrp="1" noChangeArrowheads="1"/>
          </p:cNvSpPr>
          <p:nvPr>
            <p:ph type="body" sz="half" idx="4294967295"/>
          </p:nvPr>
        </p:nvSpPr>
        <p:spPr>
          <a:xfrm>
            <a:off x="1122218" y="1323110"/>
            <a:ext cx="8534400" cy="5029200"/>
          </a:xfrm>
        </p:spPr>
        <p:txBody>
          <a:bodyPr>
            <a:normAutofit lnSpcReduction="10000"/>
          </a:bodyPr>
          <a:lstStyle/>
          <a:p>
            <a:pPr>
              <a:lnSpc>
                <a:spcPct val="110000"/>
              </a:lnSpc>
            </a:pPr>
            <a:endParaRPr lang="en-US" altLang="en-US" sz="2400" dirty="0"/>
          </a:p>
          <a:p>
            <a:pPr>
              <a:lnSpc>
                <a:spcPct val="110000"/>
              </a:lnSpc>
            </a:pPr>
            <a:endParaRPr lang="en-US" altLang="en-US" sz="2400" dirty="0"/>
          </a:p>
          <a:p>
            <a:pPr>
              <a:lnSpc>
                <a:spcPct val="110000"/>
              </a:lnSpc>
            </a:pPr>
            <a:endParaRPr lang="en-US" altLang="en-US" sz="2400" dirty="0"/>
          </a:p>
          <a:p>
            <a:pPr>
              <a:lnSpc>
                <a:spcPct val="110000"/>
              </a:lnSpc>
            </a:pPr>
            <a:endParaRPr lang="en-US" altLang="en-US" sz="2400" dirty="0"/>
          </a:p>
          <a:p>
            <a:pPr>
              <a:lnSpc>
                <a:spcPct val="110000"/>
              </a:lnSpc>
            </a:pPr>
            <a:r>
              <a:rPr lang="el-GR" altLang="en-US" sz="2400" dirty="0">
                <a:latin typeface="Calibri" panose="020F0502020204030204" pitchFamily="34" charset="0"/>
              </a:rPr>
              <a:t>Χ</a:t>
            </a:r>
            <a:r>
              <a:rPr lang="en-US" altLang="en-US" sz="2400" baseline="30000" dirty="0">
                <a:latin typeface="Calibri" panose="020F0502020204030204" pitchFamily="34" charset="0"/>
              </a:rPr>
              <a:t>2</a:t>
            </a:r>
            <a:r>
              <a:rPr lang="en-US" altLang="en-US" sz="2400" dirty="0">
                <a:latin typeface="Calibri" panose="020F0502020204030204" pitchFamily="34" charset="0"/>
              </a:rPr>
              <a:t> (chi-square) calculation (numbers in parenthesis are expected counts calculated based on the data distribution in the two categories)</a:t>
            </a:r>
            <a:endParaRPr lang="el-GR" altLang="en-US" sz="2400" dirty="0">
              <a:latin typeface="Calibri" panose="020F0502020204030204" pitchFamily="34" charset="0"/>
            </a:endParaRPr>
          </a:p>
          <a:p>
            <a:pPr>
              <a:lnSpc>
                <a:spcPct val="110000"/>
              </a:lnSpc>
            </a:pPr>
            <a:endParaRPr lang="en-US" altLang="en-US" sz="2400" dirty="0">
              <a:latin typeface="Calibri" panose="020F0502020204030204" pitchFamily="34" charset="0"/>
            </a:endParaRPr>
          </a:p>
          <a:p>
            <a:pPr>
              <a:lnSpc>
                <a:spcPct val="110000"/>
              </a:lnSpc>
            </a:pPr>
            <a:endParaRPr lang="en-US" altLang="en-US" sz="2400" dirty="0">
              <a:latin typeface="Calibri" panose="020F0502020204030204" pitchFamily="34" charset="0"/>
            </a:endParaRPr>
          </a:p>
          <a:p>
            <a:pPr>
              <a:lnSpc>
                <a:spcPct val="110000"/>
              </a:lnSpc>
            </a:pPr>
            <a:r>
              <a:rPr lang="en-US" altLang="en-US" sz="2400" dirty="0">
                <a:latin typeface="Calibri" panose="020F0502020204030204" pitchFamily="34" charset="0"/>
              </a:rPr>
              <a:t>It shows that </a:t>
            </a:r>
            <a:r>
              <a:rPr lang="en-US" altLang="en-US" sz="2400" dirty="0" err="1">
                <a:latin typeface="Calibri" panose="020F0502020204030204" pitchFamily="34" charset="0"/>
              </a:rPr>
              <a:t>like_science_fiction</a:t>
            </a:r>
            <a:r>
              <a:rPr lang="en-US" altLang="en-US" sz="2400" dirty="0">
                <a:latin typeface="Calibri" panose="020F0502020204030204" pitchFamily="34" charset="0"/>
              </a:rPr>
              <a:t> and </a:t>
            </a:r>
            <a:r>
              <a:rPr lang="en-US" altLang="en-US" sz="2400" dirty="0" err="1">
                <a:latin typeface="Calibri" panose="020F0502020204030204" pitchFamily="34" charset="0"/>
              </a:rPr>
              <a:t>play_chess</a:t>
            </a:r>
            <a:r>
              <a:rPr lang="en-US" altLang="en-US" sz="2400" dirty="0">
                <a:latin typeface="Calibri" panose="020F0502020204030204" pitchFamily="34" charset="0"/>
              </a:rPr>
              <a:t> are correlated in the group</a:t>
            </a:r>
          </a:p>
        </p:txBody>
      </p:sp>
      <p:graphicFrame>
        <p:nvGraphicFramePr>
          <p:cNvPr id="267269" name="Group 5"/>
          <p:cNvGraphicFramePr>
            <a:graphicFrameLocks noGrp="1"/>
          </p:cNvGraphicFramePr>
          <p:nvPr>
            <p:extLst>
              <p:ext uri="{D42A27DB-BD31-4B8C-83A1-F6EECF244321}">
                <p14:modId xmlns:p14="http://schemas.microsoft.com/office/powerpoint/2010/main" val="2074793763"/>
              </p:ext>
            </p:extLst>
          </p:nvPr>
        </p:nvGraphicFramePr>
        <p:xfrm>
          <a:off x="2798619" y="1600200"/>
          <a:ext cx="6096000" cy="1595439"/>
        </p:xfrm>
        <a:graphic>
          <a:graphicData uri="http://schemas.openxmlformats.org/drawingml/2006/table">
            <a:tbl>
              <a:tblPr/>
              <a:tblGrid>
                <a:gridCol w="2219325"/>
                <a:gridCol w="1136650"/>
                <a:gridCol w="1571625"/>
                <a:gridCol w="1168400"/>
              </a:tblGrid>
              <a:tr h="3429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Not 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250(90)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200(360)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Not 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50(210)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1000(840)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1500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33898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200888" y="775854"/>
            <a:ext cx="10515600" cy="554612"/>
          </a:xfrm>
        </p:spPr>
        <p:txBody>
          <a:bodyPr/>
          <a:lstStyle/>
          <a:p>
            <a:r>
              <a:rPr lang="en-US" altLang="en-US" sz="3200" b="1" dirty="0"/>
              <a:t>Correlation Analysis (Numeric Data)</a:t>
            </a:r>
          </a:p>
        </p:txBody>
      </p:sp>
      <p:graphicFrame>
        <p:nvGraphicFramePr>
          <p:cNvPr id="22533" name="Object 4"/>
          <p:cNvGraphicFramePr>
            <a:graphicFrameLocks noGrp="1" noChangeAspect="1"/>
          </p:cNvGraphicFramePr>
          <p:nvPr>
            <p:ph idx="1"/>
            <p:extLst>
              <p:ext uri="{D42A27DB-BD31-4B8C-83A1-F6EECF244321}">
                <p14:modId xmlns:p14="http://schemas.microsoft.com/office/powerpoint/2010/main" val="1502984314"/>
              </p:ext>
            </p:extLst>
          </p:nvPr>
        </p:nvGraphicFramePr>
        <p:xfrm>
          <a:off x="4536221" y="2390343"/>
          <a:ext cx="2870200" cy="508000"/>
        </p:xfrm>
        <a:graphic>
          <a:graphicData uri="http://schemas.openxmlformats.org/presentationml/2006/ole">
            <mc:AlternateContent xmlns:mc="http://schemas.openxmlformats.org/markup-compatibility/2006">
              <mc:Choice xmlns:v="urn:schemas-microsoft-com:vml" Requires="v">
                <p:oleObj spid="_x0000_s8215" name="Equation" r:id="rId4" imgW="2870200" imgH="508000" progId="Equation.3">
                  <p:embed/>
                </p:oleObj>
              </mc:Choice>
              <mc:Fallback>
                <p:oleObj name="Equation" r:id="rId4" imgW="2870200" imgH="508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221" y="2390343"/>
                        <a:ext cx="28702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0" name="Rectangle 2061"/>
          <p:cNvSpPr>
            <a:spLocks noGrp="1" noChangeArrowheads="1"/>
          </p:cNvSpPr>
          <p:nvPr>
            <p:ph type="sldNum" sz="quarter" idx="12"/>
          </p:nvPr>
        </p:nvSpPr>
        <p:spPr>
          <a:xfrm>
            <a:off x="9208655" y="6257349"/>
            <a:ext cx="28448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ECC1FEF-E7C9-4636-8212-3C5705F36D5D}" type="slidenum">
              <a:rPr lang="en-US" altLang="en-US" sz="1200"/>
              <a:pPr eaLnBrk="1" hangingPunct="1"/>
              <a:t>8</a:t>
            </a:fld>
            <a:endParaRPr lang="en-US" altLang="en-US" sz="1200" dirty="0"/>
          </a:p>
        </p:txBody>
      </p:sp>
      <p:sp>
        <p:nvSpPr>
          <p:cNvPr id="22532" name="Rectangle 3"/>
          <p:cNvSpPr>
            <a:spLocks noGrp="1" noChangeArrowheads="1"/>
          </p:cNvSpPr>
          <p:nvPr>
            <p:ph type="body" sz="half" idx="4294967295"/>
          </p:nvPr>
        </p:nvSpPr>
        <p:spPr>
          <a:xfrm>
            <a:off x="1925794" y="1489364"/>
            <a:ext cx="8534400" cy="5029200"/>
          </a:xfrm>
        </p:spPr>
        <p:txBody>
          <a:bodyPr/>
          <a:lstStyle/>
          <a:p>
            <a:r>
              <a:rPr lang="en-US" altLang="en-US" sz="2400" dirty="0">
                <a:latin typeface="Calibri" panose="020F0502020204030204" pitchFamily="34" charset="0"/>
              </a:rPr>
              <a:t>Correlation coefficient (also called </a:t>
            </a:r>
            <a:r>
              <a:rPr lang="en-US" altLang="en-US" sz="2400" dirty="0">
                <a:solidFill>
                  <a:schemeClr val="folHlink"/>
                </a:solidFill>
                <a:latin typeface="Calibri" panose="020F0502020204030204" pitchFamily="34" charset="0"/>
              </a:rPr>
              <a:t>Pearson’s product moment coefficient</a:t>
            </a:r>
            <a:r>
              <a:rPr lang="en-US" altLang="en-US" sz="2400" dirty="0">
                <a:latin typeface="Calibri" panose="020F0502020204030204" pitchFamily="34" charset="0"/>
              </a:rPr>
              <a:t>)</a:t>
            </a:r>
          </a:p>
          <a:p>
            <a:endParaRPr lang="en-US" altLang="en-US" sz="2400" dirty="0">
              <a:latin typeface="Calibri" panose="020F0502020204030204" pitchFamily="34" charset="0"/>
            </a:endParaRPr>
          </a:p>
          <a:p>
            <a:endParaRPr lang="en-US" altLang="en-US" sz="2400" dirty="0">
              <a:latin typeface="Calibri" panose="020F0502020204030204" pitchFamily="34" charset="0"/>
            </a:endParaRPr>
          </a:p>
          <a:p>
            <a:endParaRPr lang="en-US" altLang="en-US" sz="2400" dirty="0">
              <a:latin typeface="Calibri" panose="020F0502020204030204" pitchFamily="34" charset="0"/>
            </a:endParaRPr>
          </a:p>
          <a:p>
            <a:pPr lvl="1">
              <a:buFont typeface="Wingdings" panose="05000000000000000000" pitchFamily="2" charset="2"/>
              <a:buNone/>
            </a:pPr>
            <a:r>
              <a:rPr lang="en-US" altLang="en-US" dirty="0">
                <a:latin typeface="Calibri" panose="020F0502020204030204" pitchFamily="34" charset="0"/>
              </a:rPr>
              <a:t>where n is the number of tuples,       and      are the respective means of A and B, </a:t>
            </a:r>
            <a:r>
              <a:rPr lang="el-GR" altLang="en-US" dirty="0">
                <a:latin typeface="Calibri" panose="020F0502020204030204" pitchFamily="34" charset="0"/>
              </a:rPr>
              <a:t>σ</a:t>
            </a:r>
            <a:r>
              <a:rPr lang="en-US" altLang="en-US" baseline="-25000" dirty="0">
                <a:latin typeface="Calibri" panose="020F0502020204030204" pitchFamily="34" charset="0"/>
              </a:rPr>
              <a:t>A </a:t>
            </a:r>
            <a:r>
              <a:rPr lang="en-US" altLang="en-US" dirty="0">
                <a:latin typeface="Calibri" panose="020F0502020204030204" pitchFamily="34" charset="0"/>
              </a:rPr>
              <a:t>and </a:t>
            </a:r>
            <a:r>
              <a:rPr lang="el-GR" altLang="en-US" dirty="0">
                <a:latin typeface="Calibri" panose="020F0502020204030204" pitchFamily="34" charset="0"/>
              </a:rPr>
              <a:t>σ</a:t>
            </a:r>
            <a:r>
              <a:rPr lang="en-US" altLang="en-US" baseline="-25000" dirty="0">
                <a:latin typeface="Calibri" panose="020F0502020204030204" pitchFamily="34" charset="0"/>
              </a:rPr>
              <a:t>B </a:t>
            </a:r>
            <a:r>
              <a:rPr lang="en-US" altLang="en-US" dirty="0">
                <a:latin typeface="Calibri" panose="020F0502020204030204" pitchFamily="34" charset="0"/>
              </a:rPr>
              <a:t>are the respective standard deviation of A and B, and </a:t>
            </a:r>
            <a:r>
              <a:rPr lang="el-GR" altLang="en-US" dirty="0">
                <a:latin typeface="Calibri" panose="020F0502020204030204" pitchFamily="34" charset="0"/>
              </a:rPr>
              <a:t>Σ</a:t>
            </a:r>
            <a:r>
              <a:rPr lang="en-US" altLang="en-US" dirty="0">
                <a:latin typeface="Calibri" panose="020F0502020204030204" pitchFamily="34" charset="0"/>
              </a:rPr>
              <a:t>(</a:t>
            </a:r>
            <a:r>
              <a:rPr lang="en-US" altLang="en-US" dirty="0" err="1">
                <a:latin typeface="Calibri" panose="020F0502020204030204" pitchFamily="34" charset="0"/>
              </a:rPr>
              <a:t>a</a:t>
            </a:r>
            <a:r>
              <a:rPr lang="en-US" altLang="en-US" baseline="-25000" dirty="0" err="1">
                <a:latin typeface="Calibri" panose="020F0502020204030204" pitchFamily="34" charset="0"/>
              </a:rPr>
              <a:t>i</a:t>
            </a:r>
            <a:r>
              <a:rPr lang="en-US" altLang="en-US" dirty="0" err="1">
                <a:latin typeface="Calibri" panose="020F0502020204030204" pitchFamily="34" charset="0"/>
              </a:rPr>
              <a:t>b</a:t>
            </a:r>
            <a:r>
              <a:rPr lang="en-US" altLang="en-US" baseline="-25000" dirty="0" err="1">
                <a:latin typeface="Calibri" panose="020F0502020204030204" pitchFamily="34" charset="0"/>
              </a:rPr>
              <a:t>i</a:t>
            </a:r>
            <a:r>
              <a:rPr lang="en-US" altLang="en-US" dirty="0">
                <a:latin typeface="Calibri" panose="020F0502020204030204" pitchFamily="34" charset="0"/>
              </a:rPr>
              <a:t>) is the sum of the AB cross-product.</a:t>
            </a:r>
          </a:p>
          <a:p>
            <a:r>
              <a:rPr lang="en-US" altLang="en-US" sz="2400" dirty="0">
                <a:latin typeface="Calibri" panose="020F0502020204030204" pitchFamily="34" charset="0"/>
              </a:rPr>
              <a:t>If </a:t>
            </a:r>
            <a:r>
              <a:rPr lang="en-US" altLang="en-US" sz="2400" dirty="0" err="1">
                <a:latin typeface="Calibri" panose="020F0502020204030204" pitchFamily="34" charset="0"/>
              </a:rPr>
              <a:t>r</a:t>
            </a:r>
            <a:r>
              <a:rPr lang="en-US" altLang="en-US" sz="2400" baseline="-25000" dirty="0" err="1">
                <a:latin typeface="Calibri" panose="020F0502020204030204" pitchFamily="34" charset="0"/>
              </a:rPr>
              <a:t>A,B</a:t>
            </a:r>
            <a:r>
              <a:rPr lang="en-US" altLang="en-US" sz="2400" dirty="0">
                <a:latin typeface="Calibri" panose="020F0502020204030204" pitchFamily="34" charset="0"/>
              </a:rPr>
              <a:t> &gt; 0, A and B are positively correlated (A’s values increase as B’s).  The higher, the stronger correlation.</a:t>
            </a:r>
          </a:p>
          <a:p>
            <a:r>
              <a:rPr lang="en-US" altLang="en-US" sz="2400" dirty="0" err="1">
                <a:latin typeface="Calibri" panose="020F0502020204030204" pitchFamily="34" charset="0"/>
              </a:rPr>
              <a:t>r</a:t>
            </a:r>
            <a:r>
              <a:rPr lang="en-US" altLang="en-US" sz="2400" baseline="-25000" dirty="0" err="1">
                <a:latin typeface="Calibri" panose="020F0502020204030204" pitchFamily="34" charset="0"/>
              </a:rPr>
              <a:t>A,B</a:t>
            </a:r>
            <a:r>
              <a:rPr lang="en-US" altLang="en-US" sz="2400" dirty="0">
                <a:latin typeface="Calibri" panose="020F0502020204030204" pitchFamily="34" charset="0"/>
              </a:rPr>
              <a:t> = 0: independent;  </a:t>
            </a:r>
            <a:r>
              <a:rPr lang="en-US" altLang="en-US" sz="2400" dirty="0" err="1">
                <a:latin typeface="Calibri" panose="020F0502020204030204" pitchFamily="34" charset="0"/>
              </a:rPr>
              <a:t>r</a:t>
            </a:r>
            <a:r>
              <a:rPr lang="en-US" altLang="en-US" sz="2400" baseline="-25000" dirty="0" err="1">
                <a:latin typeface="Calibri" panose="020F0502020204030204" pitchFamily="34" charset="0"/>
              </a:rPr>
              <a:t>AB</a:t>
            </a:r>
            <a:r>
              <a:rPr lang="en-US" altLang="en-US" sz="2400" dirty="0">
                <a:latin typeface="Calibri" panose="020F0502020204030204" pitchFamily="34" charset="0"/>
              </a:rPr>
              <a:t> &lt; 0: negatively correlated</a:t>
            </a:r>
          </a:p>
        </p:txBody>
      </p:sp>
      <p:graphicFrame>
        <p:nvGraphicFramePr>
          <p:cNvPr id="22534" name="Object 5"/>
          <p:cNvGraphicFramePr>
            <a:graphicFrameLocks noGrp="1" noChangeAspect="1"/>
          </p:cNvGraphicFramePr>
          <p:nvPr>
            <p:ph sz="quarter" idx="4294967295"/>
            <p:extLst>
              <p:ext uri="{D42A27DB-BD31-4B8C-83A1-F6EECF244321}">
                <p14:modId xmlns:p14="http://schemas.microsoft.com/office/powerpoint/2010/main" val="1463620434"/>
              </p:ext>
            </p:extLst>
          </p:nvPr>
        </p:nvGraphicFramePr>
        <p:xfrm>
          <a:off x="6616280" y="3581400"/>
          <a:ext cx="255587" cy="341313"/>
        </p:xfrm>
        <a:graphic>
          <a:graphicData uri="http://schemas.openxmlformats.org/presentationml/2006/ole">
            <mc:AlternateContent xmlns:mc="http://schemas.openxmlformats.org/markup-compatibility/2006">
              <mc:Choice xmlns:v="urn:schemas-microsoft-com:vml" Requires="v">
                <p:oleObj spid="_x0000_s8216" name="Equation" r:id="rId6" imgW="152268" imgH="203024" progId="Equation.3">
                  <p:embed/>
                </p:oleObj>
              </mc:Choice>
              <mc:Fallback>
                <p:oleObj name="Equation" r:id="rId6" imgW="152268"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6280" y="3581400"/>
                        <a:ext cx="255587"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6"/>
          <p:cNvGraphicFramePr>
            <a:graphicFrameLocks noChangeAspect="1"/>
          </p:cNvGraphicFramePr>
          <p:nvPr>
            <p:extLst>
              <p:ext uri="{D42A27DB-BD31-4B8C-83A1-F6EECF244321}">
                <p14:modId xmlns:p14="http://schemas.microsoft.com/office/powerpoint/2010/main" val="1218004621"/>
              </p:ext>
            </p:extLst>
          </p:nvPr>
        </p:nvGraphicFramePr>
        <p:xfrm>
          <a:off x="7446831" y="3567547"/>
          <a:ext cx="295275" cy="392113"/>
        </p:xfrm>
        <a:graphic>
          <a:graphicData uri="http://schemas.openxmlformats.org/presentationml/2006/ole">
            <mc:AlternateContent xmlns:mc="http://schemas.openxmlformats.org/markup-compatibility/2006">
              <mc:Choice xmlns:v="urn:schemas-microsoft-com:vml" Requires="v">
                <p:oleObj spid="_x0000_s8217" name="Equation" r:id="rId8" imgW="152268" imgH="203024" progId="Equation.3">
                  <p:embed/>
                </p:oleObj>
              </mc:Choice>
              <mc:Fallback>
                <p:oleObj name="Equation" r:id="rId8" imgW="152268" imgH="20302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6831" y="3567547"/>
                        <a:ext cx="295275"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09184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a:bodyPr>
          <a:lstStyle/>
          <a:p>
            <a:r>
              <a:rPr lang="en-US" altLang="en-US" smtClean="0"/>
              <a:t>Correlation (viewed as linear relationship)</a:t>
            </a:r>
          </a:p>
        </p:txBody>
      </p:sp>
      <p:sp>
        <p:nvSpPr>
          <p:cNvPr id="24580" name="Rectangle 3"/>
          <p:cNvSpPr>
            <a:spLocks noGrp="1" noChangeArrowheads="1"/>
          </p:cNvSpPr>
          <p:nvPr>
            <p:ph idx="1"/>
          </p:nvPr>
        </p:nvSpPr>
        <p:spPr/>
        <p:txBody>
          <a:bodyPr/>
          <a:lstStyle/>
          <a:p>
            <a:r>
              <a:rPr lang="en-US" altLang="en-US" smtClean="0"/>
              <a:t>Correlation measures the linear relationship between objects</a:t>
            </a:r>
          </a:p>
          <a:p>
            <a:r>
              <a:rPr lang="en-US" altLang="en-US" smtClean="0"/>
              <a:t>To compute correlation, we standardize data objects, A and B, and then take their dot product</a:t>
            </a:r>
          </a:p>
        </p:txBody>
      </p:sp>
      <p:sp>
        <p:nvSpPr>
          <p:cNvPr id="24578" name="Rectangle 206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0EBDFD0-C8A3-4154-9E68-958B631A1566}" type="slidenum">
              <a:rPr lang="en-US" altLang="en-US" sz="1200"/>
              <a:pPr eaLnBrk="1" hangingPunct="1"/>
              <a:t>9</a:t>
            </a:fld>
            <a:endParaRPr lang="en-US" altLang="en-US" sz="1200"/>
          </a:p>
        </p:txBody>
      </p:sp>
      <p:graphicFrame>
        <p:nvGraphicFramePr>
          <p:cNvPr id="24581" name="Object 4"/>
          <p:cNvGraphicFramePr>
            <a:graphicFrameLocks noChangeAspect="1"/>
          </p:cNvGraphicFramePr>
          <p:nvPr/>
        </p:nvGraphicFramePr>
        <p:xfrm>
          <a:off x="3194050" y="3443288"/>
          <a:ext cx="5321300" cy="685800"/>
        </p:xfrm>
        <a:graphic>
          <a:graphicData uri="http://schemas.openxmlformats.org/presentationml/2006/ole">
            <mc:AlternateContent xmlns:mc="http://schemas.openxmlformats.org/markup-compatibility/2006">
              <mc:Choice xmlns:v="urn:schemas-microsoft-com:vml" Requires="v">
                <p:oleObj spid="_x0000_s10263" name="Equation" r:id="rId4" imgW="1778000" imgH="228600" progId="Equation.3">
                  <p:embed/>
                </p:oleObj>
              </mc:Choice>
              <mc:Fallback>
                <p:oleObj name="Equation" r:id="rId4" imgW="17780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4050" y="3443288"/>
                        <a:ext cx="5321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5"/>
          <p:cNvGraphicFramePr>
            <a:graphicFrameLocks noChangeAspect="1"/>
          </p:cNvGraphicFramePr>
          <p:nvPr/>
        </p:nvGraphicFramePr>
        <p:xfrm>
          <a:off x="3175001" y="4357689"/>
          <a:ext cx="5256213" cy="687387"/>
        </p:xfrm>
        <a:graphic>
          <a:graphicData uri="http://schemas.openxmlformats.org/presentationml/2006/ole">
            <mc:AlternateContent xmlns:mc="http://schemas.openxmlformats.org/markup-compatibility/2006">
              <mc:Choice xmlns:v="urn:schemas-microsoft-com:vml" Requires="v">
                <p:oleObj spid="_x0000_s10264" name="Equation" r:id="rId6" imgW="1752600" imgH="228600" progId="Equation.3">
                  <p:embed/>
                </p:oleObj>
              </mc:Choice>
              <mc:Fallback>
                <p:oleObj name="Equation" r:id="rId6" imgW="17526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5001" y="4357689"/>
                        <a:ext cx="5256213"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3" name="Object 6"/>
          <p:cNvGraphicFramePr>
            <a:graphicFrameLocks noChangeAspect="1"/>
          </p:cNvGraphicFramePr>
          <p:nvPr/>
        </p:nvGraphicFramePr>
        <p:xfrm>
          <a:off x="3171825" y="5348288"/>
          <a:ext cx="4605338" cy="595312"/>
        </p:xfrm>
        <a:graphic>
          <a:graphicData uri="http://schemas.openxmlformats.org/presentationml/2006/ole">
            <mc:AlternateContent xmlns:mc="http://schemas.openxmlformats.org/markup-compatibility/2006">
              <mc:Choice xmlns:v="urn:schemas-microsoft-com:vml" Requires="v">
                <p:oleObj spid="_x0000_s10265" name="Equation" r:id="rId8" imgW="1574800" imgH="203200" progId="Equation.3">
                  <p:embed/>
                </p:oleObj>
              </mc:Choice>
              <mc:Fallback>
                <p:oleObj name="Equation" r:id="rId8" imgW="1574800" imgH="203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1825" y="5348288"/>
                        <a:ext cx="4605338"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77764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TotalTime>
  <Words>2184</Words>
  <Application>Microsoft Office PowerPoint</Application>
  <PresentationFormat>Widescreen</PresentationFormat>
  <Paragraphs>293</Paragraphs>
  <Slides>28</Slides>
  <Notes>25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41" baseType="lpstr">
      <vt:lpstr>宋体</vt:lpstr>
      <vt:lpstr>Arial</vt:lpstr>
      <vt:lpstr>Arial Narrow</vt:lpstr>
      <vt:lpstr>Calibri</vt:lpstr>
      <vt:lpstr>Calibri Light</vt:lpstr>
      <vt:lpstr>Lohit Hindi</vt:lpstr>
      <vt:lpstr>Symbol</vt:lpstr>
      <vt:lpstr>Tahoma</vt:lpstr>
      <vt:lpstr>Times New Roman</vt:lpstr>
      <vt:lpstr>WenQuanYi Micro Hei</vt:lpstr>
      <vt:lpstr>Wingdings</vt:lpstr>
      <vt:lpstr>Office Theme</vt:lpstr>
      <vt:lpstr>Equation</vt:lpstr>
      <vt:lpstr>Data Mining</vt:lpstr>
      <vt:lpstr>2.1 Data Preprocessing Techniques</vt:lpstr>
      <vt:lpstr>Major Tasks in Data Preprocessing</vt:lpstr>
      <vt:lpstr>Data Integration</vt:lpstr>
      <vt:lpstr>Handling Redundancy in Data Integration</vt:lpstr>
      <vt:lpstr>Correlation Analysis (Nominal Data)</vt:lpstr>
      <vt:lpstr>Chi-Square Calculation: An Example</vt:lpstr>
      <vt:lpstr>Correlation Analysis (Numeric Data)</vt:lpstr>
      <vt:lpstr>Correlation (viewed as linear relationship)</vt:lpstr>
      <vt:lpstr>Covariance (Numeric Data)</vt:lpstr>
      <vt:lpstr>Co-Variance: An Example</vt:lpstr>
      <vt:lpstr>Discretization </vt:lpstr>
      <vt:lpstr>Data Discretization Methods</vt:lpstr>
      <vt:lpstr>Simple Discretization: Binning</vt:lpstr>
      <vt:lpstr>Binning Methods for Data Smoothing</vt:lpstr>
      <vt:lpstr>Discretization by Classification &amp; Correlation Analysis</vt:lpstr>
      <vt:lpstr>Data Reduction Strategies</vt:lpstr>
      <vt:lpstr>Data Reduction : Dimensionality Reduction</vt:lpstr>
      <vt:lpstr>Mapping Data to a New Space</vt:lpstr>
      <vt:lpstr>Wavelet Transformation </vt:lpstr>
      <vt:lpstr>Wavelet Decomposition</vt:lpstr>
      <vt:lpstr>Principal Component Analysis (PCA)</vt:lpstr>
      <vt:lpstr>Principal Component Analysis (Steps)</vt:lpstr>
      <vt:lpstr>Attribute Subset Selection</vt:lpstr>
      <vt:lpstr>Heuristic Search in Attribute Selection</vt:lpstr>
      <vt:lpstr>Attribute Creation (Feature Generation)</vt:lpstr>
      <vt:lpstr>Data Reduction: Numerosity Reduction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RL6.1</dc:title>
  <dc:creator>T V Rao</dc:creator>
  <cp:lastModifiedBy>T V Rao</cp:lastModifiedBy>
  <cp:revision>41</cp:revision>
  <dcterms:created xsi:type="dcterms:W3CDTF">2015-06-15T04:08:51Z</dcterms:created>
  <dcterms:modified xsi:type="dcterms:W3CDTF">2015-08-24T18:10:52Z</dcterms:modified>
</cp:coreProperties>
</file>