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  <p:sldMasterId id="2147483906" r:id="rId4"/>
  </p:sldMasterIdLst>
  <p:notesMasterIdLst>
    <p:notesMasterId r:id="rId66"/>
  </p:notesMasterIdLst>
  <p:handoutMasterIdLst>
    <p:handoutMasterId r:id="rId67"/>
  </p:handoutMasterIdLst>
  <p:sldIdLst>
    <p:sldId id="276" r:id="rId5"/>
    <p:sldId id="277" r:id="rId6"/>
    <p:sldId id="575" r:id="rId7"/>
    <p:sldId id="613" r:id="rId8"/>
    <p:sldId id="614" r:id="rId9"/>
    <p:sldId id="618" r:id="rId10"/>
    <p:sldId id="620" r:id="rId11"/>
    <p:sldId id="622" r:id="rId12"/>
    <p:sldId id="623" r:id="rId13"/>
    <p:sldId id="650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7" r:id="rId22"/>
    <p:sldId id="636" r:id="rId23"/>
    <p:sldId id="638" r:id="rId24"/>
    <p:sldId id="651" r:id="rId25"/>
    <p:sldId id="633" r:id="rId26"/>
    <p:sldId id="634" r:id="rId27"/>
    <p:sldId id="647" r:id="rId28"/>
    <p:sldId id="635" r:id="rId29"/>
    <p:sldId id="639" r:id="rId30"/>
    <p:sldId id="640" r:id="rId31"/>
    <p:sldId id="586" r:id="rId32"/>
    <p:sldId id="587" r:id="rId33"/>
    <p:sldId id="589" r:id="rId34"/>
    <p:sldId id="590" r:id="rId35"/>
    <p:sldId id="592" r:id="rId36"/>
    <p:sldId id="593" r:id="rId37"/>
    <p:sldId id="594" r:id="rId38"/>
    <p:sldId id="595" r:id="rId39"/>
    <p:sldId id="599" r:id="rId40"/>
    <p:sldId id="598" r:id="rId41"/>
    <p:sldId id="645" r:id="rId42"/>
    <p:sldId id="597" r:id="rId43"/>
    <p:sldId id="611" r:id="rId44"/>
    <p:sldId id="600" r:id="rId45"/>
    <p:sldId id="601" r:id="rId46"/>
    <p:sldId id="602" r:id="rId47"/>
    <p:sldId id="603" r:id="rId48"/>
    <p:sldId id="604" r:id="rId49"/>
    <p:sldId id="605" r:id="rId50"/>
    <p:sldId id="606" r:id="rId51"/>
    <p:sldId id="576" r:id="rId52"/>
    <p:sldId id="582" r:id="rId53"/>
    <p:sldId id="577" r:id="rId54"/>
    <p:sldId id="578" r:id="rId55"/>
    <p:sldId id="579" r:id="rId56"/>
    <p:sldId id="580" r:id="rId57"/>
    <p:sldId id="584" r:id="rId58"/>
    <p:sldId id="581" r:id="rId59"/>
    <p:sldId id="646" r:id="rId60"/>
    <p:sldId id="642" r:id="rId61"/>
    <p:sldId id="643" r:id="rId62"/>
    <p:sldId id="648" r:id="rId63"/>
    <p:sldId id="649" r:id="rId64"/>
    <p:sldId id="471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9" autoAdjust="0"/>
    <p:restoredTop sz="90929"/>
  </p:normalViewPr>
  <p:slideViewPr>
    <p:cSldViewPr>
      <p:cViewPr varScale="1">
        <p:scale>
          <a:sx n="71" d="100"/>
          <a:sy n="71" d="100"/>
        </p:scale>
        <p:origin x="15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99662327309373"/>
          <c:y val="8.687518226888305E-2"/>
          <c:w val="0.825947025246486"/>
          <c:h val="0.7641119860017497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289640"/>
        <c:axId val="304290816"/>
      </c:scatterChart>
      <c:valAx>
        <c:axId val="30428964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04290816"/>
        <c:crosses val="autoZero"/>
        <c:crossBetween val="midCat"/>
      </c:valAx>
      <c:valAx>
        <c:axId val="30429081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0428964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983736"/>
        <c:axId val="337985696"/>
      </c:scatterChart>
      <c:valAx>
        <c:axId val="33798373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37985696"/>
        <c:crosses val="autoZero"/>
        <c:crossBetween val="midCat"/>
        <c:majorUnit val="1"/>
      </c:valAx>
      <c:valAx>
        <c:axId val="3379856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3798373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982168"/>
        <c:axId val="337982952"/>
      </c:scatterChart>
      <c:valAx>
        <c:axId val="33798216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37982952"/>
        <c:crosses val="autoZero"/>
        <c:crossBetween val="midCat"/>
        <c:majorUnit val="1"/>
      </c:valAx>
      <c:valAx>
        <c:axId val="3379829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37982168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983344"/>
        <c:axId val="337986480"/>
      </c:scatterChart>
      <c:valAx>
        <c:axId val="3379833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37986480"/>
        <c:crosses val="autoZero"/>
        <c:crossBetween val="midCat"/>
        <c:majorUnit val="1"/>
      </c:valAx>
      <c:valAx>
        <c:axId val="337986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379833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4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2.wmf"/><Relationship Id="rId4" Type="http://schemas.openxmlformats.org/officeDocument/2006/relationships/image" Target="../media/image78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0.29353</cdr:x>
      <cdr:y>0.23756</cdr:y>
    </cdr:from>
    <cdr:to>
      <cdr:x>0.90958</cdr:x>
      <cdr:y>0.54311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561226" y="651663"/>
          <a:ext cx="3276600" cy="8382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4/4/2020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4/4/2020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e5245a713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4e5245a713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62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e5245a713_2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4e5245a713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84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e5245a713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4e5245a713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43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e5245a713_2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4e5245a713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84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e5245a713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4e5245a713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16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e5245a713_2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4e5245a713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627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e5245a713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e5245a71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004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e5245a713_2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4e5245a713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27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5245a713_2_3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4e5245a713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049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5245a713_2_2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4e5245a713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5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4c7d604673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0" name="Google Shape;1300;g4c7d604673_2_39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Applications: • Predicting the stock market index based on economic factors • Forecasting precipitation based on characteristics of the jet stream • Projecting a company’s revenue based on the amount spent for advertisement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1" name="Google Shape;1301;g4c7d604673_2_39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 sz="1200" kern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t>5</a:t>
            </a:fld>
            <a:endParaRPr sz="1200" kern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347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C18982-7310-41F0-9741-95F6DC9CCBBE}" type="slidenum">
              <a:rPr lang="en-US" altLang="en-US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4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B938B3-EB64-4F62-9C25-DC9FD7C6DC59}" type="slidenum">
              <a:rPr lang="en-US" altLang="en-US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7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9F7EC2-001F-4DC2-B9B4-9A284E5186B2}" type="slidenum">
              <a:rPr lang="en-US" altLang="en-US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11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9846A5-5526-4B1E-AB3D-32FF1C714F01}" type="slidenum">
              <a:rPr lang="en-US" altLang="en-US"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66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1E8A59-E0A1-4E79-93CB-54C89829ED27}" type="slidenum">
              <a:rPr lang="en-US" altLang="en-US">
                <a:latin typeface="Arial" panose="020B0604020202020204" pitchFamily="34" charset="0"/>
              </a:rPr>
              <a:pPr eaLnBrk="1" hangingPunct="1"/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6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D12039-CDA8-47B0-91B1-0DCD01F18C8B}" type="slidenum">
              <a:rPr lang="en-CA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z="13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2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86C59-EBC5-4F42-9484-B43EDC797EBE}" type="slidenum">
              <a:rPr lang="en-CA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z="13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7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5245a713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4e5245a713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1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5245a713_2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4e5245a713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91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5245a713_2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4e5245a71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85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B9ED5-FE15-42F3-930B-10DA3EF670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213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50E79D-DD4C-459D-9982-43B0D01A4C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440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AFE9A-1B00-41A9-8570-E4D414A76A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6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3400" y="6550025"/>
            <a:ext cx="990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4840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F0DC9-FEDB-48E8-A7E7-D6CA1A12BF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7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012BF1-E2F7-4A28-A7E9-DEDBED6D313A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6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dt" idx="10"/>
          </p:nvPr>
        </p:nvSpPr>
        <p:spPr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2CF848-D42F-45DD-9B4A-1B0D7218FADE}" type="datetime1">
              <a:rPr lang="en-US" smtClean="0"/>
              <a:t>4/4/2020</a:t>
            </a:fld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ftr" idx="11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666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921834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38005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84360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9846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DA625C-7372-4E2B-BF73-7A3B77124A1E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22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63784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92064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 b="0" smtClean="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5168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B13F9-30A0-402F-BAD5-2ACC9826556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235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839DE-7ECE-48D2-99DE-21DA18AEA67A}" type="datetime3">
              <a:rPr lang="en-US" smtClean="0"/>
              <a:pPr>
                <a:defRPr/>
              </a:pPr>
              <a:t>4 April 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A5015-9EE6-40A5-B0CB-31BFFDD9A4EB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22A36-FC8F-4476-8002-426133117C1A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2F390-5B63-4068-A9D0-F644AD3195B3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B21C6-0923-4961-A20F-7A28DB072D10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70F50-75AD-42BD-9FCC-315508736187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DD43D-E7AE-4424-AE04-B9CE5412EE81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21FB6-D61F-403D-94D9-B19EE8A5BC42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D0BE5-B565-4932-BADA-8E47D0D5B9DE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116E8-DA5F-42E5-B0B1-9907E32B06B3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1E5D-F259-409B-A60A-13FAD9F656C5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935F1-7523-4B40-B6A7-30FB748A579D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2E4D5-4FD9-46E8-B166-52F32C0740BC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02A5F-51AB-4C5D-954C-057ACE253CE8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E1664-5C53-4520-8877-D959702EB3EF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792C2-82A0-43AA-A8FE-D3DBBC2B2262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702C-EECD-4B82-B49B-12496D95B8D8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DE39E-AE5C-476A-BE58-A0D033D22799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5A27-AF09-4989-B6B9-AF930EF72691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F68E-F1E1-4A3B-9372-0183176248BC}" type="datetime3">
              <a:rPr lang="en-US" smtClean="0"/>
              <a:pPr>
                <a:defRPr/>
              </a:pPr>
              <a:t>4 April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2F16587-5387-4662-8392-9201759DD966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3E19F5-FFA1-453C-833B-F16B02D13DF5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2F3A45-6A81-4867-BF32-A07382DC3F51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8CB933-480A-4EEB-827D-A94F558FD7C1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E969D5-A5AF-43E2-A23E-AFED5E7358C8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366E16A-BDC5-4C8E-90E6-E57FBC9CA054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15B7A5-9335-4DDE-ABC5-05CA3C55C3F4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C20F7A-A639-43F0-BDB0-255BCAE88535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649571-051F-442C-AD6B-668B3120F391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43D67A-1FA9-4BC8-B033-75E49E55CB88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9E909E-7C98-4E08-B6CF-5AC97662F8A6}" type="datetime3">
              <a:rPr lang="en-US" smtClean="0"/>
              <a:pPr>
                <a:defRPr/>
              </a:pPr>
              <a:t>4 April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18" r:id="rId14"/>
    <p:sldLayoutId id="2147483919" r:id="rId15"/>
    <p:sldLayoutId id="2147483920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chart" Target="../charts/chart2.xml"/><Relationship Id="rId12" Type="http://schemas.openxmlformats.org/officeDocument/2006/relationships/chart" Target="../charts/char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section/cs229-linalg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-pilani.instructure.com/courses/189/modules/items/10740" TargetMode="External"/><Relationship Id="rId2" Type="http://schemas.openxmlformats.org/officeDocument/2006/relationships/hyperlink" Target="https://bits-pilani.instructure.com/courses/189/modules/items/10741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ts-pilani.instructure.com/courses/189/modules/items/1073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Linear_dependence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terminant" TargetMode="External"/><Relationship Id="rId2" Type="http://schemas.openxmlformats.org/officeDocument/2006/relationships/hyperlink" Target="https://en.wikipedia.org/wiki/Matrix_(mathematics)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hyperlink" Target="https://en.wikipedia.org/wiki/Square_matrix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5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2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3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72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3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adient-descent-in-linear-regression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train_test_split.html" TargetMode="External"/><Relationship Id="rId2" Type="http://schemas.openxmlformats.org/officeDocument/2006/relationships/hyperlink" Target="https://stackabuse.com/solving-systems-of-linear-equations-with-pythons-numpy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technotes.com/2019/02/regression-model-accuracy-mae-mse-rmse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05000" y="3200400"/>
            <a:ext cx="69342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FFFF66"/>
                </a:solidFill>
                <a:latin typeface="+mn-lt"/>
              </a:rPr>
              <a:t>Regression: Session 1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690948" y="4926874"/>
            <a:ext cx="5943600" cy="1143000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Dr. Chetana Gavankar,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Ph.D</a:t>
            </a: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,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IIT Bombay-Monash University Australia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Chetana.gavankar@pilani.bits-pilani.ac.in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7694704" cy="57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0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3086974" y="1177137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337130"/>
            <a:ext cx="2850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0519" y="2005622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2975" y="3828366"/>
            <a:ext cx="169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128196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0934" y="4451866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4204396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572000" y="1447800"/>
            <a:ext cx="350520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3" y="3352801"/>
            <a:ext cx="6065763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52800" y="137160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/>
                <a:gridCol w="294289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04" y="3810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set </a:t>
            </a:r>
            <a:r>
              <a:rPr lang="en-US" sz="2800" b="1" dirty="0" smtClean="0"/>
              <a:t>of housing prices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9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34044" y="1706133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29244" y="2925333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4144533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4526" y="4022312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8576" y="3944237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800600" y="2315733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800600" y="3511889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628756" y="4437811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5181600" y="4437811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" y="549379"/>
            <a:ext cx="4203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Regression Problem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52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3039" y="5406113"/>
            <a:ext cx="4102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795" y="420469"/>
            <a:ext cx="259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96" y="4190754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32" y="4973817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2539" y="4113385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3935" y="4850364"/>
            <a:ext cx="340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552726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608223" y="1450086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/>
                <a:gridCol w="294289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5" y="151866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15306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0283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0283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40283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242055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6268804" y="191376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722751" y="2819400"/>
            <a:ext cx="2133600" cy="9144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56451" y="2400300"/>
            <a:ext cx="2057400" cy="838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2971800"/>
            <a:ext cx="247875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73009"/>
            <a:ext cx="6957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 with one </a:t>
            </a:r>
            <a:r>
              <a:rPr lang="en-US" sz="3200" dirty="0" smtClean="0"/>
              <a:t>variable</a:t>
            </a:r>
            <a:endParaRPr lang="en-US" sz="3200" dirty="0"/>
          </a:p>
          <a:p>
            <a:r>
              <a:rPr lang="en-US" sz="3200" dirty="0"/>
              <a:t>Univariate linear </a:t>
            </a:r>
            <a:r>
              <a:rPr lang="en-US" sz="3200" dirty="0" smtClean="0"/>
              <a:t>regression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7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38202" y="1982696"/>
          <a:ext cx="7315199" cy="24445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64776"/>
                <a:gridCol w="1528549"/>
                <a:gridCol w="1528549"/>
                <a:gridCol w="1528549"/>
                <a:gridCol w="1364776"/>
              </a:tblGrid>
              <a:tr h="882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6858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features (variables).</a:t>
            </a:r>
          </a:p>
        </p:txBody>
      </p:sp>
    </p:spTree>
    <p:extLst>
      <p:ext uri="{BB962C8B-B14F-4D97-AF65-F5344CB8AC3E}">
        <p14:creationId xmlns:p14="http://schemas.microsoft.com/office/powerpoint/2010/main" val="93477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483038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Hypothesis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992" y="1875581"/>
            <a:ext cx="317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3200" dirty="0"/>
              <a:t>Previously: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934" y="1981201"/>
            <a:ext cx="3317787" cy="461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960" y="2819400"/>
            <a:ext cx="8393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</a:t>
            </a:r>
            <a:r>
              <a:rPr lang="el-GR" sz="3600" baseline="-25000" dirty="0" smtClean="0"/>
              <a:t> θ</a:t>
            </a:r>
            <a:r>
              <a:rPr lang="en-US" sz="3600" dirty="0" smtClean="0"/>
              <a:t>(x) = </a:t>
            </a:r>
            <a:r>
              <a:rPr lang="el-GR" sz="3600" dirty="0" smtClean="0"/>
              <a:t>θ</a:t>
            </a:r>
            <a:r>
              <a:rPr lang="en-US" sz="3600" baseline="-25000" dirty="0" smtClean="0"/>
              <a:t>0 </a:t>
            </a:r>
            <a:r>
              <a:rPr lang="en-US" sz="3600" dirty="0" smtClean="0"/>
              <a:t>+ </a:t>
            </a:r>
            <a:r>
              <a:rPr lang="el-GR" sz="3600" dirty="0" smtClean="0"/>
              <a:t>θ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x1 + </a:t>
            </a:r>
            <a:r>
              <a:rPr lang="el-GR" sz="3600" dirty="0" smtClean="0"/>
              <a:t>θ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+ </a:t>
            </a:r>
            <a:r>
              <a:rPr lang="el-GR" sz="3600" dirty="0" smtClean="0"/>
              <a:t>θ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+ </a:t>
            </a:r>
            <a:r>
              <a:rPr lang="el-GR" sz="3600" dirty="0" smtClean="0"/>
              <a:t>θ</a:t>
            </a:r>
            <a:r>
              <a:rPr lang="en-US" sz="3600" baseline="-25000" dirty="0" smtClean="0"/>
              <a:t>4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4</a:t>
            </a:r>
            <a:endParaRPr lang="en-US" sz="3600" baseline="-25000" dirty="0"/>
          </a:p>
          <a:p>
            <a:endParaRPr lang="en-US" sz="3600" baseline="-25000" dirty="0"/>
          </a:p>
          <a:p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9868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22222"/>
                </a:solidFill>
              </a:rPr>
              <a:t>Root-mean-square </a:t>
            </a:r>
            <a:r>
              <a:rPr lang="en-US" dirty="0">
                <a:solidFill>
                  <a:srgbClr val="222222"/>
                </a:solidFill>
              </a:rPr>
              <a:t>error (RMSE)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13DA625C-7372-4E2B-BF73-7A3B77124A1E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4942"/>
            <a:ext cx="3114675" cy="85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14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edium-content-serif-font"/>
              </a:rPr>
              <a:t>RMSE </a:t>
            </a:r>
            <a:r>
              <a:rPr lang="en-US" sz="2400" dirty="0">
                <a:latin typeface="medium-content-serif-font"/>
              </a:rPr>
              <a:t>gives a relatively high weight to large </a:t>
            </a:r>
            <a:r>
              <a:rPr lang="en-US" sz="2400" dirty="0" smtClean="0">
                <a:latin typeface="medium-content-serif-font"/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seful </a:t>
            </a:r>
            <a:r>
              <a:rPr lang="en-US" sz="2400" dirty="0"/>
              <a:t>when large errors are particularly </a:t>
            </a:r>
            <a:r>
              <a:rPr lang="en-US" sz="2400" dirty="0" smtClean="0"/>
              <a:t>undesirable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are </a:t>
            </a:r>
            <a:r>
              <a:rPr lang="en-US" sz="2400" dirty="0" smtClean="0"/>
              <a:t>trying </a:t>
            </a:r>
            <a:r>
              <a:rPr lang="en-US" sz="2400" dirty="0"/>
              <a:t>to compare two models/estimators, then there is no significance to the square root.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Square </a:t>
            </a:r>
            <a:r>
              <a:rPr lang="en-US" sz="2400" dirty="0"/>
              <a:t>root </a:t>
            </a:r>
            <a:r>
              <a:rPr lang="en-US" sz="2400" dirty="0" smtClean="0"/>
              <a:t>- trying </a:t>
            </a:r>
            <a:r>
              <a:rPr lang="en-US" sz="2400" dirty="0"/>
              <a:t>to plot the error in terms of the same units as you made the </a:t>
            </a:r>
            <a:r>
              <a:rPr lang="en-US" sz="2400" dirty="0" smtClean="0"/>
              <a:t>estimators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" y="1351766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dium-content-serif-font"/>
              </a:rPr>
              <a:t>Root-mean-square deviation (RMSD) or RMSE </a:t>
            </a:r>
            <a:endParaRPr lang="en-US" sz="2400" dirty="0" smtClean="0">
              <a:latin typeface="medium-content-serif-fon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edium-content-serif-font"/>
              </a:rPr>
              <a:t>M</a:t>
            </a:r>
            <a:r>
              <a:rPr lang="en-US" sz="2400" dirty="0" smtClean="0">
                <a:latin typeface="medium-content-serif-font"/>
              </a:rPr>
              <a:t>easure </a:t>
            </a:r>
            <a:r>
              <a:rPr lang="en-US" sz="2400" dirty="0">
                <a:latin typeface="medium-content-serif-font"/>
              </a:rPr>
              <a:t>of the differences between values (sample or population values) predicted by a model and the values observed</a:t>
            </a:r>
          </a:p>
        </p:txBody>
      </p:sp>
    </p:spTree>
    <p:extLst>
      <p:ext uri="{BB962C8B-B14F-4D97-AF65-F5344CB8AC3E}">
        <p14:creationId xmlns:p14="http://schemas.microsoft.com/office/powerpoint/2010/main" val="21820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8229600" cy="1143000"/>
          </a:xfrm>
        </p:spPr>
        <p:txBody>
          <a:bodyPr/>
          <a:lstStyle/>
          <a:p>
            <a:r>
              <a:rPr lang="en-US" dirty="0" smtClean="0"/>
              <a:t>Linear Regression Error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13DA625C-7372-4E2B-BF73-7A3B77124A1E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85088"/>
            <a:ext cx="3000375" cy="85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3987" y="2038825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edium-content-serif-font"/>
              </a:rPr>
              <a:t>Mean Absolute Error (MAE): </a:t>
            </a:r>
            <a:r>
              <a:rPr lang="en-US" sz="2400" dirty="0">
                <a:latin typeface="medium-content-serif-font"/>
              </a:rPr>
              <a:t>MAE measures the average magnitude of the errors in a set of predictions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5859" y="4572000"/>
            <a:ext cx="8458200" cy="1600200"/>
          </a:xfrm>
        </p:spPr>
        <p:txBody>
          <a:bodyPr/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cs typeface="Courier New" pitchFamily="49" charset="0"/>
              </a:rPr>
              <a:t>Session 1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cs typeface="Courier New" pitchFamily="49" charset="0"/>
              </a:rPr>
              <a:t>Date – 10/11/2019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dirty="0">
                <a:cs typeface="Courier New" pitchFamily="49" charset="0"/>
              </a:rPr>
              <a:t>Time – 10am to 12pm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8229600" cy="1143000"/>
          </a:xfrm>
        </p:spPr>
        <p:txBody>
          <a:bodyPr/>
          <a:lstStyle/>
          <a:p>
            <a:r>
              <a:rPr lang="en-US" dirty="0" smtClean="0"/>
              <a:t>Linear Regression Error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pPr>
              <a:defRPr/>
            </a:pPr>
            <a:fld id="{13DA625C-7372-4E2B-BF73-7A3B77124A1E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0046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00" y="304800"/>
            <a:ext cx="2514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Geometric Approach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44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14400" y="26670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7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en-US" dirty="0" smtClean="0"/>
              <a:t>Root mean square </a:t>
            </a:r>
            <a:r>
              <a:rPr lang="en-GB" altLang="en-US" dirty="0" smtClean="0"/>
              <a:t>Error Function</a:t>
            </a:r>
          </a:p>
        </p:txBody>
      </p:sp>
      <p:pic>
        <p:nvPicPr>
          <p:cNvPr id="78851" name="Content Placeholder 3" descr="Figure1.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2813" y="1524000"/>
            <a:ext cx="4446587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257800"/>
            <a:ext cx="3114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8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mtClean="0"/>
              <a:t>0</a:t>
            </a:r>
            <a:r>
              <a:rPr lang="en-GB" altLang="en-US" baseline="30000" smtClean="0"/>
              <a:t>th</a:t>
            </a:r>
            <a:r>
              <a:rPr lang="en-GB" altLang="en-US" smtClean="0"/>
              <a:t> Order Polynomial</a:t>
            </a:r>
          </a:p>
        </p:txBody>
      </p:sp>
      <p:pic>
        <p:nvPicPr>
          <p:cNvPr id="79875" name="Content Placeholder 3" descr="Figure1.4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225" y="1800225"/>
            <a:ext cx="5334000" cy="3962400"/>
          </a:xfrm>
        </p:spPr>
      </p:pic>
    </p:spTree>
    <p:extLst>
      <p:ext uri="{BB962C8B-B14F-4D97-AF65-F5344CB8AC3E}">
        <p14:creationId xmlns:p14="http://schemas.microsoft.com/office/powerpoint/2010/main" val="110120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mtClean="0"/>
              <a:t>3</a:t>
            </a:r>
            <a:r>
              <a:rPr lang="en-GB" altLang="en-US" baseline="30000" smtClean="0"/>
              <a:t>rd</a:t>
            </a:r>
            <a:r>
              <a:rPr lang="en-GB" altLang="en-US" smtClean="0"/>
              <a:t> Order Polynomial</a:t>
            </a:r>
          </a:p>
        </p:txBody>
      </p:sp>
      <p:pic>
        <p:nvPicPr>
          <p:cNvPr id="81923" name="Content Placeholder 3" descr="Figure1.4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225" y="1800225"/>
            <a:ext cx="5334000" cy="3962400"/>
          </a:xfrm>
        </p:spPr>
      </p:pic>
    </p:spTree>
    <p:extLst>
      <p:ext uri="{BB962C8B-B14F-4D97-AF65-F5344CB8AC3E}">
        <p14:creationId xmlns:p14="http://schemas.microsoft.com/office/powerpoint/2010/main" val="1207086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mtClean="0"/>
              <a:t>9</a:t>
            </a:r>
            <a:r>
              <a:rPr lang="en-GB" altLang="en-US" baseline="30000" smtClean="0"/>
              <a:t>th</a:t>
            </a:r>
            <a:r>
              <a:rPr lang="en-GB" altLang="en-US" smtClean="0"/>
              <a:t> Order Polynomial</a:t>
            </a:r>
          </a:p>
        </p:txBody>
      </p:sp>
      <p:pic>
        <p:nvPicPr>
          <p:cNvPr id="82947" name="Content Placeholder 3" descr="Figure1.4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0225" y="1800225"/>
            <a:ext cx="5330825" cy="3959225"/>
          </a:xfrm>
        </p:spPr>
      </p:pic>
    </p:spTree>
    <p:extLst>
      <p:ext uri="{BB962C8B-B14F-4D97-AF65-F5344CB8AC3E}">
        <p14:creationId xmlns:p14="http://schemas.microsoft.com/office/powerpoint/2010/main" val="4019469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Introduction to Matrix </a:t>
            </a:r>
            <a:r>
              <a:rPr lang="en-US" dirty="0"/>
              <a:t>T</a:t>
            </a:r>
            <a:r>
              <a:rPr lang="en-US" dirty="0" smtClean="0"/>
              <a:t>heory</a:t>
            </a:r>
            <a:endParaRPr dirty="0"/>
          </a:p>
        </p:txBody>
      </p:sp>
      <p:sp>
        <p:nvSpPr>
          <p:cNvPr id="315" name="Google Shape;315;p51"/>
          <p:cNvSpPr txBox="1"/>
          <p:nvPr/>
        </p:nvSpPr>
        <p:spPr>
          <a:xfrm>
            <a:off x="0" y="6019800"/>
            <a:ext cx="63875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http://cs229.stanford.edu/section/cs229-linalg.pdf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Vectors</a:t>
            </a:r>
            <a:endParaRPr dirty="0"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Collections </a:t>
            </a:r>
            <a:r>
              <a:rPr lang="en-US" dirty="0"/>
              <a:t>of ordered numbers that represent </a:t>
            </a:r>
            <a:r>
              <a:rPr lang="en-US" dirty="0" smtClean="0"/>
              <a:t>movements </a:t>
            </a:r>
            <a:r>
              <a:rPr lang="en-US" dirty="0"/>
              <a:t>in space, </a:t>
            </a:r>
            <a:r>
              <a:rPr lang="en-US" dirty="0" smtClean="0"/>
              <a:t>word </a:t>
            </a:r>
            <a:r>
              <a:rPr lang="en-US" dirty="0"/>
              <a:t>counts, movie ratings, pixel </a:t>
            </a:r>
            <a:r>
              <a:rPr lang="en-US" dirty="0" smtClean="0"/>
              <a:t>brightness, </a:t>
            </a:r>
            <a:r>
              <a:rPr lang="en-US" dirty="0"/>
              <a:t>etc. </a:t>
            </a: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 smtClean="0"/>
              <a:t>Vector </a:t>
            </a:r>
            <a:r>
              <a:rPr lang="en-US" dirty="0"/>
              <a:t>is a mathematical quantity that has magnitude and </a:t>
            </a:r>
            <a:r>
              <a:rPr lang="en-US" dirty="0" smtClean="0"/>
              <a:t>direction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 smtClean="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 to be covered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Regression and Classification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Linear and Polynomial </a:t>
            </a:r>
            <a:r>
              <a:rPr lang="en-US" dirty="0" smtClean="0"/>
              <a:t>Regression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Overfitting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hlinkClick r:id="rId2" tooltip="Error Function for Linear Regression"/>
              </a:rPr>
              <a:t>Error Function for Linear Regression 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hlinkClick r:id="rId3" tooltip="Introduction to Matrix Theory"/>
              </a:rPr>
              <a:t>Introduction to Matrix Theory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 tooltip="Solving Simultaneous Equation with Matrices"/>
              </a:rPr>
              <a:t>Solving Simultaneous Equation with Matrices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</a:t>
            </a:r>
            <a:endParaRPr/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column vector                    where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row vector                    where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	denotes the transpose operation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50" name="Google Shape;350;p55" descr="addin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264" y="1676400"/>
            <a:ext cx="1620000" cy="3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 descr="addin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0244" y="2182419"/>
            <a:ext cx="1308956" cy="177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5" descr="addin_tm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4400" y="4113890"/>
            <a:ext cx="1620000" cy="30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 descr="addin_tm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0800" y="4724400"/>
            <a:ext cx="3600000" cy="41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 descr="addin_tmp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400" y="5638800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 idx="4294967295"/>
          </p:nvPr>
        </p:nvSpPr>
        <p:spPr>
          <a:xfrm>
            <a:off x="-2286000" y="44105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Inner Product</a:t>
            </a:r>
            <a:endParaRPr dirty="0"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4294967295"/>
          </p:nvPr>
        </p:nvSpPr>
        <p:spPr>
          <a:xfrm>
            <a:off x="0" y="1469644"/>
            <a:ext cx="9144000" cy="5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Multiply corresponding entries of two vectors and add up the result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If </a:t>
            </a:r>
            <a:r>
              <a:rPr lang="en-US" dirty="0"/>
              <a:t>B is a unit vector, then A·B gives the length of A which lies in the direction of B (projection)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63" name="Google Shape;363;p56" descr="addin_t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137" y="2590520"/>
            <a:ext cx="6211725" cy="114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 descr="http://upload.wikimedia.org/wikipedia/commons/thumb/3/3e/Dot_Product.svg/500px-Dot_Produc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4741468"/>
            <a:ext cx="1905000" cy="161544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 txBox="1"/>
          <p:nvPr/>
        </p:nvSpPr>
        <p:spPr>
          <a:xfrm>
            <a:off x="3479366" y="5179857"/>
            <a:ext cx="3465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(if B is unit-length hence norm is 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2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 idx="4294967295"/>
          </p:nvPr>
        </p:nvSpPr>
        <p:spPr>
          <a:xfrm>
            <a:off x="-3124200" y="342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</a:t>
            </a:r>
            <a:endParaRPr dirty="0"/>
          </a:p>
        </p:txBody>
      </p:sp>
      <p:sp>
        <p:nvSpPr>
          <p:cNvPr id="380" name="Google Shape;380;p58"/>
          <p:cNvSpPr txBox="1">
            <a:spLocks noGrp="1"/>
          </p:cNvSpPr>
          <p:nvPr>
            <p:ph type="body" idx="4294967295"/>
          </p:nvPr>
        </p:nvSpPr>
        <p:spPr>
          <a:xfrm>
            <a:off x="0" y="1676400"/>
            <a:ext cx="91440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03" t="-17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83" name="Google Shape;383;p58" descr="addin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2819400"/>
            <a:ext cx="4690864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8" descr="addin_tm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3160" y="1828800"/>
            <a:ext cx="1158240" cy="19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8" descr="addin_tmp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5643" y="5309154"/>
            <a:ext cx="1084157" cy="17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8" descr="addin_tmp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4400" y="5148943"/>
            <a:ext cx="381000" cy="33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title" idx="4294967295"/>
          </p:nvPr>
        </p:nvSpPr>
        <p:spPr>
          <a:xfrm>
            <a:off x="-2005012" y="2913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Operations</a:t>
            </a:r>
            <a:endParaRPr dirty="0"/>
          </a:p>
        </p:txBody>
      </p:sp>
      <p:sp>
        <p:nvSpPr>
          <p:cNvPr id="392" name="Google Shape;392;p59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/>
              <a:t>Addition</a:t>
            </a:r>
            <a:endParaRPr sz="20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1800" dirty="0"/>
              <a:t>Can only add a matrix with matching dimensions, or a scalar. </a:t>
            </a:r>
            <a:endParaRPr sz="1800"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 dirty="0"/>
          </a:p>
        </p:txBody>
      </p:sp>
      <p:pic>
        <p:nvPicPr>
          <p:cNvPr id="395" name="Google Shape;39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447800"/>
            <a:ext cx="6490536" cy="12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0581" y="3581400"/>
            <a:ext cx="5486400" cy="125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5254416"/>
            <a:ext cx="4090988" cy="1070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1CC954-AA27-40CB-8B42-684B0BFAA29B}"/>
              </a:ext>
            </a:extLst>
          </p:cNvPr>
          <p:cNvSpPr/>
          <p:nvPr/>
        </p:nvSpPr>
        <p:spPr>
          <a:xfrm>
            <a:off x="330458" y="5085139"/>
            <a:ext cx="1167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5313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Let X be an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B050"/>
                </a:solidFill>
              </a:rPr>
              <a:t>b</a:t>
            </a:r>
            <a:r>
              <a:rPr lang="en-US" dirty="0"/>
              <a:t> matrix, Y be an </a:t>
            </a:r>
            <a:r>
              <a:rPr lang="en-US" i="1" dirty="0" err="1">
                <a:solidFill>
                  <a:srgbClr val="00B050"/>
                </a:solidFill>
              </a:rPr>
              <a:t>b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70C0"/>
                </a:solidFill>
              </a:rPr>
              <a:t>c</a:t>
            </a:r>
            <a:r>
              <a:rPr lang="en-US" dirty="0"/>
              <a:t> matrix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Then Z = X*Y is an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x</a:t>
            </a:r>
            <a:r>
              <a:rPr lang="en-US" i="1" dirty="0" err="1">
                <a:solidFill>
                  <a:srgbClr val="0070C0"/>
                </a:solidFill>
              </a:rPr>
              <a:t>c</a:t>
            </a:r>
            <a:r>
              <a:rPr lang="en-US" dirty="0"/>
              <a:t> matrix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Second dimension of first matrix, and first dimension of first matrix have to be the same, for matrix multiplication to be </a:t>
            </a:r>
            <a:r>
              <a:rPr lang="en-US" dirty="0" smtClean="0"/>
              <a:t>possible</a:t>
            </a:r>
            <a:endParaRPr dirty="0"/>
          </a:p>
        </p:txBody>
      </p:sp>
      <p:sp>
        <p:nvSpPr>
          <p:cNvPr id="403" name="Google Shape;403;p60"/>
          <p:cNvSpPr txBox="1">
            <a:spLocks noGrp="1"/>
          </p:cNvSpPr>
          <p:nvPr>
            <p:ph type="title" idx="4294967295"/>
          </p:nvPr>
        </p:nvSpPr>
        <p:spPr>
          <a:xfrm>
            <a:off x="-16764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Multiplication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2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 idx="4294967295"/>
          </p:nvPr>
        </p:nvSpPr>
        <p:spPr>
          <a:xfrm>
            <a:off x="-1752600" y="4218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Multiplication</a:t>
            </a:r>
            <a:endParaRPr dirty="0"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4294967295"/>
          </p:nvPr>
        </p:nvSpPr>
        <p:spPr>
          <a:xfrm>
            <a:off x="15240" y="1592262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product AB is: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Each entry in the result is (that row of A) dot product with (that column of B)</a:t>
            </a:r>
            <a:endParaRPr dirty="0"/>
          </a:p>
        </p:txBody>
      </p:sp>
      <p:pic>
        <p:nvPicPr>
          <p:cNvPr id="412" name="Google Shape;412;p61" descr="http://upload.wikimedia.org/wikipedia/en/thumb/e/eb/Matrix_multiplication_diagram_2.svg/500px-Matrix_multiplication_diagram_2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645920"/>
            <a:ext cx="3765451" cy="3306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>
            <a:spLocks noGrp="1"/>
          </p:cNvSpPr>
          <p:nvPr>
            <p:ph type="title" idx="4294967295"/>
          </p:nvPr>
        </p:nvSpPr>
        <p:spPr>
          <a:xfrm>
            <a:off x="-914400" y="4358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Matrix Operation Properties</a:t>
            </a:r>
            <a:endParaRPr sz="3600" dirty="0"/>
          </a:p>
        </p:txBody>
      </p:sp>
      <p:sp>
        <p:nvSpPr>
          <p:cNvPr id="466" name="Google Shape;466;p67"/>
          <p:cNvSpPr txBox="1"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Matrix addition is commutative and associative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+ B  =  B + 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+ (B + C)  =  (A + B) + C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Matrix multiplication is associative and distributive but </a:t>
            </a:r>
            <a:r>
              <a:rPr lang="en-US" i="1"/>
              <a:t>not </a:t>
            </a:r>
            <a:r>
              <a:rPr lang="en-US"/>
              <a:t>commutative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A(B*C)  =  (A*B)C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A(B + C)  =  A*B + A*C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A*B != B*A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81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>
            <a:spLocks noGrp="1"/>
          </p:cNvSpPr>
          <p:nvPr>
            <p:ph type="title" idx="4294967295"/>
          </p:nvPr>
        </p:nvSpPr>
        <p:spPr>
          <a:xfrm>
            <a:off x="-2012851" y="3263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Operations</a:t>
            </a:r>
            <a:endParaRPr dirty="0"/>
          </a:p>
        </p:txBody>
      </p:sp>
      <p:sp>
        <p:nvSpPr>
          <p:cNvPr id="446" name="Google Shape;446;p65"/>
          <p:cNvSpPr txBox="1">
            <a:spLocks noGrp="1"/>
          </p:cNvSpPr>
          <p:nvPr>
            <p:ph type="body" idx="4294967295"/>
          </p:nvPr>
        </p:nvSpPr>
        <p:spPr>
          <a:xfrm>
            <a:off x="76200" y="1752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Transpose – flip matrix, so row 1 becomes column 1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useful identity: </a:t>
            </a:r>
            <a:endParaRPr dirty="0"/>
          </a:p>
        </p:txBody>
      </p:sp>
      <p:pic>
        <p:nvPicPr>
          <p:cNvPr id="449" name="Google Shape;44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574594"/>
            <a:ext cx="4384491" cy="202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503" y="2895392"/>
            <a:ext cx="1809486" cy="1385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1949" y="5266581"/>
            <a:ext cx="4800600" cy="80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4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Determinant of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7" t="6186" r="4859" b="12677"/>
          <a:stretch/>
        </p:blipFill>
        <p:spPr>
          <a:xfrm>
            <a:off x="1447800" y="1524000"/>
            <a:ext cx="5983942" cy="48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>
            <a:spLocks noGrp="1"/>
          </p:cNvSpPr>
          <p:nvPr>
            <p:ph type="body" idx="4294967295"/>
          </p:nvPr>
        </p:nvSpPr>
        <p:spPr>
          <a:xfrm>
            <a:off x="152400" y="1348216"/>
            <a:ext cx="8229600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Given a matrix A, its inverse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A</a:t>
            </a:r>
            <a:r>
              <a:rPr lang="en-US" sz="2800" baseline="30000" dirty="0">
                <a:solidFill>
                  <a:srgbClr val="111111"/>
                </a:solidFill>
                <a:latin typeface="Segoe UI" panose="020B0502040204020203" pitchFamily="34" charset="0"/>
              </a:rPr>
              <a:t>-1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 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is a matrix such that AA</a:t>
            </a:r>
            <a:r>
              <a:rPr lang="en-US" sz="2800" baseline="30000" dirty="0">
                <a:solidFill>
                  <a:srgbClr val="111111"/>
                </a:solidFill>
                <a:latin typeface="Segoe UI" panose="020B0502040204020203" pitchFamily="34" charset="0"/>
              </a:rPr>
              <a:t>-1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 =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A</a:t>
            </a:r>
            <a:r>
              <a:rPr lang="en-US" sz="2800" baseline="30000" dirty="0">
                <a:solidFill>
                  <a:srgbClr val="111111"/>
                </a:solidFill>
                <a:latin typeface="Segoe UI" panose="020B0502040204020203" pitchFamily="34" charset="0"/>
              </a:rPr>
              <a:t>-1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A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= 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  <a:sym typeface="Times New Roman"/>
              </a:rPr>
              <a:t>I</a:t>
            </a:r>
          </a:p>
          <a:p>
            <a:pPr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</a:pPr>
            <a:endParaRPr sz="2800" dirty="0">
              <a:solidFill>
                <a:srgbClr val="111111"/>
              </a:solidFill>
              <a:latin typeface="Segoe UI" panose="020B0502040204020203" pitchFamily="34" charset="0"/>
            </a:endParaRP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E.g.</a:t>
            </a:r>
            <a:endParaRPr sz="2800" dirty="0">
              <a:solidFill>
                <a:srgbClr val="111111"/>
              </a:solidFill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/>
          </a:p>
          <a:p>
            <a:pPr lv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Inverse does not always exist. If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A</a:t>
            </a:r>
            <a:r>
              <a:rPr lang="en-US" sz="2800" baseline="30000" dirty="0">
                <a:solidFill>
                  <a:srgbClr val="111111"/>
                </a:solidFill>
                <a:latin typeface="Segoe UI" panose="020B0502040204020203" pitchFamily="34" charset="0"/>
              </a:rPr>
              <a:t>-1</a:t>
            </a:r>
            <a:r>
              <a:rPr lang="en-US" sz="2800" dirty="0" smtClean="0">
                <a:solidFill>
                  <a:srgbClr val="111111"/>
                </a:solidFill>
                <a:latin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exists, A is invertible or non-singular. </a:t>
            </a:r>
          </a:p>
          <a:p>
            <a:pPr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A square matrix has an inverse if and only if it's </a:t>
            </a:r>
            <a:r>
              <a:rPr lang="en-US" sz="2800" b="1" dirty="0">
                <a:solidFill>
                  <a:srgbClr val="111111"/>
                </a:solidFill>
                <a:latin typeface="&amp;quot"/>
              </a:rPr>
              <a:t>determinant is non zero</a:t>
            </a: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.</a:t>
            </a:r>
            <a:endParaRPr lang="en-US" sz="2800" dirty="0"/>
          </a:p>
          <a:p>
            <a:pPr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</a:pPr>
            <a:r>
              <a:rPr lang="en-US" sz="2800" dirty="0">
                <a:solidFill>
                  <a:srgbClr val="111111"/>
                </a:solidFill>
                <a:latin typeface="Segoe UI" panose="020B0502040204020203" pitchFamily="34" charset="0"/>
              </a:rPr>
              <a:t>Inverse doesn’t exist for non-square matrices</a:t>
            </a: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endParaRPr dirty="0"/>
          </a:p>
        </p:txBody>
      </p:sp>
      <p:sp>
        <p:nvSpPr>
          <p:cNvPr id="439" name="Google Shape;439;p64"/>
          <p:cNvSpPr txBox="1"/>
          <p:nvPr/>
        </p:nvSpPr>
        <p:spPr>
          <a:xfrm>
            <a:off x="191667" y="205216"/>
            <a:ext cx="407553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 of Matrix</a:t>
            </a:r>
            <a:endParaRPr dirty="0"/>
          </a:p>
        </p:txBody>
      </p:sp>
      <p:pic>
        <p:nvPicPr>
          <p:cNvPr id="440" name="Google Shape;44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251" y="2491216"/>
            <a:ext cx="3379875" cy="1175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Regression we assign input vector x to one or more continuous target variables 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regression has simple analytical and computational properties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Classification we assign input vector x  to one of K discrete classes C</a:t>
            </a:r>
            <a:r>
              <a:rPr lang="en-US" baseline="-25000" dirty="0"/>
              <a:t>k</a:t>
            </a:r>
            <a:r>
              <a:rPr lang="en-US" dirty="0"/>
              <a:t>, k = 1, . . . ,</a:t>
            </a:r>
            <a:r>
              <a:rPr lang="en-US" dirty="0" smtClean="0"/>
              <a:t>K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classification scenario: classes considered disjoint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input assigned to only one class </a:t>
            </a:r>
            <a:endParaRPr lang="en-US" dirty="0" smtClean="0"/>
          </a:p>
          <a:p>
            <a:pPr lvl="1"/>
            <a:r>
              <a:rPr lang="en-US" dirty="0" smtClean="0"/>
              <a:t>Input </a:t>
            </a:r>
            <a:r>
              <a:rPr lang="en-US" dirty="0"/>
              <a:t>space is thereby divided into decision regions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Regression vs Classification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fld id="{502CF848-D42F-45DD-9B4A-1B0D7218FADE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/>
              <a:t>Orthogonal matrix is a square matrix whose columns and rows are orthogonal unit vectors (i.e., orthonormal vectors), i.e. QᵀQ=QQᵀ=I, where I is the identity matrix. 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/>
              <a:t>Matrix Q is orthogonal if its transpose is equal to its inverse: Qᵀ=Q⁻¹.</a:t>
            </a:r>
            <a:endParaRPr lang="en-US" sz="3200" baseline="30000" dirty="0"/>
          </a:p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Orthogonal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>
            <a:spLocks noGrp="1"/>
          </p:cNvSpPr>
          <p:nvPr>
            <p:ph type="title" idx="4294967295"/>
          </p:nvPr>
        </p:nvSpPr>
        <p:spPr>
          <a:xfrm>
            <a:off x="-1524000" y="2837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Linear independence</a:t>
            </a:r>
            <a:endParaRPr dirty="0"/>
          </a:p>
        </p:txBody>
      </p:sp>
      <p:sp>
        <p:nvSpPr>
          <p:cNvPr id="482" name="Google Shape;482;p69"/>
          <p:cNvSpPr txBox="1">
            <a:spLocks noGrp="1"/>
          </p:cNvSpPr>
          <p:nvPr>
            <p:ph type="body" idx="4294967295"/>
          </p:nvPr>
        </p:nvSpPr>
        <p:spPr>
          <a:xfrm>
            <a:off x="0" y="1417638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Suppose we have a set of vectors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8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If we can express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as a linear combination of the other vectors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2</a:t>
            </a:r>
            <a:r>
              <a:rPr lang="en-US" sz="2800" dirty="0"/>
              <a:t>…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dirty="0"/>
              <a:t>, then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is linearly </a:t>
            </a:r>
            <a:r>
              <a:rPr lang="en-US" sz="2800" i="1" dirty="0"/>
              <a:t>dependent</a:t>
            </a:r>
            <a:r>
              <a:rPr lang="en-US" sz="2800" dirty="0"/>
              <a:t> on the other vectors. </a:t>
            </a:r>
            <a:endParaRPr sz="2800"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400" dirty="0"/>
              <a:t>The direction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1</a:t>
            </a:r>
            <a:r>
              <a:rPr lang="en-US" sz="2400" dirty="0"/>
              <a:t> can be expressed as a combination of the directions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 err="1"/>
              <a:t>.</a:t>
            </a:r>
            <a:r>
              <a:rPr lang="en-US" sz="2400" dirty="0"/>
              <a:t> (E.g.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aseline="-25000" dirty="0"/>
              <a:t>1</a:t>
            </a:r>
            <a:r>
              <a:rPr lang="en-US" sz="2400" dirty="0"/>
              <a:t> = .7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2400" baseline="-25000" dirty="0"/>
              <a:t>2 </a:t>
            </a:r>
            <a:r>
              <a:rPr lang="en-US" sz="2400" dirty="0"/>
              <a:t>-.7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2400" baseline="-25000" dirty="0"/>
              <a:t>4</a:t>
            </a:r>
            <a:r>
              <a:rPr lang="en-US" sz="2400" dirty="0"/>
              <a:t>)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800" dirty="0"/>
              <a:t>If no vector is linearly dependent on the rest of the set, the set is linearly </a:t>
            </a:r>
            <a:r>
              <a:rPr lang="en-US" sz="2800" i="1" dirty="0"/>
              <a:t>independent</a:t>
            </a:r>
            <a:r>
              <a:rPr lang="en-US" sz="2800" dirty="0"/>
              <a:t>.</a:t>
            </a:r>
            <a:endParaRPr sz="2800" dirty="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400" dirty="0"/>
              <a:t>Common case: a set of vectors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, …, v</a:t>
            </a:r>
            <a:r>
              <a:rPr lang="en-US" sz="24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/>
              <a:t> is always linearly independent if each vector is perpendicular to every other vector (and non-zero) </a:t>
            </a:r>
            <a:endParaRPr sz="2400" dirty="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7499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title" idx="4294967295"/>
          </p:nvPr>
        </p:nvSpPr>
        <p:spPr>
          <a:xfrm>
            <a:off x="-25908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Matrix Rank</a:t>
            </a:r>
            <a:endParaRPr dirty="0"/>
          </a:p>
        </p:txBody>
      </p:sp>
      <p:sp>
        <p:nvSpPr>
          <p:cNvPr id="457" name="Google Shape;457;p66"/>
          <p:cNvSpPr txBox="1">
            <a:spLocks noGrp="1"/>
          </p:cNvSpPr>
          <p:nvPr>
            <p:ph type="body" idx="4294967295"/>
          </p:nvPr>
        </p:nvSpPr>
        <p:spPr>
          <a:xfrm>
            <a:off x="0" y="1841710"/>
            <a:ext cx="9067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Column/row rank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col-rank(A)=no. of </a:t>
            </a:r>
            <a:r>
              <a:rPr lang="en-US" dirty="0" smtClean="0"/>
              <a:t>linearly independent </a:t>
            </a:r>
            <a:r>
              <a:rPr lang="en-US" dirty="0"/>
              <a:t>columns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row-rank(A)=no. </a:t>
            </a:r>
            <a:r>
              <a:rPr lang="en-US" dirty="0" smtClean="0"/>
              <a:t>of linearly </a:t>
            </a:r>
            <a:r>
              <a:rPr lang="en-US" dirty="0"/>
              <a:t>independent rows</a:t>
            </a:r>
            <a:endParaRPr dirty="0"/>
          </a:p>
          <a:p>
            <a: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dirty="0" smtClean="0"/>
              <a:t>Rank </a:t>
            </a:r>
            <a:r>
              <a:rPr lang="en-US" dirty="0"/>
              <a:t>of a matrix is the number of linearly independent rows or columns (whichever is smaller). </a:t>
            </a:r>
            <a:endParaRPr lang="en-US" dirty="0" smtClean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1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Matrix Rank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3630" y="2908994"/>
            <a:ext cx="89916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242729"/>
                </a:solidFill>
                <a:latin typeface="inherit"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ank of a matrix denotes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information content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 of the matrix.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The lower the rank, the lower is the "information content".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921" y="-1092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5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solidFill>
                <a:srgbClr val="222222"/>
              </a:solidFill>
            </a:endParaRPr>
          </a:p>
          <a:p>
            <a:endParaRPr lang="en-US" altLang="en-US" dirty="0" smtClean="0">
              <a:solidFill>
                <a:srgbClr val="222222"/>
              </a:solidFill>
            </a:endParaRPr>
          </a:p>
          <a:p>
            <a:endParaRPr lang="en-US" altLang="en-US" dirty="0">
              <a:solidFill>
                <a:srgbClr val="222222"/>
              </a:solidFill>
            </a:endParaRPr>
          </a:p>
          <a:p>
            <a:endParaRPr lang="en-US" altLang="en-US" dirty="0">
              <a:solidFill>
                <a:srgbClr val="222222"/>
              </a:solidFill>
            </a:endParaRPr>
          </a:p>
          <a:p>
            <a:r>
              <a:rPr lang="en-US" altLang="en-US" dirty="0" smtClean="0">
                <a:solidFill>
                  <a:srgbClr val="222222"/>
                </a:solidFill>
              </a:rPr>
              <a:t>	Matrix has </a:t>
            </a:r>
            <a:r>
              <a:rPr lang="en-US" altLang="en-US" dirty="0">
                <a:solidFill>
                  <a:srgbClr val="222222"/>
                </a:solidFill>
              </a:rPr>
              <a:t>rank 2: the first two columns are </a:t>
            </a:r>
            <a:r>
              <a:rPr lang="en-US" altLang="en-US" dirty="0">
                <a:solidFill>
                  <a:srgbClr val="0645AD"/>
                </a:solidFill>
                <a:hlinkClick r:id="rId2" tooltip="Linear dependence"/>
              </a:rPr>
              <a:t>linearly independent</a:t>
            </a:r>
            <a:r>
              <a:rPr lang="en-US" altLang="en-US" dirty="0">
                <a:solidFill>
                  <a:srgbClr val="222222"/>
                </a:solidFill>
              </a:rPr>
              <a:t>, so the rank is at least 2, </a:t>
            </a:r>
            <a:endParaRPr lang="en-US" altLang="en-US" dirty="0" smtClean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222222"/>
                </a:solidFill>
              </a:rPr>
              <a:t>the third column </a:t>
            </a:r>
            <a:r>
              <a:rPr lang="en-US" altLang="en-US" dirty="0">
                <a:solidFill>
                  <a:srgbClr val="222222"/>
                </a:solidFill>
              </a:rPr>
              <a:t>is a linear combination of the first two (the second subtracted from the first), </a:t>
            </a:r>
            <a:endParaRPr lang="en-US" altLang="en-US" dirty="0" smtClean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</a:rPr>
              <a:t>R</a:t>
            </a:r>
            <a:r>
              <a:rPr lang="en-US" altLang="en-US" dirty="0" smtClean="0">
                <a:solidFill>
                  <a:srgbClr val="222222"/>
                </a:solidFill>
              </a:rPr>
              <a:t>ank </a:t>
            </a:r>
            <a:r>
              <a:rPr lang="en-US" altLang="en-US" dirty="0">
                <a:solidFill>
                  <a:srgbClr val="222222"/>
                </a:solidFill>
              </a:rPr>
              <a:t>must be less than </a:t>
            </a:r>
            <a:r>
              <a:rPr lang="en-US" altLang="en-US" dirty="0" smtClean="0">
                <a:solidFill>
                  <a:srgbClr val="222222"/>
                </a:solidFill>
              </a:rPr>
              <a:t>3, since it is 3 by 3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2286000" cy="1347107"/>
          </a:xfrm>
        </p:spPr>
      </p:pic>
      <p:sp>
        <p:nvSpPr>
          <p:cNvPr id="5" name="Google Shape;456;p66"/>
          <p:cNvSpPr txBox="1">
            <a:spLocks/>
          </p:cNvSpPr>
          <p:nvPr/>
        </p:nvSpPr>
        <p:spPr>
          <a:xfrm>
            <a:off x="152400" y="3483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Matrix Rank 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59607"/>
            <a:ext cx="92202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Solving Simultaneous Equation with Matrices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1611054"/>
            <a:ext cx="737413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Let </a:t>
            </a:r>
            <a:r>
              <a:rPr lang="en-US" altLang="en-US" sz="2400" i="1" dirty="0">
                <a:latin typeface="Arial" panose="020B0604020202020204" pitchFamily="34" charset="0"/>
              </a:rPr>
              <a:t>A</a:t>
            </a:r>
            <a:r>
              <a:rPr lang="en-US" altLang="en-US" sz="2400" dirty="0">
                <a:latin typeface="Arial" panose="020B0604020202020204" pitchFamily="34" charset="0"/>
              </a:rPr>
              <a:t> be the coefficient matrix of a system of 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 linear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equations in </a:t>
            </a:r>
            <a:r>
              <a:rPr lang="en-US" altLang="en-US" sz="2400" i="1" dirty="0"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latin typeface="Arial" panose="020B0604020202020204" pitchFamily="34" charset="0"/>
              </a:rPr>
              <a:t> variables given by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i="1" dirty="0" smtClean="0">
                <a:latin typeface="Arial" panose="020B0604020202020204" pitchFamily="34" charset="0"/>
              </a:rPr>
              <a:t>		AX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= </a:t>
            </a:r>
            <a:r>
              <a:rPr lang="en-US" altLang="en-US" sz="2400" i="1" dirty="0" smtClean="0">
                <a:latin typeface="Arial" panose="020B0604020202020204" pitchFamily="34" charset="0"/>
              </a:rPr>
              <a:t>B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1800" i="1" dirty="0" smtClean="0">
                <a:latin typeface="Arial" panose="020B0604020202020204" pitchFamily="34" charset="0"/>
              </a:rPr>
              <a:t>where </a:t>
            </a:r>
            <a:r>
              <a:rPr lang="en-US" altLang="en-US" sz="1800" i="1" dirty="0">
                <a:latin typeface="Arial" panose="020B0604020202020204" pitchFamily="34" charset="0"/>
              </a:rPr>
              <a:t>X is </a:t>
            </a:r>
            <a:r>
              <a:rPr lang="en-US" altLang="en-US" sz="1800" i="1" dirty="0" smtClean="0">
                <a:latin typeface="Arial" panose="020B0604020202020204" pitchFamily="34" charset="0"/>
              </a:rPr>
              <a:t>the n x 1 matrix of variables and B is the n x 1 matrix of</a:t>
            </a:r>
          </a:p>
          <a:p>
            <a:pPr eaLnBrk="1" hangingPunct="1"/>
            <a:r>
              <a:rPr lang="en-US" altLang="en-US" sz="1800" i="1" dirty="0" smtClean="0">
                <a:latin typeface="Arial" panose="020B0604020202020204" pitchFamily="34" charset="0"/>
              </a:rPr>
              <a:t>numbers </a:t>
            </a:r>
            <a:r>
              <a:rPr lang="en-US" altLang="en-US" sz="1800" i="1" dirty="0">
                <a:latin typeface="Arial" panose="020B0604020202020204" pitchFamily="34" charset="0"/>
              </a:rPr>
              <a:t>of the right-hand side of the equations.  </a:t>
            </a:r>
            <a:endParaRPr lang="en-US" altLang="en-US" sz="1800" i="1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</a:rPr>
              <a:t>If </a:t>
            </a:r>
            <a:r>
              <a:rPr lang="en-US" altLang="en-US" sz="2400" i="1" dirty="0" smtClean="0">
                <a:latin typeface="Arial" panose="020B0604020202020204" pitchFamily="34" charset="0"/>
              </a:rPr>
              <a:t>A     </a:t>
            </a:r>
            <a:r>
              <a:rPr lang="en-US" altLang="en-US" sz="2400" dirty="0" smtClean="0">
                <a:latin typeface="Arial" panose="020B0604020202020204" pitchFamily="34" charset="0"/>
              </a:rPr>
              <a:t>exists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</a:rPr>
              <a:t>then </a:t>
            </a:r>
            <a:r>
              <a:rPr lang="en-US" altLang="en-US" sz="2400" dirty="0">
                <a:latin typeface="Arial" panose="020B0604020202020204" pitchFamily="34" charset="0"/>
              </a:rPr>
              <a:t>the system of equations has the unique solution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–1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186907" y="4953000"/>
            <a:ext cx="2735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dirty="0">
                <a:latin typeface="Arial" panose="020B0604020202020204" pitchFamily="34" charset="0"/>
              </a:rPr>
              <a:t>X = A    B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610100" y="48386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Arial" panose="020B0604020202020204" pitchFamily="34" charset="0"/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30976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859" y="380207"/>
            <a:ext cx="7239000" cy="1143000"/>
          </a:xfrm>
        </p:spPr>
        <p:txBody>
          <a:bodyPr/>
          <a:lstStyle/>
          <a:p>
            <a:r>
              <a:rPr lang="en-US" dirty="0" smtClean="0"/>
              <a:t>Writing equations in Matrix form</a:t>
            </a:r>
            <a:endParaRPr 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0988" y="130492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Write the system of equations as a matrix equation AX = B,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with A as the coefficient matrix of the system.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135063" y="2116138"/>
          <a:ext cx="243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4" imgW="850531" imgH="203112" progId="Equation.DSMT4">
                  <p:embed/>
                </p:oleObj>
              </mc:Choice>
              <mc:Fallback>
                <p:oleObj name="Equation" r:id="rId4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116138"/>
                        <a:ext cx="2438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92263" y="2671763"/>
          <a:ext cx="19383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6" imgW="698197" imgH="177723" progId="Equation.DSMT4">
                  <p:embed/>
                </p:oleObj>
              </mc:Choice>
              <mc:Fallback>
                <p:oleObj name="Equation" r:id="rId6" imgW="698197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671763"/>
                        <a:ext cx="19383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33450" y="3206750"/>
          <a:ext cx="2640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Equation" r:id="rId8" imgW="939392" imgH="203112" progId="Equation.DSMT4">
                  <p:embed/>
                </p:oleObj>
              </mc:Choice>
              <mc:Fallback>
                <p:oleObj name="Equation" r:id="rId8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206750"/>
                        <a:ext cx="26400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14315"/>
              </p:ext>
            </p:extLst>
          </p:nvPr>
        </p:nvGraphicFramePr>
        <p:xfrm>
          <a:off x="4335462" y="3551238"/>
          <a:ext cx="4340279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Equation" r:id="rId10" imgW="1485900" imgH="711200" progId="Equation.DSMT4">
                  <p:embed/>
                </p:oleObj>
              </mc:Choice>
              <mc:Fallback>
                <p:oleObj name="Equation" r:id="rId10" imgW="1485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2" y="3551238"/>
                        <a:ext cx="4340279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506663" y="4160838"/>
            <a:ext cx="1746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Arial" panose="020B0604020202020204" pitchFamily="34" charset="0"/>
              </a:rPr>
              <a:t>AX = B:</a:t>
            </a:r>
          </a:p>
        </p:txBody>
      </p:sp>
    </p:spTree>
    <p:extLst>
      <p:ext uri="{BB962C8B-B14F-4D97-AF65-F5344CB8AC3E}">
        <p14:creationId xmlns:p14="http://schemas.microsoft.com/office/powerpoint/2010/main" val="28738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542131"/>
            <a:ext cx="7010400" cy="1143000"/>
          </a:xfrm>
        </p:spPr>
        <p:txBody>
          <a:bodyPr/>
          <a:lstStyle/>
          <a:p>
            <a:r>
              <a:rPr lang="en-US" dirty="0"/>
              <a:t>Writing equations in Matrix form</a:t>
            </a:r>
          </a:p>
          <a:p>
            <a:endParaRPr lang="en-US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18936"/>
              </p:ext>
            </p:extLst>
          </p:nvPr>
        </p:nvGraphicFramePr>
        <p:xfrm>
          <a:off x="5383212" y="2416175"/>
          <a:ext cx="3348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4" imgW="1167893" imgH="203112" progId="Equation.DSMT4">
                  <p:embed/>
                </p:oleObj>
              </mc:Choice>
              <mc:Fallback>
                <p:oleObj name="Equation" r:id="rId4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2" y="2416175"/>
                        <a:ext cx="33480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12366"/>
              </p:ext>
            </p:extLst>
          </p:nvPr>
        </p:nvGraphicFramePr>
        <p:xfrm>
          <a:off x="6705600" y="2971800"/>
          <a:ext cx="20097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Equation" r:id="rId6" imgW="723272" imgH="177646" progId="Equation.DSMT4">
                  <p:embed/>
                </p:oleObj>
              </mc:Choice>
              <mc:Fallback>
                <p:oleObj name="Equation" r:id="rId6" imgW="723272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71800"/>
                        <a:ext cx="20097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758814"/>
              </p:ext>
            </p:extLst>
          </p:nvPr>
        </p:nvGraphicFramePr>
        <p:xfrm>
          <a:off x="6092825" y="3482975"/>
          <a:ext cx="26400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Equation" r:id="rId8" imgW="939392" imgH="177723" progId="Equation.DSMT4">
                  <p:embed/>
                </p:oleObj>
              </mc:Choice>
              <mc:Fallback>
                <p:oleObj name="Equation" r:id="rId8" imgW="93939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3482975"/>
                        <a:ext cx="26400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20072"/>
              </p:ext>
            </p:extLst>
          </p:nvPr>
        </p:nvGraphicFramePr>
        <p:xfrm>
          <a:off x="304800" y="2534443"/>
          <a:ext cx="46482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Equation" r:id="rId10" imgW="1955800" imgH="914400" progId="Equation.DSMT4">
                  <p:embed/>
                </p:oleObj>
              </mc:Choice>
              <mc:Fallback>
                <p:oleObj name="Equation" r:id="rId10" imgW="1955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34443"/>
                        <a:ext cx="46482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34483"/>
              </p:ext>
            </p:extLst>
          </p:nvPr>
        </p:nvGraphicFramePr>
        <p:xfrm>
          <a:off x="5180012" y="3998913"/>
          <a:ext cx="3781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Equation" r:id="rId12" imgW="1346200" imgH="203200" progId="Equation.DSMT4">
                  <p:embed/>
                </p:oleObj>
              </mc:Choice>
              <mc:Fallback>
                <p:oleObj name="Equation" r:id="rId12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2" y="3998913"/>
                        <a:ext cx="37814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286793"/>
            <a:ext cx="7772400" cy="1470025"/>
          </a:xfrm>
        </p:spPr>
        <p:txBody>
          <a:bodyPr anchor="ctr">
            <a:normAutofit fontScale="90000"/>
          </a:bodyPr>
          <a:lstStyle/>
          <a:p>
            <a:r>
              <a:rPr lang="en-GB" altLang="en-US" sz="4400" dirty="0"/>
              <a:t>Inverse </a:t>
            </a:r>
            <a:r>
              <a:rPr lang="en-GB" altLang="en-US" sz="4400" dirty="0" smtClean="0"/>
              <a:t>Matrix – Adjoint Method</a:t>
            </a:r>
            <a:r>
              <a:rPr lang="en-GB" altLang="en-US" sz="4400" dirty="0"/>
              <a:t/>
            </a:r>
            <a:br>
              <a:rPr lang="en-GB" altLang="en-US" sz="4400" dirty="0"/>
            </a:br>
            <a:endParaRPr lang="en-GB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604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calculating the Matrix of Minors, </a:t>
            </a:r>
          </a:p>
          <a:p>
            <a:r>
              <a:rPr lang="en-US" dirty="0"/>
              <a:t>Step 2: then turn that into the Matrix of Cofactors, </a:t>
            </a:r>
          </a:p>
          <a:p>
            <a:r>
              <a:rPr lang="en-US" dirty="0"/>
              <a:t>Step 3: then the Adjugate, and </a:t>
            </a:r>
          </a:p>
          <a:p>
            <a:r>
              <a:rPr lang="en-US" dirty="0"/>
              <a:t>Step 4: multiply that by 1/Determinant.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Steps to find inverse of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0"/>
              <a:buFont typeface="Arial" panose="020B0604020202020204"/>
              <a:buNone/>
            </a:pPr>
            <a:r>
              <a:rPr lang="en-US" sz="6000" dirty="0">
                <a:solidFill>
                  <a:srgbClr val="0000FF"/>
                </a:solidFill>
              </a:rPr>
              <a:t>y = f(</a:t>
            </a:r>
            <a:r>
              <a:rPr lang="en-US" sz="6000" b="1" dirty="0">
                <a:solidFill>
                  <a:srgbClr val="0000FF"/>
                </a:solidFill>
              </a:rPr>
              <a:t>x</a:t>
            </a:r>
            <a:r>
              <a:rPr lang="en-US" sz="6000" dirty="0">
                <a:solidFill>
                  <a:srgbClr val="0000FF"/>
                </a:solidFill>
              </a:rPr>
              <a:t>)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lang="en-US" sz="6000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lang="en-US" sz="4000" dirty="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1" dirty="0"/>
              <a:t>Training: </a:t>
            </a:r>
            <a:r>
              <a:rPr lang="en-US" sz="2400" dirty="0"/>
              <a:t>given a </a:t>
            </a:r>
            <a:r>
              <a:rPr lang="en-US" sz="2400" i="1" dirty="0"/>
              <a:t>training set </a:t>
            </a:r>
            <a:r>
              <a:rPr lang="en-US" sz="2400" dirty="0"/>
              <a:t>of labeled examples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{(</a:t>
            </a:r>
            <a:r>
              <a:rPr lang="en-US" sz="2400" b="1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,y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), …, (</a:t>
            </a:r>
            <a:r>
              <a:rPr lang="en-US" sz="2400" b="1" dirty="0" err="1">
                <a:solidFill>
                  <a:srgbClr val="0000FF"/>
                </a:solidFill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</a:rPr>
              <a:t>N</a:t>
            </a:r>
            <a:r>
              <a:rPr lang="en-US" sz="2400" dirty="0" err="1">
                <a:solidFill>
                  <a:srgbClr val="0000FF"/>
                </a:solidFill>
              </a:rPr>
              <a:t>,y</a:t>
            </a:r>
            <a:r>
              <a:rPr lang="en-US" sz="2400" baseline="-25000" dirty="0" err="1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)}</a:t>
            </a:r>
            <a:r>
              <a:rPr lang="en-US" sz="2400" dirty="0"/>
              <a:t>, estimate the prediction function </a:t>
            </a:r>
            <a:r>
              <a:rPr lang="en-US" sz="2400" dirty="0">
                <a:solidFill>
                  <a:srgbClr val="0000FF"/>
                </a:solidFill>
              </a:rPr>
              <a:t>f </a:t>
            </a:r>
            <a:r>
              <a:rPr lang="en-US" sz="2400" dirty="0"/>
              <a:t>by minimizing the prediction error on the training set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1" dirty="0"/>
              <a:t>Testing:</a:t>
            </a:r>
            <a:r>
              <a:rPr lang="en-US" sz="2400" dirty="0"/>
              <a:t> apply </a:t>
            </a:r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dirty="0"/>
              <a:t> to a never before seen </a:t>
            </a:r>
            <a:r>
              <a:rPr lang="en-US" sz="2400" i="1" dirty="0"/>
              <a:t>test example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and output the predicted value </a:t>
            </a:r>
            <a:r>
              <a:rPr lang="en-US" sz="2400" dirty="0">
                <a:solidFill>
                  <a:srgbClr val="0000FF"/>
                </a:solidFill>
              </a:rPr>
              <a:t>y = f(</a:t>
            </a:r>
            <a:r>
              <a:rPr lang="en-US" sz="2400" b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303" name="Google Shape;1303;p97"/>
          <p:cNvSpPr txBox="1">
            <a:spLocks noGrp="1"/>
          </p:cNvSpPr>
          <p:nvPr>
            <p:ph type="title" idx="4294967295"/>
          </p:nvPr>
        </p:nvSpPr>
        <p:spPr>
          <a:xfrm>
            <a:off x="0" y="695325"/>
            <a:ext cx="5041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305" name="Google Shape;1305;p97"/>
          <p:cNvCxnSpPr/>
          <p:nvPr/>
        </p:nvCxnSpPr>
        <p:spPr>
          <a:xfrm rot="-5400000">
            <a:off x="3240088" y="2933700"/>
            <a:ext cx="684212" cy="15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06" name="Google Shape;1306;p97"/>
          <p:cNvCxnSpPr/>
          <p:nvPr/>
        </p:nvCxnSpPr>
        <p:spPr>
          <a:xfrm rot="-5400000">
            <a:off x="4381501" y="2933700"/>
            <a:ext cx="685800" cy="31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07" name="Google Shape;1307;p97"/>
          <p:cNvCxnSpPr/>
          <p:nvPr/>
        </p:nvCxnSpPr>
        <p:spPr>
          <a:xfrm rot="10800000">
            <a:off x="5334000" y="2590800"/>
            <a:ext cx="914400" cy="68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8" name="Google Shape;1308;p97"/>
          <p:cNvSpPr txBox="1"/>
          <p:nvPr/>
        </p:nvSpPr>
        <p:spPr>
          <a:xfrm>
            <a:off x="3213100" y="3276600"/>
            <a:ext cx="825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ker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</a:t>
            </a:r>
          </a:p>
        </p:txBody>
      </p:sp>
      <p:sp>
        <p:nvSpPr>
          <p:cNvPr id="1309" name="Google Shape;1309;p97"/>
          <p:cNvSpPr txBox="1"/>
          <p:nvPr/>
        </p:nvSpPr>
        <p:spPr>
          <a:xfrm>
            <a:off x="3822700" y="3276600"/>
            <a:ext cx="18923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ker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prediction function</a:t>
            </a:r>
          </a:p>
        </p:txBody>
      </p:sp>
      <p:sp>
        <p:nvSpPr>
          <p:cNvPr id="1310" name="Google Shape;1310;p97"/>
          <p:cNvSpPr txBox="1"/>
          <p:nvPr/>
        </p:nvSpPr>
        <p:spPr>
          <a:xfrm>
            <a:off x="5499100" y="3276600"/>
            <a:ext cx="1511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ker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features</a:t>
            </a:r>
          </a:p>
        </p:txBody>
      </p:sp>
      <p:sp>
        <p:nvSpPr>
          <p:cNvPr id="1311" name="Google Shape;1311;p97"/>
          <p:cNvSpPr txBox="1"/>
          <p:nvPr/>
        </p:nvSpPr>
        <p:spPr>
          <a:xfrm>
            <a:off x="18288" y="6581775"/>
            <a:ext cx="18129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1200" kern="0" dirty="0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Slide credit: L. </a:t>
            </a:r>
            <a:r>
              <a:rPr lang="en-US" sz="1200" kern="0" dirty="0" err="1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Lazebnik</a:t>
            </a:r>
            <a:endParaRPr sz="1200" kern="0" dirty="0">
              <a:solidFill>
                <a:srgbClr val="A5A5A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676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35220"/>
              </p:ext>
            </p:extLst>
          </p:nvPr>
        </p:nvGraphicFramePr>
        <p:xfrm>
          <a:off x="4800600" y="3570786"/>
          <a:ext cx="1174284" cy="115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812520" imgH="799920" progId="Equation.DSMT4">
                  <p:embed/>
                </p:oleObj>
              </mc:Choice>
              <mc:Fallback>
                <p:oleObj name="Equation" r:id="rId3" imgW="8125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70786"/>
                        <a:ext cx="1174284" cy="115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51199294"/>
              </p:ext>
            </p:extLst>
          </p:nvPr>
        </p:nvGraphicFramePr>
        <p:xfrm>
          <a:off x="2971800" y="1402488"/>
          <a:ext cx="1447800" cy="142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812520" imgH="799920" progId="Equation.DSMT4">
                  <p:embed/>
                </p:oleObj>
              </mc:Choice>
              <mc:Fallback>
                <p:oleObj name="Equation" r:id="rId5" imgW="8125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02488"/>
                        <a:ext cx="1447800" cy="1425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4876800"/>
            <a:ext cx="7921625" cy="1631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|A| 	= 1*(1*4-3*2)-3(1*4-2*2)+1(1*3-1*2)</a:t>
            </a:r>
          </a:p>
          <a:p>
            <a:pPr marL="0" indent="0">
              <a:buNone/>
            </a:pPr>
            <a:r>
              <a:rPr lang="en-US" sz="2400" dirty="0" smtClean="0"/>
              <a:t>	= -2-0+1</a:t>
            </a:r>
          </a:p>
          <a:p>
            <a:pPr marL="0" indent="0">
              <a:buNone/>
            </a:pPr>
            <a:r>
              <a:rPr lang="en-US" sz="2400" dirty="0" smtClean="0"/>
              <a:t>	= -1</a:t>
            </a:r>
            <a:endParaRPr lang="en-US" sz="24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69425" y="3917928"/>
            <a:ext cx="4131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First we find the determinant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– Inverse of matrix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5" y="1871260"/>
            <a:ext cx="83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3200" dirty="0" smtClean="0"/>
              <a:t>A=</a:t>
            </a: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268941" y="2953242"/>
            <a:ext cx="8494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Segoe UI" panose="020B0502040204020203" pitchFamily="34" charset="0"/>
              </a:rPr>
              <a:t>A square matrix has an inverse if and only if it's </a:t>
            </a:r>
            <a:r>
              <a:rPr lang="en-US" sz="2000" b="1" dirty="0">
                <a:solidFill>
                  <a:srgbClr val="111111"/>
                </a:solidFill>
                <a:latin typeface="&amp;quot"/>
              </a:rPr>
              <a:t>determinant is non zero</a:t>
            </a:r>
            <a:r>
              <a:rPr lang="en-US" sz="2000" dirty="0">
                <a:solidFill>
                  <a:srgbClr val="111111"/>
                </a:solidFill>
                <a:latin typeface="Segoe UI" panose="020B0502040204020203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77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2258"/>
            <a:ext cx="8292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1: Calculating the Matrix of Minors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Minor</a:t>
            </a:r>
            <a:r>
              <a:rPr lang="en-US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of a </a:t>
            </a:r>
            <a:r>
              <a:rPr lang="en-US" sz="2800" dirty="0">
                <a:solidFill>
                  <a:srgbClr val="0B0080"/>
                </a:solidFill>
                <a:latin typeface="Arial" panose="020B0604020202020204" pitchFamily="34" charset="0"/>
                <a:hlinkClick r:id="rId2" tooltip="Matrix (mathematics)"/>
              </a:rPr>
              <a:t>matrix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is the </a:t>
            </a:r>
            <a:r>
              <a:rPr lang="en-US" sz="2800" dirty="0">
                <a:solidFill>
                  <a:srgbClr val="0645AD"/>
                </a:solidFill>
                <a:latin typeface="Arial" panose="020B0604020202020204" pitchFamily="34" charset="0"/>
                <a:hlinkClick r:id="rId3" tooltip="Determinant"/>
              </a:rPr>
              <a:t>determinant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of some smaller </a:t>
            </a:r>
            <a:r>
              <a:rPr lang="en-US" sz="2800" dirty="0">
                <a:solidFill>
                  <a:srgbClr val="0645AD"/>
                </a:solidFill>
                <a:latin typeface="Arial" panose="020B0604020202020204" pitchFamily="34" charset="0"/>
                <a:hlinkClick r:id="rId4" tooltip="Square matrix"/>
              </a:rPr>
              <a:t>square matrix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, cut down from 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by removing one or more of its rows and columns. </a:t>
            </a:r>
            <a:endParaRPr lang="en-US" sz="28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Minors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obtained by removing just one row and one column from square matrices (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first minors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) are required for calculating matrix 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cofactors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81255"/>
            <a:ext cx="8032378" cy="117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0977"/>
              </p:ext>
            </p:extLst>
          </p:nvPr>
        </p:nvGraphicFramePr>
        <p:xfrm>
          <a:off x="2590800" y="2292350"/>
          <a:ext cx="33147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3" imgW="3314520" imgH="4101840" progId="Equation.DSMT4">
                  <p:embed/>
                </p:oleObj>
              </mc:Choice>
              <mc:Fallback>
                <p:oleObj name="Equation" r:id="rId3" imgW="3314520" imgH="4101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92350"/>
                        <a:ext cx="331470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11610673"/>
              </p:ext>
            </p:extLst>
          </p:nvPr>
        </p:nvGraphicFramePr>
        <p:xfrm>
          <a:off x="6400799" y="2590800"/>
          <a:ext cx="2597150" cy="146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5" imgW="2387520" imgH="1346040" progId="Equation.DSMT4">
                  <p:embed/>
                </p:oleObj>
              </mc:Choice>
              <mc:Fallback>
                <p:oleObj name="Equation" r:id="rId5" imgW="23875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799" y="2590800"/>
                        <a:ext cx="2597150" cy="1463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44040004"/>
              </p:ext>
            </p:extLst>
          </p:nvPr>
        </p:nvGraphicFramePr>
        <p:xfrm>
          <a:off x="6475015" y="4343400"/>
          <a:ext cx="2448719" cy="19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7" imgW="1701720" imgH="1346040" progId="Equation.DSMT4">
                  <p:embed/>
                </p:oleObj>
              </mc:Choice>
              <mc:Fallback>
                <p:oleObj name="Equation" r:id="rId7" imgW="17017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015" y="4343400"/>
                        <a:ext cx="2448719" cy="19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52400" y="685800"/>
            <a:ext cx="2736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b="1" dirty="0"/>
              <a:t>Matrix of minors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00352"/>
              </p:ext>
            </p:extLst>
          </p:nvPr>
        </p:nvGraphicFramePr>
        <p:xfrm>
          <a:off x="190501" y="2895600"/>
          <a:ext cx="1905000" cy="187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9" imgW="812520" imgH="799920" progId="Equation.DSMT4">
                  <p:embed/>
                </p:oleObj>
              </mc:Choice>
              <mc:Fallback>
                <p:oleObj name="Equation" r:id="rId9" imgW="8125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1" y="2895600"/>
                        <a:ext cx="1905000" cy="1875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0220" y="1494597"/>
            <a:ext cx="7504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400" dirty="0"/>
              <a:t>We will have to find a total of 9 minors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1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400277"/>
              </p:ext>
            </p:extLst>
          </p:nvPr>
        </p:nvGraphicFramePr>
        <p:xfrm>
          <a:off x="4572000" y="4808630"/>
          <a:ext cx="1701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Equation" r:id="rId3" imgW="1701720" imgH="1346040" progId="Equation.DSMT4">
                  <p:embed/>
                </p:oleObj>
              </mc:Choice>
              <mc:Fallback>
                <p:oleObj name="Equation" r:id="rId3" imgW="17017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8630"/>
                        <a:ext cx="1701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Grp="1" noChangeAspect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80557757"/>
              </p:ext>
            </p:extLst>
          </p:nvPr>
        </p:nvGraphicFramePr>
        <p:xfrm>
          <a:off x="4645372" y="1482095"/>
          <a:ext cx="1354090" cy="126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Equation" r:id="rId5" imgW="1434960" imgH="1346040" progId="Equation.DSMT4">
                  <p:embed/>
                </p:oleObj>
              </mc:Choice>
              <mc:Fallback>
                <p:oleObj name="Equation" r:id="rId5" imgW="14349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372" y="1482095"/>
                        <a:ext cx="1354090" cy="1269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96069" y="1660525"/>
            <a:ext cx="38949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400" dirty="0"/>
              <a:t>The matrix of co-factors of 3 x 3 matrix is </a:t>
            </a:r>
            <a:r>
              <a:rPr lang="en-GB" altLang="en-US" sz="2400" dirty="0" smtClean="0"/>
              <a:t>obtained by</a:t>
            </a:r>
            <a:endParaRPr lang="en-GB" altLang="en-US" sz="2400" dirty="0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58379" y="3476569"/>
            <a:ext cx="4170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/>
              <a:t>Applying the </a:t>
            </a:r>
            <a:r>
              <a:rPr lang="en-GB" altLang="en-US" sz="2400" dirty="0" smtClean="0"/>
              <a:t>above matrix on</a:t>
            </a:r>
            <a:endParaRPr lang="en-GB" altLang="en-US" sz="2400" dirty="0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587798"/>
              </p:ext>
            </p:extLst>
          </p:nvPr>
        </p:nvGraphicFramePr>
        <p:xfrm>
          <a:off x="4401667" y="3093545"/>
          <a:ext cx="184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7" imgW="1841400" imgH="1346040" progId="Equation.DSMT4">
                  <p:embed/>
                </p:oleObj>
              </mc:Choice>
              <mc:Fallback>
                <p:oleObj name="Equation" r:id="rId7" imgW="18414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667" y="3093545"/>
                        <a:ext cx="1841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65225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 </a:t>
            </a:r>
            <a:r>
              <a:rPr lang="en-US" sz="2400" b="1" dirty="0"/>
              <a:t>2: </a:t>
            </a:r>
            <a:r>
              <a:rPr lang="en-US" sz="2400" b="1" dirty="0" smtClean="0"/>
              <a:t>Matrix </a:t>
            </a:r>
            <a:r>
              <a:rPr lang="en-US" sz="2400" b="1" dirty="0"/>
              <a:t>of </a:t>
            </a:r>
            <a:r>
              <a:rPr lang="en-US" sz="2400" b="1" dirty="0" smtClean="0"/>
              <a:t>Cofactors</a:t>
            </a:r>
            <a:endParaRPr lang="en-US" sz="2400" b="1" spc="-1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5085001"/>
            <a:ext cx="4020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Leads to Matrix </a:t>
            </a:r>
            <a:r>
              <a:rPr lang="en-US" sz="2400" dirty="0"/>
              <a:t>of </a:t>
            </a:r>
            <a:r>
              <a:rPr lang="en-US" sz="2400" dirty="0" smtClean="0"/>
              <a:t>Cofactors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6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81000" y="1752600"/>
            <a:ext cx="700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/>
              <a:t>The final step is to find the transpose of </a:t>
            </a:r>
            <a:r>
              <a:rPr lang="en-GB" altLang="en-US" sz="2000" dirty="0" smtClean="0"/>
              <a:t>matrix of cofactors:</a:t>
            </a:r>
            <a:endParaRPr lang="en-GB" altLang="en-US" sz="2000" dirty="0"/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85261"/>
              </p:ext>
            </p:extLst>
          </p:nvPr>
        </p:nvGraphicFramePr>
        <p:xfrm>
          <a:off x="2823509" y="4711581"/>
          <a:ext cx="186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3" imgW="1866600" imgH="1346040" progId="Equation.DSMT4">
                  <p:embed/>
                </p:oleObj>
              </mc:Choice>
              <mc:Fallback>
                <p:oleObj name="Equation" r:id="rId3" imgW="18666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09" y="4711581"/>
                        <a:ext cx="186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81000" y="4083737"/>
            <a:ext cx="480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sz="2000" dirty="0"/>
              <a:t>This matrix is the </a:t>
            </a:r>
            <a:r>
              <a:rPr lang="en-GB" altLang="en-US" sz="2000" dirty="0" err="1"/>
              <a:t>adjoint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matrix </a:t>
            </a:r>
            <a:r>
              <a:rPr lang="en-GB" altLang="en-US" sz="2000" i="1" dirty="0" err="1" smtClean="0"/>
              <a:t>adj</a:t>
            </a:r>
            <a:r>
              <a:rPr lang="en-GB" altLang="en-US" sz="2000" i="1" dirty="0" smtClean="0"/>
              <a:t>(A)</a:t>
            </a:r>
            <a:endParaRPr lang="en-GB" alt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0" y="65225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 3: A</a:t>
            </a:r>
            <a:r>
              <a:rPr lang="en-GB" altLang="en-US" sz="2400" b="1" dirty="0"/>
              <a:t>djoint matrix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87356"/>
              </p:ext>
            </p:extLst>
          </p:nvPr>
        </p:nvGraphicFramePr>
        <p:xfrm>
          <a:off x="2906059" y="2445123"/>
          <a:ext cx="1701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5" imgW="1701720" imgH="1346040" progId="Equation.DSMT4">
                  <p:embed/>
                </p:oleObj>
              </mc:Choice>
              <mc:Fallback>
                <p:oleObj name="Equation" r:id="rId5" imgW="170172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059" y="2445123"/>
                        <a:ext cx="1701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20987"/>
              </p:ext>
            </p:extLst>
          </p:nvPr>
        </p:nvGraphicFramePr>
        <p:xfrm>
          <a:off x="755649" y="1600200"/>
          <a:ext cx="1837025" cy="95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3" imgW="1701720" imgH="888840" progId="Equation.DSMT4">
                  <p:embed/>
                </p:oleObj>
              </mc:Choice>
              <mc:Fallback>
                <p:oleObj name="Equation" r:id="rId3" imgW="1701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49" y="1600200"/>
                        <a:ext cx="1837025" cy="959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114800" y="3275013"/>
          <a:ext cx="9144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5013"/>
                        <a:ext cx="9144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337529"/>
              </p:ext>
            </p:extLst>
          </p:nvPr>
        </p:nvGraphicFramePr>
        <p:xfrm>
          <a:off x="685800" y="2963065"/>
          <a:ext cx="4165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7" imgW="4165560" imgH="1346040" progId="Equation.DSMT4">
                  <p:embed/>
                </p:oleObj>
              </mc:Choice>
              <mc:Fallback>
                <p:oleObj name="Equation" r:id="rId7" imgW="41655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63065"/>
                        <a:ext cx="4165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68313" y="4581525"/>
          <a:ext cx="5410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9" imgW="5410080" imgH="1346040" progId="Equation.DSMT4">
                  <p:embed/>
                </p:oleObj>
              </mc:Choice>
              <mc:Fallback>
                <p:oleObj name="Equation" r:id="rId9" imgW="541008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1525"/>
                        <a:ext cx="5410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8542" y="646402"/>
            <a:ext cx="6227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 4: </a:t>
            </a:r>
            <a:r>
              <a:rPr lang="en-US" sz="2400" b="1" dirty="0" smtClean="0"/>
              <a:t>Multiply </a:t>
            </a:r>
            <a:r>
              <a:rPr lang="en-US" sz="2400" b="1" dirty="0"/>
              <a:t>that by </a:t>
            </a:r>
            <a:r>
              <a:rPr lang="en-US" sz="2400" b="1" dirty="0" smtClean="0"/>
              <a:t>1/Determinant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93527"/>
            <a:ext cx="3886200" cy="480883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Linear Row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8925" y="1258888"/>
            <a:ext cx="643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Solve the given system using inverse matrices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57200" y="1676400"/>
          <a:ext cx="3094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Equation" r:id="rId4" imgW="1079032" imgH="203112" progId="Equation.DSMT4">
                  <p:embed/>
                </p:oleObj>
              </mc:Choice>
              <mc:Fallback>
                <p:oleObj name="Equation" r:id="rId4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30940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82600" y="2197100"/>
          <a:ext cx="320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6" imgW="1066337" imgH="203112" progId="Equation.DSMT4">
                  <p:embed/>
                </p:oleObj>
              </mc:Choice>
              <mc:Fallback>
                <p:oleObj name="Equation" r:id="rId6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197100"/>
                        <a:ext cx="320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04800" y="3592513"/>
          <a:ext cx="3128963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8" imgW="1180588" imgH="710891" progId="Equation.DSMT4">
                  <p:embed/>
                </p:oleObj>
              </mc:Choice>
              <mc:Fallback>
                <p:oleObj name="Equation" r:id="rId8" imgW="118058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92513"/>
                        <a:ext cx="3128963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27625" y="3592513"/>
          <a:ext cx="1582738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10" imgW="596900" imgH="711200" progId="Equation.DSMT4">
                  <p:embed/>
                </p:oleObj>
              </mc:Choice>
              <mc:Fallback>
                <p:oleObj name="Equation" r:id="rId10" imgW="596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592513"/>
                        <a:ext cx="1582738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7425" y="3592513"/>
          <a:ext cx="1481138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12" imgW="558558" imgH="710891" progId="Equation.DSMT4">
                  <p:embed/>
                </p:oleObj>
              </mc:Choice>
              <mc:Fallback>
                <p:oleObj name="Equation" r:id="rId12" imgW="55855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592513"/>
                        <a:ext cx="1481138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57200" y="2692400"/>
          <a:ext cx="30940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Equation" r:id="rId14" imgW="1079032" imgH="203112" progId="Equation.DSMT4">
                  <p:embed/>
                </p:oleObj>
              </mc:Choice>
              <mc:Fallback>
                <p:oleObj name="Equation" r:id="rId14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92400"/>
                        <a:ext cx="30940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876800" y="1828800"/>
            <a:ext cx="87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Find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5791200" y="1676400"/>
          <a:ext cx="2063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16" imgW="634725" imgH="190417" progId="Equation.DSMT4">
                  <p:embed/>
                </p:oleObj>
              </mc:Choice>
              <mc:Fallback>
                <p:oleObj name="Equation" r:id="rId16" imgW="63472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2063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841750" y="2286000"/>
            <a:ext cx="5226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0000FF"/>
                </a:solidFill>
                <a:latin typeface="Arial" panose="020B0604020202020204" pitchFamily="34" charset="0"/>
              </a:rPr>
              <a:t>Solution:</a:t>
            </a:r>
          </a:p>
          <a:p>
            <a:pPr algn="ctr" eaLnBrk="1" hangingPunct="1"/>
            <a:r>
              <a:rPr lang="en-US" altLang="en-US" sz="3600" b="1" dirty="0">
                <a:solidFill>
                  <a:srgbClr val="0000FF"/>
                </a:solidFill>
                <a:latin typeface="Arial" panose="020B0604020202020204" pitchFamily="34" charset="0"/>
              </a:rPr>
              <a:t>(x, y, z) = (18, 118/3, 14)</a:t>
            </a:r>
          </a:p>
        </p:txBody>
      </p:sp>
    </p:spTree>
    <p:extLst>
      <p:ext uri="{BB962C8B-B14F-4D97-AF65-F5344CB8AC3E}">
        <p14:creationId xmlns:p14="http://schemas.microsoft.com/office/powerpoint/2010/main" val="30619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88925" y="1371600"/>
            <a:ext cx="643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Solve the given system using inverse matrices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57225" y="1789113"/>
          <a:ext cx="2693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4" imgW="939392" imgH="203112" progId="Equation.DSMT4">
                  <p:embed/>
                </p:oleObj>
              </mc:Choice>
              <mc:Fallback>
                <p:oleObj name="Equation" r:id="rId4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789113"/>
                        <a:ext cx="26939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787400" y="2309813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6" imgW="863225" imgH="203112" progId="Equation.DSMT4">
                  <p:embed/>
                </p:oleObj>
              </mc:Choice>
              <mc:Fallback>
                <p:oleObj name="Equation" r:id="rId6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309813"/>
                        <a:ext cx="259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88938" y="3705225"/>
          <a:ext cx="2960687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8" imgW="1117600" imgH="711200" progId="Equation.DSMT4">
                  <p:embed/>
                </p:oleObj>
              </mc:Choice>
              <mc:Fallback>
                <p:oleObj name="Equation" r:id="rId8" imgW="11176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705225"/>
                        <a:ext cx="2960687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48263" y="3705225"/>
          <a:ext cx="1785937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10" imgW="672808" imgH="710891" progId="Equation.DSMT4">
                  <p:embed/>
                </p:oleObj>
              </mc:Choice>
              <mc:Fallback>
                <p:oleObj name="Equation" r:id="rId10" imgW="67280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05225"/>
                        <a:ext cx="1785937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527425" y="3705225"/>
          <a:ext cx="1481138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8" name="Equation" r:id="rId12" imgW="558558" imgH="710891" progId="Equation.DSMT4">
                  <p:embed/>
                </p:oleObj>
              </mc:Choice>
              <mc:Fallback>
                <p:oleObj name="Equation" r:id="rId12" imgW="558558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705225"/>
                        <a:ext cx="1481138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239713" y="2805113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" name="Equation" r:id="rId14" imgW="1231366" imgH="203112" progId="Equation.DSMT4">
                  <p:embed/>
                </p:oleObj>
              </mc:Choice>
              <mc:Fallback>
                <p:oleObj name="Equation" r:id="rId14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2805113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876800" y="1941513"/>
            <a:ext cx="87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Arial" panose="020B0604020202020204" pitchFamily="34" charset="0"/>
              </a:rPr>
              <a:t>Find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5791200" y="1789113"/>
          <a:ext cx="2063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" name="Equation" r:id="rId16" imgW="634725" imgH="190417" progId="Equation.DSMT4">
                  <p:embed/>
                </p:oleObj>
              </mc:Choice>
              <mc:Fallback>
                <p:oleObj name="Equation" r:id="rId16" imgW="63472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89113"/>
                        <a:ext cx="2063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983038" y="2398713"/>
            <a:ext cx="4856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Solution:</a:t>
            </a:r>
          </a:p>
          <a:p>
            <a:pPr algn="ctr" eaLnBrk="1" hangingPunct="1"/>
            <a:r>
              <a:rPr lang="en-US" altLang="en-US" sz="3600" b="1">
                <a:solidFill>
                  <a:srgbClr val="0000FF"/>
                </a:solidFill>
                <a:latin typeface="Arial" panose="020B0604020202020204" pitchFamily="34" charset="0"/>
              </a:rPr>
              <a:t>(x, y, z) = (3, –1/2, 1/2)</a:t>
            </a:r>
          </a:p>
        </p:txBody>
      </p:sp>
    </p:spTree>
    <p:extLst>
      <p:ext uri="{BB962C8B-B14F-4D97-AF65-F5344CB8AC3E}">
        <p14:creationId xmlns:p14="http://schemas.microsoft.com/office/powerpoint/2010/main" val="990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 Equation</a:t>
            </a:r>
            <a:r>
              <a:rPr lang="en-US" dirty="0"/>
              <a:t> is an analytical approach to Linear Regression with a Least Square Cost Function.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directly find out the value of θ without using </a:t>
            </a:r>
            <a:r>
              <a:rPr lang="en-US" dirty="0">
                <a:hlinkClick r:id="rId2"/>
              </a:rPr>
              <a:t>Gradient Descent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Following </a:t>
            </a:r>
            <a:r>
              <a:rPr lang="en-US" dirty="0"/>
              <a:t>this approach is an effective and a time-saving option when are working with a dataset with small features.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Linear Regression using normal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227263"/>
            <a:ext cx="1752600" cy="165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86200" y="2819400"/>
            <a:ext cx="16764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953000"/>
            <a:ext cx="1219200" cy="147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4953000"/>
            <a:ext cx="15240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4921250"/>
            <a:ext cx="914400" cy="147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0" y="4953000"/>
            <a:ext cx="1219200" cy="147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4953000"/>
            <a:ext cx="1905000" cy="147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825" name="TextBox 5"/>
          <p:cNvSpPr txBox="1">
            <a:spLocks noChangeArrowheads="1"/>
          </p:cNvSpPr>
          <p:nvPr/>
        </p:nvSpPr>
        <p:spPr bwMode="auto">
          <a:xfrm>
            <a:off x="381000" y="1600200"/>
            <a:ext cx="586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Predicting price of a used car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5800" y="269240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Features / Attributes / Predictors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03775" y="2078038"/>
            <a:ext cx="3251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Brand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Year (Mfg)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Engine Capacity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Mileage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Distance travelled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0"/>
              <a:t>Cab?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9100" y="4016375"/>
          <a:ext cx="8115300" cy="223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1524000"/>
                <a:gridCol w="762000"/>
                <a:gridCol w="1066800"/>
                <a:gridCol w="1066800"/>
                <a:gridCol w="1219200"/>
                <a:gridCol w="685800"/>
                <a:gridCol w="1066800"/>
              </a:tblGrid>
              <a:tr h="69334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S.No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Brand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(</a:t>
                      </a:r>
                      <a:r>
                        <a:rPr lang="en-US" sz="1800" dirty="0" err="1" smtClean="0"/>
                        <a:t>Mfg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Engine Capacity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Mileage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Distance </a:t>
                      </a:r>
                      <a:r>
                        <a:rPr lang="en-US" sz="1800" baseline="0" dirty="0" smtClean="0"/>
                        <a:t>travelled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Cab?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Price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(in </a:t>
                      </a:r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dirty="0"/>
                        <a:t>)</a:t>
                      </a:r>
                      <a:endParaRPr lang="en-US" sz="1800" dirty="0" smtClean="0"/>
                    </a:p>
                  </a:txBody>
                  <a:tcPr marT="45732" marB="45732"/>
                </a:tc>
              </a:tr>
              <a:tr h="43836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Honda City ZX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2008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1100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10.5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45000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3,50,000</a:t>
                      </a:r>
                      <a:endParaRPr lang="en-US" sz="1800" dirty="0"/>
                    </a:p>
                  </a:txBody>
                  <a:tcPr marT="45732" marB="45732"/>
                </a:tc>
              </a:tr>
              <a:tr h="366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</a:tr>
              <a:tr h="366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</a:tr>
              <a:tr h="3667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2" marB="45732"/>
                </a:tc>
              </a:tr>
            </a:tbl>
          </a:graphicData>
        </a:graphic>
      </p:graphicFrame>
      <p:sp>
        <p:nvSpPr>
          <p:cNvPr id="34884" name="Rectangle 2"/>
          <p:cNvSpPr>
            <a:spLocks noGrp="1" noChangeArrowheads="1"/>
          </p:cNvSpPr>
          <p:nvPr/>
        </p:nvSpPr>
        <p:spPr bwMode="auto">
          <a:xfrm>
            <a:off x="304800" y="503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rgbClr val="3333FF"/>
                </a:solidFill>
              </a:rPr>
              <a:t>Machine Learning - Examples</a:t>
            </a:r>
            <a:endParaRPr lang="en-US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https://stackabuse.com/solving-systems-of-linear-equations-with-pythons-numpy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scikit-learn.org/stable/modules/generated/sklearn.model_selection.train_test_split.html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www.datatechnotes.com/2019/02/regression-model-accuracy-mae-mse-rmse.html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https://www.geeksforgeeks.org/python-linear-regression-using-sklearn/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latin typeface="+mn-lt"/>
              </a:rPr>
              <a:pPr>
                <a:defRPr/>
              </a:pPr>
              <a:t>61</a:t>
            </a:fld>
            <a:endParaRPr lang="en-US" dirty="0">
              <a:latin typeface="+mn-lt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2133600" cy="30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IS ZC464, Machine Learning</a:t>
            </a:r>
            <a:endParaRPr lang="en-US" dirty="0">
              <a:latin typeface="+mn-lt"/>
            </a:endParaRPr>
          </a:p>
        </p:txBody>
      </p:sp>
      <p:sp>
        <p:nvSpPr>
          <p:cNvPr id="8" name="Date Placeholder 11"/>
          <p:cNvSpPr txBox="1">
            <a:spLocks/>
          </p:cNvSpPr>
          <p:nvPr/>
        </p:nvSpPr>
        <p:spPr>
          <a:xfrm>
            <a:off x="3810000" y="6553200"/>
            <a:ext cx="1828800" cy="280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6349-F964-4050-B3B2-6C0084D98C77}" type="datetime3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April 2020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6120680" cy="1524000"/>
          </a:xfrm>
        </p:spPr>
        <p:txBody>
          <a:bodyPr/>
          <a:lstStyle/>
          <a:p>
            <a:pPr algn="ctr"/>
            <a:r>
              <a:rPr lang="en-IN" sz="6000" b="1" dirty="0" smtClean="0">
                <a:solidFill>
                  <a:srgbClr val="0033CC"/>
                </a:solidFill>
                <a:latin typeface="+mn-lt"/>
              </a:rPr>
              <a:t>Thank You</a:t>
            </a:r>
            <a:endParaRPr lang="en-IN" sz="6000" b="1" dirty="0">
              <a:solidFill>
                <a:srgbClr val="0033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/>
        </p:nvSpPr>
        <p:spPr bwMode="auto">
          <a:xfrm>
            <a:off x="304800" y="503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Classification &amp; Regression – Examples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3" y="1981200"/>
            <a:ext cx="9093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Predicting whether a patient has a particular disease or not.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b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Hand written digit recognition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b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Email spam detection</a:t>
            </a:r>
          </a:p>
        </p:txBody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334963" y="1404938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1163" y="38100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163" y="4419600"/>
            <a:ext cx="6096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Predicting house/property price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b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Predicting stock market price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b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0"/>
              <a:t>Predicting sales of a product</a:t>
            </a:r>
          </a:p>
        </p:txBody>
      </p:sp>
    </p:spTree>
    <p:extLst>
      <p:ext uri="{BB962C8B-B14F-4D97-AF65-F5344CB8AC3E}">
        <p14:creationId xmlns:p14="http://schemas.microsoft.com/office/powerpoint/2010/main" val="12226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CA" sz="3000" dirty="0" smtClean="0"/>
              <a:t>Relation between variables where changes in some variables may “explain” or possibly “cause” changes in other variables.  </a:t>
            </a:r>
          </a:p>
          <a:p>
            <a:pPr>
              <a:defRPr/>
            </a:pPr>
            <a:r>
              <a:rPr lang="en-CA" sz="3000" dirty="0" smtClean="0"/>
              <a:t>Explanatory variables are termed the </a:t>
            </a:r>
            <a:r>
              <a:rPr lang="en-CA" sz="3000" b="1" dirty="0" smtClean="0"/>
              <a:t>independent</a:t>
            </a:r>
            <a:r>
              <a:rPr lang="en-CA" sz="3000" dirty="0" smtClean="0"/>
              <a:t> variables and the variables to be explained are termed the </a:t>
            </a:r>
            <a:r>
              <a:rPr lang="en-CA" sz="3000" b="1" dirty="0" smtClean="0"/>
              <a:t>dependent</a:t>
            </a:r>
            <a:r>
              <a:rPr lang="en-CA" sz="3000" dirty="0" smtClean="0"/>
              <a:t> variables.</a:t>
            </a:r>
          </a:p>
          <a:p>
            <a:pPr>
              <a:defRPr/>
            </a:pPr>
            <a:r>
              <a:rPr lang="en-CA" sz="3000" dirty="0" smtClean="0"/>
              <a:t>Regression model estimates the nature of the relationship between the independent and dependent variables. </a:t>
            </a:r>
          </a:p>
          <a:p>
            <a:pPr lvl="1">
              <a:defRPr/>
            </a:pPr>
            <a:r>
              <a:rPr lang="en-CA" sz="2600" dirty="0" smtClean="0"/>
              <a:t>Change in dependent variables that results from changes in independent variables, </a:t>
            </a:r>
            <a:r>
              <a:rPr lang="en-CA" sz="2600" dirty="0" err="1" smtClean="0"/>
              <a:t>ie</a:t>
            </a:r>
            <a:r>
              <a:rPr lang="en-CA" sz="2600" dirty="0" smtClean="0"/>
              <a:t>. size of the relationship.</a:t>
            </a:r>
          </a:p>
          <a:p>
            <a:pPr lvl="1">
              <a:defRPr/>
            </a:pPr>
            <a:r>
              <a:rPr lang="en-CA" sz="2600" dirty="0" smtClean="0"/>
              <a:t>Strength of the relationship.</a:t>
            </a:r>
          </a:p>
          <a:p>
            <a:pPr lvl="1">
              <a:defRPr/>
            </a:pPr>
            <a:r>
              <a:rPr lang="en-CA" sz="2600" dirty="0" smtClean="0"/>
              <a:t>Statistical significance of the relationship.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CA" altLang="en-US" sz="3600" smtClean="0"/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480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endParaRPr lang="en-CA" altLang="en-US" dirty="0" smtClean="0"/>
          </a:p>
          <a:p>
            <a:pPr fontAlgn="base">
              <a:spcAft>
                <a:spcPct val="0"/>
              </a:spcAft>
            </a:pPr>
            <a:r>
              <a:rPr lang="en-CA" altLang="en-US" dirty="0" smtClean="0"/>
              <a:t>(Education)  	</a:t>
            </a:r>
            <a:r>
              <a:rPr lang="en-CA" altLang="en-US" i="1" dirty="0" smtClean="0"/>
              <a:t>x </a:t>
            </a:r>
            <a:r>
              <a:rPr lang="en-CA" altLang="en-US" dirty="0" smtClean="0"/>
              <a:t>                                             </a:t>
            </a:r>
            <a:r>
              <a:rPr lang="en-CA" altLang="en-US" dirty="0" smtClean="0"/>
              <a:t> </a:t>
            </a:r>
            <a:r>
              <a:rPr lang="en-CA" altLang="en-US" i="1" dirty="0" smtClean="0"/>
              <a:t>y  </a:t>
            </a:r>
            <a:r>
              <a:rPr lang="en-CA" altLang="en-US" dirty="0" smtClean="0"/>
              <a:t> </a:t>
            </a:r>
            <a:r>
              <a:rPr lang="en-CA" altLang="en-US" sz="2600" dirty="0" smtClean="0"/>
              <a:t>(Income)</a:t>
            </a:r>
          </a:p>
          <a:p>
            <a:pPr fontAlgn="base">
              <a:spcAft>
                <a:spcPct val="0"/>
              </a:spcAft>
            </a:pPr>
            <a:endParaRPr lang="en-CA" altLang="en-US" dirty="0" smtClean="0"/>
          </a:p>
          <a:p>
            <a:pPr fontAlgn="base">
              <a:spcAft>
                <a:spcPct val="0"/>
              </a:spcAft>
            </a:pPr>
            <a:endParaRPr lang="en-CA" altLang="en-US" sz="2600" dirty="0" smtClean="0"/>
          </a:p>
          <a:p>
            <a:pPr fontAlgn="base">
              <a:spcAft>
                <a:spcPct val="0"/>
              </a:spcAft>
            </a:pPr>
            <a:r>
              <a:rPr lang="en-CA" altLang="en-US" sz="2600" dirty="0" smtClean="0"/>
              <a:t>(</a:t>
            </a:r>
            <a:r>
              <a:rPr lang="en-CA" altLang="en-US" sz="2600" dirty="0" smtClean="0"/>
              <a:t>Education)</a:t>
            </a:r>
            <a:r>
              <a:rPr lang="en-CA" altLang="en-US" dirty="0" smtClean="0"/>
              <a:t>	</a:t>
            </a:r>
            <a:r>
              <a:rPr lang="en-CA" altLang="en-US" i="1" dirty="0" smtClean="0"/>
              <a:t>x</a:t>
            </a:r>
            <a:r>
              <a:rPr lang="en-CA" altLang="en-US" baseline="-25000" dirty="0" smtClean="0"/>
              <a:t>1</a:t>
            </a:r>
          </a:p>
          <a:p>
            <a:pPr fontAlgn="base">
              <a:spcAft>
                <a:spcPct val="0"/>
              </a:spcAft>
            </a:pPr>
            <a:r>
              <a:rPr lang="en-CA" altLang="en-US" sz="2600" dirty="0" smtClean="0"/>
              <a:t>(Soft Skills)	</a:t>
            </a:r>
            <a:r>
              <a:rPr lang="en-CA" altLang="en-US" i="1" dirty="0" smtClean="0"/>
              <a:t>x</a:t>
            </a:r>
            <a:r>
              <a:rPr lang="en-CA" altLang="en-US" baseline="-25000" dirty="0" smtClean="0"/>
              <a:t>2</a:t>
            </a:r>
            <a:r>
              <a:rPr lang="en-CA" altLang="en-US" baseline="-25000" dirty="0" smtClean="0"/>
              <a:t>						</a:t>
            </a:r>
          </a:p>
          <a:p>
            <a:pPr fontAlgn="base">
              <a:spcAft>
                <a:spcPct val="0"/>
              </a:spcAft>
            </a:pPr>
            <a:r>
              <a:rPr lang="en-CA" altLang="en-US" sz="2600" dirty="0" smtClean="0"/>
              <a:t>(</a:t>
            </a:r>
            <a:r>
              <a:rPr lang="en-CA" altLang="en-US" sz="2600" dirty="0" smtClean="0"/>
              <a:t>Experience)</a:t>
            </a:r>
            <a:r>
              <a:rPr lang="en-CA" altLang="en-US" dirty="0"/>
              <a:t> </a:t>
            </a:r>
            <a:r>
              <a:rPr lang="en-CA" altLang="en-US" i="1" dirty="0" smtClean="0"/>
              <a:t>x</a:t>
            </a:r>
            <a:r>
              <a:rPr lang="en-CA" altLang="en-US" baseline="-25000" dirty="0" smtClean="0"/>
              <a:t>3</a:t>
            </a:r>
            <a:r>
              <a:rPr lang="en-CA" altLang="en-US" baseline="-25000" dirty="0" smtClean="0"/>
              <a:t>					</a:t>
            </a:r>
            <a:endParaRPr lang="en-CA" altLang="en-US" dirty="0" smtClean="0"/>
          </a:p>
          <a:p>
            <a:pPr fontAlgn="base">
              <a:spcAft>
                <a:spcPct val="0"/>
              </a:spcAft>
            </a:pPr>
            <a:r>
              <a:rPr lang="en-CA" altLang="en-US" sz="2600" dirty="0" smtClean="0"/>
              <a:t>(Age)</a:t>
            </a:r>
            <a:r>
              <a:rPr lang="en-CA" altLang="en-US" dirty="0" smtClean="0"/>
              <a:t>		</a:t>
            </a:r>
            <a:r>
              <a:rPr lang="en-CA" altLang="en-US" i="1" dirty="0" smtClean="0"/>
              <a:t>x</a:t>
            </a:r>
            <a:r>
              <a:rPr lang="en-CA" altLang="en-US" baseline="-25000" dirty="0" smtClean="0"/>
              <a:t>4</a:t>
            </a:r>
          </a:p>
          <a:p>
            <a:pPr fontAlgn="base">
              <a:spcAft>
                <a:spcPct val="0"/>
              </a:spcAft>
            </a:pPr>
            <a:r>
              <a:rPr lang="en-CA" altLang="en-US" dirty="0" smtClean="0"/>
              <a:t>                                                               </a:t>
            </a:r>
          </a:p>
          <a:p>
            <a:pPr fontAlgn="base">
              <a:spcAft>
                <a:spcPct val="0"/>
              </a:spcAft>
            </a:pPr>
            <a:endParaRPr lang="en-CA" altLang="en-US" baseline="-25000" dirty="0" smtClean="0"/>
          </a:p>
          <a:p>
            <a:pPr fontAlgn="base">
              <a:spcAft>
                <a:spcPct val="0"/>
              </a:spcAft>
            </a:pPr>
            <a:endParaRPr lang="en-CA" altLang="en-US" dirty="0" smtClean="0"/>
          </a:p>
        </p:txBody>
      </p:sp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altLang="en-US" sz="3600" dirty="0" smtClean="0">
                <a:latin typeface="Calibri" panose="020F0502020204030204" pitchFamily="34" charset="0"/>
              </a:rPr>
              <a:t>Simple or </a:t>
            </a:r>
            <a:r>
              <a:rPr lang="en-CA" altLang="en-US" sz="3600" dirty="0">
                <a:latin typeface="Calibri" panose="020F0502020204030204" pitchFamily="34" charset="0"/>
              </a:rPr>
              <a:t>multiple regression 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7500" y="2143125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45709" y="3591626"/>
            <a:ext cx="3286125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44027" y="4091103"/>
            <a:ext cx="328612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11" name="TextBox 9"/>
          <p:cNvSpPr txBox="1">
            <a:spLocks noChangeArrowheads="1"/>
          </p:cNvSpPr>
          <p:nvPr/>
        </p:nvSpPr>
        <p:spPr bwMode="auto">
          <a:xfrm>
            <a:off x="6143625" y="3786188"/>
            <a:ext cx="228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i="1">
                <a:latin typeface="Calibri" panose="020F0502020204030204" pitchFamily="34" charset="0"/>
              </a:rPr>
              <a:t>y</a:t>
            </a:r>
            <a:r>
              <a:rPr lang="en-CA" altLang="en-US">
                <a:latin typeface="Calibri" panose="020F0502020204030204" pitchFamily="34" charset="0"/>
              </a:rPr>
              <a:t>    </a:t>
            </a:r>
            <a:r>
              <a:rPr lang="en-CA" altLang="en-US" sz="2400">
                <a:latin typeface="Calibri" panose="020F0502020204030204" pitchFamily="34" charset="0"/>
              </a:rPr>
              <a:t>(Income)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44027" y="4337426"/>
            <a:ext cx="32861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14625" y="4429125"/>
            <a:ext cx="328612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14" name="TextBox 22"/>
          <p:cNvSpPr txBox="1">
            <a:spLocks noChangeArrowheads="1"/>
          </p:cNvSpPr>
          <p:nvPr/>
        </p:nvSpPr>
        <p:spPr bwMode="auto">
          <a:xfrm>
            <a:off x="2535891" y="1502568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latin typeface="Calibri" panose="020F0502020204030204" pitchFamily="34" charset="0"/>
              </a:rPr>
              <a:t>Simple </a:t>
            </a:r>
            <a:r>
              <a:rPr lang="en-CA" altLang="en-US" sz="2400" dirty="0">
                <a:latin typeface="Calibri" panose="020F0502020204030204" pitchFamily="34" charset="0"/>
              </a:rPr>
              <a:t>regression model</a:t>
            </a:r>
          </a:p>
        </p:txBody>
      </p:sp>
      <p:sp>
        <p:nvSpPr>
          <p:cNvPr id="47115" name="TextBox 23"/>
          <p:cNvSpPr txBox="1">
            <a:spLocks noChangeArrowheads="1"/>
          </p:cNvSpPr>
          <p:nvPr/>
        </p:nvSpPr>
        <p:spPr bwMode="auto">
          <a:xfrm>
            <a:off x="3245223" y="2827525"/>
            <a:ext cx="415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2400" dirty="0" smtClean="0">
                <a:latin typeface="Calibri" panose="020F0502020204030204" pitchFamily="34" charset="0"/>
              </a:rPr>
              <a:t>Multiple </a:t>
            </a:r>
            <a:r>
              <a:rPr lang="en-CA" altLang="en-US" sz="2400" dirty="0">
                <a:latin typeface="Calibri" panose="020F0502020204030204" pitchFamily="34" charset="0"/>
              </a:rPr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7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23607</TotalTime>
  <Words>1729</Words>
  <Application>Microsoft Office PowerPoint</Application>
  <PresentationFormat>On-screen Show (4:3)</PresentationFormat>
  <Paragraphs>381</Paragraphs>
  <Slides>61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&amp;quot</vt:lpstr>
      <vt:lpstr>Arial</vt:lpstr>
      <vt:lpstr>Calibri</vt:lpstr>
      <vt:lpstr>Courier New</vt:lpstr>
      <vt:lpstr>Helvetica Neue</vt:lpstr>
      <vt:lpstr>inherit</vt:lpstr>
      <vt:lpstr>medium-content-serif-font</vt:lpstr>
      <vt:lpstr>Segoe UI</vt:lpstr>
      <vt:lpstr>Tahoma</vt:lpstr>
      <vt:lpstr>Times New Roman</vt:lpstr>
      <vt:lpstr>Wingdings</vt:lpstr>
      <vt:lpstr>1_Office Theme</vt:lpstr>
      <vt:lpstr>Office Theme</vt:lpstr>
      <vt:lpstr>2_Office Theme</vt:lpstr>
      <vt:lpstr>3_Office Theme</vt:lpstr>
      <vt:lpstr>Equation</vt:lpstr>
      <vt:lpstr>Regression: Session 1</vt:lpstr>
      <vt:lpstr>PowerPoint Presentation</vt:lpstr>
      <vt:lpstr>PowerPoint Presentation</vt:lpstr>
      <vt:lpstr>Regression vs Classification</vt:lpstr>
      <vt:lpstr>Regression</vt:lpstr>
      <vt:lpstr>PowerPoint Presentation</vt:lpstr>
      <vt:lpstr>PowerPoint Presentation</vt:lpstr>
      <vt:lpstr>Regression model</vt:lpstr>
      <vt:lpstr>Simple or multiple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Root-mean-square error (RMSE)</vt:lpstr>
      <vt:lpstr>Linear Regression Error Function</vt:lpstr>
      <vt:lpstr>Linear Regression Error Function</vt:lpstr>
      <vt:lpstr>PowerPoint Presentation</vt:lpstr>
      <vt:lpstr>PowerPoint Presentation</vt:lpstr>
      <vt:lpstr>Root mean square Error Function</vt:lpstr>
      <vt:lpstr>PowerPoint Presentation</vt:lpstr>
      <vt:lpstr>0th Order Polynomial</vt:lpstr>
      <vt:lpstr>3rd Order Polynomial</vt:lpstr>
      <vt:lpstr>9th Order Polynomial</vt:lpstr>
      <vt:lpstr>Introduction to Matrix Theory</vt:lpstr>
      <vt:lpstr>Vectors</vt:lpstr>
      <vt:lpstr>Vector</vt:lpstr>
      <vt:lpstr>Inner Product</vt:lpstr>
      <vt:lpstr>Matrix</vt:lpstr>
      <vt:lpstr>Matrix Operations</vt:lpstr>
      <vt:lpstr>Matrix Multiplication</vt:lpstr>
      <vt:lpstr>Matrix Multiplication</vt:lpstr>
      <vt:lpstr>Matrix Operation Properties</vt:lpstr>
      <vt:lpstr>Matrix Operations</vt:lpstr>
      <vt:lpstr>PowerPoint Presentation</vt:lpstr>
      <vt:lpstr>PowerPoint Presentation</vt:lpstr>
      <vt:lpstr>PowerPoint Presentation</vt:lpstr>
      <vt:lpstr>Linear independence</vt:lpstr>
      <vt:lpstr>Matrix Rank</vt:lpstr>
      <vt:lpstr>PowerPoint Presentation</vt:lpstr>
      <vt:lpstr>PowerPoint Presentation</vt:lpstr>
      <vt:lpstr>Solving Simultaneous Equation with Matrices  </vt:lpstr>
      <vt:lpstr>PowerPoint Presentation</vt:lpstr>
      <vt:lpstr>PowerPoint Presentation</vt:lpstr>
      <vt:lpstr>Inverse Matrix – Adjoint Method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Admin</cp:lastModifiedBy>
  <cp:revision>612</cp:revision>
  <cp:lastPrinted>1601-01-01T00:00:00Z</cp:lastPrinted>
  <dcterms:created xsi:type="dcterms:W3CDTF">2001-10-10T03:11:58Z</dcterms:created>
  <dcterms:modified xsi:type="dcterms:W3CDTF">2020-04-05T03:46:50Z</dcterms:modified>
</cp:coreProperties>
</file>