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1"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E8"/>
    <a:srgbClr val="D9DE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F0B0B83-6606-4607-B479-59DA517BB0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9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B8B11A-99A3-4EC0-84A6-946578274CBC}"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211833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481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865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1196215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57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49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394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92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324614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B8B11A-99A3-4EC0-84A6-946578274CBC}"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0B83-6606-4607-B479-59DA517BB0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0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B8B11A-99A3-4EC0-84A6-946578274CBC}"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92334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B8B11A-99A3-4EC0-84A6-946578274CBC}"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B0B83-6606-4607-B479-59DA517BB0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60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B8B11A-99A3-4EC0-84A6-946578274CBC}"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B0B83-6606-4607-B479-59DA517BB0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9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8B11A-99A3-4EC0-84A6-946578274CBC}"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167126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B8B11A-99A3-4EC0-84A6-946578274CBC}"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0B83-6606-4607-B479-59DA517BB0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42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B8B11A-99A3-4EC0-84A6-946578274CBC}"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0B83-6606-4607-B479-59DA517BB064}" type="slidenum">
              <a:rPr lang="en-US" smtClean="0"/>
              <a:t>‹#›</a:t>
            </a:fld>
            <a:endParaRPr lang="en-US"/>
          </a:p>
        </p:txBody>
      </p:sp>
    </p:spTree>
    <p:extLst>
      <p:ext uri="{BB962C8B-B14F-4D97-AF65-F5344CB8AC3E}">
        <p14:creationId xmlns:p14="http://schemas.microsoft.com/office/powerpoint/2010/main" val="127024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B8B11A-99A3-4EC0-84A6-946578274CBC}" type="datetimeFigureOut">
              <a:rPr lang="en-US" smtClean="0"/>
              <a:t>4/19/2016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0B0B83-6606-4607-B479-59DA517BB064}" type="slidenum">
              <a:rPr lang="en-US" smtClean="0"/>
              <a:t>‹#›</a:t>
            </a:fld>
            <a:endParaRPr lang="en-US"/>
          </a:p>
        </p:txBody>
      </p:sp>
    </p:spTree>
    <p:extLst>
      <p:ext uri="{BB962C8B-B14F-4D97-AF65-F5344CB8AC3E}">
        <p14:creationId xmlns:p14="http://schemas.microsoft.com/office/powerpoint/2010/main" val="141385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www.nycsca.org/Community/CapitalPlanManagementReportsData/Demographics/2012-2021StatisticalForecastingReport.pdf" TargetMode="External"/><Relationship Id="rId2" Type="http://schemas.openxmlformats.org/officeDocument/2006/relationships/hyperlink" Target="http://www.nsf.gov/statistics/seind12/c2/c2s2.htm" TargetMode="External"/><Relationship Id="rId1" Type="http://schemas.openxmlformats.org/officeDocument/2006/relationships/slideLayout" Target="../slideLayouts/slideLayout2.xml"/><Relationship Id="rId4" Type="http://schemas.openxmlformats.org/officeDocument/2006/relationships/hyperlink" Target="http://www.afloridapromise.org/Images/FCAT%20Results%20Graphics/SchoolGradesFAQ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Supervised Learning</a:t>
            </a:r>
            <a:br>
              <a:rPr lang="en-US" dirty="0"/>
            </a:br>
            <a:r>
              <a:rPr lang="en-US" sz="2000" dirty="0"/>
              <a:t>using NYC schools’ data</a:t>
            </a:r>
          </a:p>
        </p:txBody>
      </p:sp>
      <p:sp>
        <p:nvSpPr>
          <p:cNvPr id="3" name="Subtitle 2"/>
          <p:cNvSpPr>
            <a:spLocks noGrp="1"/>
          </p:cNvSpPr>
          <p:nvPr>
            <p:ph type="subTitle" idx="1"/>
          </p:nvPr>
        </p:nvSpPr>
        <p:spPr/>
        <p:txBody>
          <a:bodyPr>
            <a:normAutofit/>
          </a:bodyPr>
          <a:lstStyle/>
          <a:p>
            <a:pPr algn="r"/>
            <a:endParaRPr lang="en-US" sz="1600" dirty="0"/>
          </a:p>
          <a:p>
            <a:pPr algn="r"/>
            <a:r>
              <a:rPr lang="en-US" dirty="0"/>
              <a:t>Akanksha Shaktia</a:t>
            </a:r>
          </a:p>
          <a:p>
            <a:pPr algn="r"/>
            <a:r>
              <a:rPr lang="en-US" dirty="0"/>
              <a:t>Pratik Kamath</a:t>
            </a:r>
          </a:p>
        </p:txBody>
      </p:sp>
    </p:spTree>
    <p:extLst>
      <p:ext uri="{BB962C8B-B14F-4D97-AF65-F5344CB8AC3E}">
        <p14:creationId xmlns:p14="http://schemas.microsoft.com/office/powerpoint/2010/main" val="82143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6717"/>
            <a:ext cx="9601196" cy="1303867"/>
          </a:xfrm>
        </p:spPr>
        <p:txBody>
          <a:bodyPr>
            <a:normAutofit fontScale="90000"/>
          </a:bodyPr>
          <a:lstStyle/>
          <a:p>
            <a:r>
              <a:rPr lang="en-US" dirty="0"/>
              <a:t>Assumptions and Features – School Predictions</a:t>
            </a:r>
          </a:p>
        </p:txBody>
      </p:sp>
      <p:sp>
        <p:nvSpPr>
          <p:cNvPr id="3" name="Content Placeholder 2"/>
          <p:cNvSpPr>
            <a:spLocks noGrp="1"/>
          </p:cNvSpPr>
          <p:nvPr>
            <p:ph idx="1"/>
          </p:nvPr>
        </p:nvSpPr>
        <p:spPr/>
        <p:txBody>
          <a:bodyPr/>
          <a:lstStyle/>
          <a:p>
            <a:pPr marL="0" indent="0">
              <a:buNone/>
            </a:pPr>
            <a:endParaRPr lang="en-US" dirty="0">
              <a:solidFill>
                <a:schemeClr val="dk1"/>
              </a:solidFill>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2635478"/>
              </p:ext>
            </p:extLst>
          </p:nvPr>
        </p:nvGraphicFramePr>
        <p:xfrm>
          <a:off x="1663700" y="1960584"/>
          <a:ext cx="8864598" cy="4139980"/>
        </p:xfrm>
        <a:graphic>
          <a:graphicData uri="http://schemas.openxmlformats.org/drawingml/2006/table">
            <a:tbl>
              <a:tblPr firstRow="1" bandRow="1">
                <a:tableStyleId>{5C22544A-7EE6-4342-B048-85BDC9FD1C3A}</a:tableStyleId>
              </a:tblPr>
              <a:tblGrid>
                <a:gridCol w="2954866">
                  <a:extLst>
                    <a:ext uri="{9D8B030D-6E8A-4147-A177-3AD203B41FA5}">
                      <a16:colId xmlns:a16="http://schemas.microsoft.com/office/drawing/2014/main" val="550656534"/>
                    </a:ext>
                  </a:extLst>
                </a:gridCol>
                <a:gridCol w="2954866">
                  <a:extLst>
                    <a:ext uri="{9D8B030D-6E8A-4147-A177-3AD203B41FA5}">
                      <a16:colId xmlns:a16="http://schemas.microsoft.com/office/drawing/2014/main" val="123651555"/>
                    </a:ext>
                  </a:extLst>
                </a:gridCol>
                <a:gridCol w="2954866">
                  <a:extLst>
                    <a:ext uri="{9D8B030D-6E8A-4147-A177-3AD203B41FA5}">
                      <a16:colId xmlns:a16="http://schemas.microsoft.com/office/drawing/2014/main" val="2333794906"/>
                    </a:ext>
                  </a:extLst>
                </a:gridCol>
              </a:tblGrid>
              <a:tr h="363711">
                <a:tc>
                  <a:txBody>
                    <a:bodyPr/>
                    <a:lstStyle/>
                    <a:p>
                      <a:r>
                        <a:rPr lang="en-US" sz="1800" kern="1200" dirty="0">
                          <a:solidFill>
                            <a:schemeClr val="dk1"/>
                          </a:solidFill>
                          <a:latin typeface="+mn-lt"/>
                          <a:ea typeface="+mn-ea"/>
                          <a:cs typeface="+mn-cs"/>
                        </a:rPr>
                        <a:t>Feature</a:t>
                      </a:r>
                    </a:p>
                  </a:txBody>
                  <a:tcPr/>
                </a:tc>
                <a:tc>
                  <a:txBody>
                    <a:bodyPr/>
                    <a:lstStyle/>
                    <a:p>
                      <a:r>
                        <a:rPr lang="en-US" sz="1800" kern="1200" dirty="0">
                          <a:solidFill>
                            <a:schemeClr val="dk1"/>
                          </a:solidFill>
                          <a:latin typeface="+mn-lt"/>
                          <a:ea typeface="+mn-ea"/>
                          <a:cs typeface="+mn-cs"/>
                        </a:rPr>
                        <a:t>Data Type</a:t>
                      </a:r>
                    </a:p>
                  </a:txBody>
                  <a:tcPr/>
                </a:tc>
                <a:tc>
                  <a:txBody>
                    <a:bodyPr/>
                    <a:lstStyle/>
                    <a:p>
                      <a:r>
                        <a:rPr lang="en-US" sz="1800" kern="1200" dirty="0">
                          <a:solidFill>
                            <a:schemeClr val="dk1"/>
                          </a:solidFill>
                          <a:latin typeface="+mn-lt"/>
                          <a:ea typeface="+mn-ea"/>
                          <a:cs typeface="+mn-cs"/>
                        </a:rPr>
                        <a:t>Scaled Data</a:t>
                      </a:r>
                    </a:p>
                  </a:txBody>
                  <a:tcPr/>
                </a:tc>
                <a:extLst>
                  <a:ext uri="{0D108BD9-81ED-4DB2-BD59-A6C34878D82A}">
                    <a16:rowId xmlns:a16="http://schemas.microsoft.com/office/drawing/2014/main" val="2383950881"/>
                  </a:ext>
                </a:extLst>
              </a:tr>
              <a:tr h="363711">
                <a:tc>
                  <a:txBody>
                    <a:bodyPr/>
                    <a:lstStyle/>
                    <a:p>
                      <a:r>
                        <a:rPr lang="en-US" dirty="0"/>
                        <a:t>Average Score Algebra</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896618330"/>
                  </a:ext>
                </a:extLst>
              </a:tr>
              <a:tr h="363711">
                <a:tc>
                  <a:txBody>
                    <a:bodyPr/>
                    <a:lstStyle/>
                    <a:p>
                      <a:r>
                        <a:rPr lang="en-US" dirty="0"/>
                        <a:t>Average Score Geometry</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375866378"/>
                  </a:ext>
                </a:extLst>
              </a:tr>
              <a:tr h="363711">
                <a:tc>
                  <a:txBody>
                    <a:bodyPr/>
                    <a:lstStyle/>
                    <a:p>
                      <a:r>
                        <a:rPr lang="en-US" dirty="0"/>
                        <a:t>Average Score English</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832286430"/>
                  </a:ext>
                </a:extLst>
              </a:tr>
              <a:tr h="363711">
                <a:tc>
                  <a:txBody>
                    <a:bodyPr/>
                    <a:lstStyle/>
                    <a:p>
                      <a:r>
                        <a:rPr lang="en-US" dirty="0"/>
                        <a:t>Average Score Chemistry</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992800284"/>
                  </a:ext>
                </a:extLst>
              </a:tr>
              <a:tr h="363711">
                <a:tc>
                  <a:txBody>
                    <a:bodyPr/>
                    <a:lstStyle/>
                    <a:p>
                      <a:r>
                        <a:rPr lang="en-US" dirty="0"/>
                        <a:t>Average Score US History</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3875489009"/>
                  </a:ext>
                </a:extLst>
              </a:tr>
              <a:tr h="363711">
                <a:tc>
                  <a:txBody>
                    <a:bodyPr/>
                    <a:lstStyle/>
                    <a:p>
                      <a:r>
                        <a:rPr lang="en-US" dirty="0"/>
                        <a:t>Average Score Physics</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100929581"/>
                  </a:ext>
                </a:extLst>
              </a:tr>
              <a:tr h="394915">
                <a:tc>
                  <a:txBody>
                    <a:bodyPr/>
                    <a:lstStyle/>
                    <a:p>
                      <a:r>
                        <a:rPr lang="en-US" dirty="0"/>
                        <a:t>Average Score Earth Science</a:t>
                      </a:r>
                    </a:p>
                  </a:txBody>
                  <a:tcPr/>
                </a:tc>
                <a:tc>
                  <a:txBody>
                    <a:bodyPr/>
                    <a:lstStyle/>
                    <a:p>
                      <a:r>
                        <a:rPr lang="en-US" dirty="0"/>
                        <a:t>Numeric</a:t>
                      </a:r>
                    </a:p>
                  </a:txBody>
                  <a:tcPr/>
                </a:tc>
                <a:tc>
                  <a:txBody>
                    <a:bodyPr/>
                    <a:lstStyle/>
                    <a:p>
                      <a:r>
                        <a:rPr lang="en-US" dirty="0"/>
                        <a:t>On</a:t>
                      </a:r>
                      <a:r>
                        <a:rPr lang="en-US" baseline="0" dirty="0"/>
                        <a:t> a scale of 100</a:t>
                      </a:r>
                      <a:endParaRPr lang="en-US" dirty="0"/>
                    </a:p>
                  </a:txBody>
                  <a:tcPr/>
                </a:tc>
                <a:extLst>
                  <a:ext uri="{0D108BD9-81ED-4DB2-BD59-A6C34878D82A}">
                    <a16:rowId xmlns:a16="http://schemas.microsoft.com/office/drawing/2014/main" val="27146135"/>
                  </a:ext>
                </a:extLst>
              </a:tr>
              <a:tr h="394915">
                <a:tc>
                  <a:txBody>
                    <a:bodyPr/>
                    <a:lstStyle/>
                    <a:p>
                      <a:r>
                        <a:rPr lang="en-US" dirty="0"/>
                        <a:t>Average Score Environment</a:t>
                      </a:r>
                    </a:p>
                  </a:txBody>
                  <a:tcPr/>
                </a:tc>
                <a:tc>
                  <a:txBody>
                    <a:bodyPr/>
                    <a:lstStyle/>
                    <a:p>
                      <a:r>
                        <a:rPr lang="en-US" dirty="0"/>
                        <a:t>Numeric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On</a:t>
                      </a:r>
                      <a:r>
                        <a:rPr lang="en-US" baseline="0" dirty="0"/>
                        <a:t> a scale of 100</a:t>
                      </a:r>
                      <a:endParaRPr lang="en-US" dirty="0"/>
                    </a:p>
                  </a:txBody>
                  <a:tcPr/>
                </a:tc>
                <a:extLst>
                  <a:ext uri="{0D108BD9-81ED-4DB2-BD59-A6C34878D82A}">
                    <a16:rowId xmlns:a16="http://schemas.microsoft.com/office/drawing/2014/main" val="1969587679"/>
                  </a:ext>
                </a:extLst>
              </a:tr>
              <a:tr h="394915">
                <a:tc>
                  <a:txBody>
                    <a:bodyPr/>
                    <a:lstStyle/>
                    <a:p>
                      <a:r>
                        <a:rPr lang="en-US" dirty="0"/>
                        <a:t>Average SAT scores</a:t>
                      </a:r>
                    </a:p>
                  </a:txBody>
                  <a:tcPr/>
                </a:tc>
                <a:tc>
                  <a:txBody>
                    <a:bodyPr/>
                    <a:lstStyle/>
                    <a:p>
                      <a:r>
                        <a:rPr lang="en-US" dirty="0"/>
                        <a:t>Numeric</a:t>
                      </a:r>
                    </a:p>
                  </a:txBody>
                  <a:tcPr/>
                </a:tc>
                <a:tc>
                  <a:txBody>
                    <a:bodyPr/>
                    <a:lstStyle/>
                    <a:p>
                      <a:r>
                        <a:rPr lang="en-US" dirty="0"/>
                        <a:t>Scaled down to 100</a:t>
                      </a:r>
                    </a:p>
                  </a:txBody>
                  <a:tcPr/>
                </a:tc>
                <a:extLst>
                  <a:ext uri="{0D108BD9-81ED-4DB2-BD59-A6C34878D82A}">
                    <a16:rowId xmlns:a16="http://schemas.microsoft.com/office/drawing/2014/main" val="908850804"/>
                  </a:ext>
                </a:extLst>
              </a:tr>
              <a:tr h="394915">
                <a:tc>
                  <a:txBody>
                    <a:bodyPr/>
                    <a:lstStyle/>
                    <a:p>
                      <a:r>
                        <a:rPr lang="en-US" dirty="0"/>
                        <a:t>Average ACT scores</a:t>
                      </a:r>
                    </a:p>
                  </a:txBody>
                  <a:tcPr/>
                </a:tc>
                <a:tc>
                  <a:txBody>
                    <a:bodyPr/>
                    <a:lstStyle/>
                    <a:p>
                      <a:r>
                        <a:rPr lang="en-US" dirty="0"/>
                        <a:t>Numeric</a:t>
                      </a:r>
                    </a:p>
                  </a:txBody>
                  <a:tcPr/>
                </a:tc>
                <a:tc>
                  <a:txBody>
                    <a:bodyPr/>
                    <a:lstStyle/>
                    <a:p>
                      <a:r>
                        <a:rPr lang="en-US" dirty="0"/>
                        <a:t>Scaled down to 100</a:t>
                      </a:r>
                    </a:p>
                  </a:txBody>
                  <a:tcPr/>
                </a:tc>
                <a:extLst>
                  <a:ext uri="{0D108BD9-81ED-4DB2-BD59-A6C34878D82A}">
                    <a16:rowId xmlns:a16="http://schemas.microsoft.com/office/drawing/2014/main" val="3924986991"/>
                  </a:ext>
                </a:extLst>
              </a:tr>
            </a:tbl>
          </a:graphicData>
        </a:graphic>
      </p:graphicFrame>
    </p:spTree>
    <p:extLst>
      <p:ext uri="{BB962C8B-B14F-4D97-AF65-F5344CB8AC3E}">
        <p14:creationId xmlns:p14="http://schemas.microsoft.com/office/powerpoint/2010/main" val="64264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 Cleaning and Algorithm</a:t>
            </a:r>
          </a:p>
        </p:txBody>
      </p:sp>
      <p:sp>
        <p:nvSpPr>
          <p:cNvPr id="3" name="Content Placeholder 2"/>
          <p:cNvSpPr>
            <a:spLocks noGrp="1"/>
          </p:cNvSpPr>
          <p:nvPr>
            <p:ph idx="1"/>
          </p:nvPr>
        </p:nvSpPr>
        <p:spPr/>
        <p:txBody>
          <a:bodyPr/>
          <a:lstStyle/>
          <a:p>
            <a:r>
              <a:rPr lang="en-US" dirty="0"/>
              <a:t>The features mentioned above do not contain null/blank values. Therefore no data cleaning will be required.</a:t>
            </a:r>
          </a:p>
          <a:p>
            <a:r>
              <a:rPr lang="en-US" dirty="0"/>
              <a:t>The SAT and ACT scores will need to be scaled down to 100.</a:t>
            </a:r>
          </a:p>
          <a:p>
            <a:r>
              <a:rPr lang="en-US" dirty="0"/>
              <a:t>We will use linear regression to predict the choice of schools.</a:t>
            </a:r>
          </a:p>
        </p:txBody>
      </p:sp>
    </p:spTree>
    <p:extLst>
      <p:ext uri="{BB962C8B-B14F-4D97-AF65-F5344CB8AC3E}">
        <p14:creationId xmlns:p14="http://schemas.microsoft.com/office/powerpoint/2010/main" val="7467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Future Scope</a:t>
            </a:r>
          </a:p>
        </p:txBody>
      </p:sp>
      <p:sp>
        <p:nvSpPr>
          <p:cNvPr id="3" name="Content Placeholder 2"/>
          <p:cNvSpPr>
            <a:spLocks noGrp="1"/>
          </p:cNvSpPr>
          <p:nvPr>
            <p:ph idx="1"/>
          </p:nvPr>
        </p:nvSpPr>
        <p:spPr/>
        <p:txBody>
          <a:bodyPr/>
          <a:lstStyle/>
          <a:p>
            <a:r>
              <a:rPr lang="en-US" dirty="0"/>
              <a:t>In future to narrow down the list of schools, this data can be combined with the neighborhood dataset to select the schools that are close to vicinity.</a:t>
            </a:r>
          </a:p>
          <a:p>
            <a:r>
              <a:rPr lang="en-US" dirty="0"/>
              <a:t>Another way to refine the choices would be including the tuition cost of each school.</a:t>
            </a:r>
          </a:p>
        </p:txBody>
      </p:sp>
    </p:spTree>
    <p:extLst>
      <p:ext uri="{BB962C8B-B14F-4D97-AF65-F5344CB8AC3E}">
        <p14:creationId xmlns:p14="http://schemas.microsoft.com/office/powerpoint/2010/main" val="78231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a:t>Tasks Completed:</a:t>
            </a:r>
            <a:br>
              <a:rPr lang="en-US" sz="2400" dirty="0"/>
            </a:br>
            <a:br>
              <a:rPr lang="en-US" dirty="0"/>
            </a:br>
            <a:endParaRPr lang="en-US" dirty="0"/>
          </a:p>
        </p:txBody>
      </p:sp>
      <p:sp>
        <p:nvSpPr>
          <p:cNvPr id="3" name="Text Placeholder 2"/>
          <p:cNvSpPr>
            <a:spLocks noGrp="1"/>
          </p:cNvSpPr>
          <p:nvPr>
            <p:ph type="body" idx="13"/>
          </p:nvPr>
        </p:nvSpPr>
        <p:spPr/>
        <p:txBody>
          <a:bodyPr>
            <a:normAutofit/>
          </a:bodyPr>
          <a:lstStyle/>
          <a:p>
            <a:r>
              <a:rPr lang="en-US" sz="2400" dirty="0"/>
              <a:t>Tasks Remaining:</a:t>
            </a:r>
          </a:p>
        </p:txBody>
      </p:sp>
      <p:sp>
        <p:nvSpPr>
          <p:cNvPr id="4" name="Text Placeholder 3"/>
          <p:cNvSpPr>
            <a:spLocks noGrp="1"/>
          </p:cNvSpPr>
          <p:nvPr>
            <p:ph type="body" idx="1"/>
          </p:nvPr>
        </p:nvSpPr>
        <p:spPr/>
        <p:txBody>
          <a:bodyPr/>
          <a:lstStyle/>
          <a:p>
            <a:pPr marL="285750" indent="-285750">
              <a:buFont typeface="Wingdings" panose="05000000000000000000" pitchFamily="2" charset="2"/>
              <a:buChar char="Ø"/>
            </a:pPr>
            <a:r>
              <a:rPr lang="en-US" dirty="0"/>
              <a:t>Set thresholds for each grading category and visualize the result obtained after classification</a:t>
            </a:r>
          </a:p>
          <a:p>
            <a:pPr marL="285750" indent="-285750">
              <a:buFont typeface="Wingdings" panose="05000000000000000000" pitchFamily="2" charset="2"/>
              <a:buChar char="Ø"/>
            </a:pPr>
            <a:r>
              <a:rPr lang="en-US" dirty="0"/>
              <a:t>Use linear regression to predict the choice of schools based on courses.</a:t>
            </a:r>
          </a:p>
        </p:txBody>
      </p:sp>
      <p:sp>
        <p:nvSpPr>
          <p:cNvPr id="5" name="Text Placeholder 3"/>
          <p:cNvSpPr txBox="1">
            <a:spLocks/>
          </p:cNvSpPr>
          <p:nvPr/>
        </p:nvSpPr>
        <p:spPr>
          <a:xfrm>
            <a:off x="1288775" y="1647598"/>
            <a:ext cx="9609670" cy="140546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marL="285750" indent="-285750">
              <a:buFont typeface="Wingdings" panose="05000000000000000000" pitchFamily="2" charset="2"/>
              <a:buChar char="ü"/>
            </a:pPr>
            <a:r>
              <a:rPr lang="en-US" dirty="0"/>
              <a:t>Data cleaning and conversion of ordinal data to numeric.</a:t>
            </a:r>
          </a:p>
          <a:p>
            <a:pPr marL="285750" indent="-285750">
              <a:buFont typeface="Wingdings" panose="05000000000000000000" pitchFamily="2" charset="2"/>
              <a:buChar char="ü"/>
            </a:pPr>
            <a:r>
              <a:rPr lang="en-US" dirty="0"/>
              <a:t>Obtained results for the classification problem.</a:t>
            </a:r>
          </a:p>
        </p:txBody>
      </p:sp>
    </p:spTree>
    <p:extLst>
      <p:ext uri="{BB962C8B-B14F-4D97-AF65-F5344CB8AC3E}">
        <p14:creationId xmlns:p14="http://schemas.microsoft.com/office/powerpoint/2010/main" val="412910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References</a:t>
            </a:r>
          </a:p>
        </p:txBody>
      </p:sp>
      <p:sp>
        <p:nvSpPr>
          <p:cNvPr id="3" name="Content Placeholder 2"/>
          <p:cNvSpPr>
            <a:spLocks noGrp="1"/>
          </p:cNvSpPr>
          <p:nvPr>
            <p:ph idx="1"/>
          </p:nvPr>
        </p:nvSpPr>
        <p:spPr/>
        <p:txBody>
          <a:bodyPr/>
          <a:lstStyle/>
          <a:p>
            <a:pPr marL="457200" lvl="0" indent="-457200">
              <a:buAutoNum type="arabicPeriod"/>
            </a:pPr>
            <a:r>
              <a:rPr lang="en-US" u="sng" dirty="0">
                <a:hlinkClick r:id="rId2"/>
              </a:rPr>
              <a:t>http://www.nsf.gov/statistics/seind12/c2/c2s2.htm</a:t>
            </a:r>
            <a:endParaRPr lang="en-US" dirty="0"/>
          </a:p>
          <a:p>
            <a:pPr marL="457200" lvl="0" indent="-457200">
              <a:buAutoNum type="arabicPeriod"/>
            </a:pPr>
            <a:r>
              <a:rPr lang="en-US" dirty="0">
                <a:hlinkClick r:id="rId3"/>
              </a:rPr>
              <a:t>http://www.nycsca.org/Community/CapitalPlanManagementReportsData/Demographics/2012-2021StatisticalForecastingReport.pdf</a:t>
            </a:r>
            <a:endParaRPr lang="en-US" dirty="0"/>
          </a:p>
          <a:p>
            <a:pPr marL="457200" lvl="0" indent="-457200">
              <a:buAutoNum type="arabicPeriod"/>
            </a:pPr>
            <a:r>
              <a:rPr lang="en-US" dirty="0">
                <a:hlinkClick r:id="rId4"/>
              </a:rPr>
              <a:t>http://www.afloridapromise.org/Images/FCAT%20Results%20Graphics/SchoolGradesFAQs.pdf</a:t>
            </a:r>
            <a:endParaRPr lang="en-US" dirty="0"/>
          </a:p>
          <a:p>
            <a:endParaRPr lang="en-US" dirty="0"/>
          </a:p>
        </p:txBody>
      </p:sp>
    </p:spTree>
    <p:extLst>
      <p:ext uri="{BB962C8B-B14F-4D97-AF65-F5344CB8AC3E}">
        <p14:creationId xmlns:p14="http://schemas.microsoft.com/office/powerpoint/2010/main" val="219915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Problem Description</a:t>
            </a:r>
          </a:p>
        </p:txBody>
      </p:sp>
      <p:sp>
        <p:nvSpPr>
          <p:cNvPr id="3" name="Content Placeholder 2"/>
          <p:cNvSpPr>
            <a:spLocks noGrp="1"/>
          </p:cNvSpPr>
          <p:nvPr>
            <p:ph idx="1"/>
          </p:nvPr>
        </p:nvSpPr>
        <p:spPr/>
        <p:txBody>
          <a:bodyPr>
            <a:normAutofit fontScale="92500" lnSpcReduction="20000"/>
          </a:bodyPr>
          <a:lstStyle/>
          <a:p>
            <a:r>
              <a:rPr lang="en-US" dirty="0"/>
              <a:t>Every year during the time of admissions, parents pour over brochures showing pictures of students in front of lush trees.</a:t>
            </a:r>
          </a:p>
          <a:p>
            <a:r>
              <a:rPr lang="en-US" dirty="0"/>
              <a:t>Admissions to undergraduate schools are getting competitive each year. Therefore, the parents are posed with the difficult problem of choosing an appropriate school for their child.</a:t>
            </a:r>
          </a:p>
          <a:p>
            <a:r>
              <a:rPr lang="en-US" dirty="0"/>
              <a:t>Over the last 15 years studied, enrollment in U.S. institutions of higher education at all levels rose from 14.5 million students in fall 1994 to 20.7 million in fall 2009, with most of the growth occurring in the last 10 years. </a:t>
            </a:r>
          </a:p>
          <a:p>
            <a:r>
              <a:rPr lang="en-US" dirty="0"/>
              <a:t>From the data of February 2014, there has been 18.7% growth in the number of students as against to only 11.5% growth in schools. [1]</a:t>
            </a:r>
          </a:p>
          <a:p>
            <a:endParaRPr lang="en-US" dirty="0"/>
          </a:p>
        </p:txBody>
      </p:sp>
    </p:spTree>
    <p:extLst>
      <p:ext uri="{BB962C8B-B14F-4D97-AF65-F5344CB8AC3E}">
        <p14:creationId xmlns:p14="http://schemas.microsoft.com/office/powerpoint/2010/main" val="344799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Dataset Analysis</a:t>
            </a:r>
          </a:p>
        </p:txBody>
      </p:sp>
      <p:sp>
        <p:nvSpPr>
          <p:cNvPr id="3" name="Content Placeholder 2"/>
          <p:cNvSpPr>
            <a:spLocks noGrp="1"/>
          </p:cNvSpPr>
          <p:nvPr>
            <p:ph idx="1"/>
          </p:nvPr>
        </p:nvSpPr>
        <p:spPr>
          <a:xfrm>
            <a:off x="1295402" y="2378707"/>
            <a:ext cx="9601196" cy="3318936"/>
          </a:xfrm>
        </p:spPr>
        <p:txBody>
          <a:bodyPr>
            <a:normAutofit fontScale="85000" lnSpcReduction="10000"/>
          </a:bodyPr>
          <a:lstStyle/>
          <a:p>
            <a:r>
              <a:rPr lang="en-US" dirty="0"/>
              <a:t>In order to conduct our analysis, we have used the NYC high school education report [2]. </a:t>
            </a:r>
          </a:p>
          <a:p>
            <a:r>
              <a:rPr lang="en-US" dirty="0"/>
              <a:t>The dataset consists of the data for the year 2014-15 as recorded on January 7th 2016.</a:t>
            </a:r>
          </a:p>
          <a:p>
            <a:r>
              <a:rPr lang="en-US" dirty="0"/>
              <a:t>With the data that we have procured, we intend to analyze the performance of different high schools and deduce conclusions for the following  questions: </a:t>
            </a:r>
          </a:p>
          <a:p>
            <a:pPr lvl="1">
              <a:buFont typeface="Wingdings" panose="05000000000000000000" pitchFamily="2" charset="2"/>
              <a:buChar char="ü"/>
            </a:pPr>
            <a:r>
              <a:rPr lang="en-US" dirty="0"/>
              <a:t>School grades (Classification problem)</a:t>
            </a:r>
          </a:p>
          <a:p>
            <a:pPr lvl="1">
              <a:buFont typeface="Wingdings" panose="05000000000000000000" pitchFamily="2" charset="2"/>
              <a:buChar char="ü"/>
            </a:pPr>
            <a:r>
              <a:rPr lang="en-US" dirty="0"/>
              <a:t>Predict choice of schools based on interest (Regression problem)</a:t>
            </a:r>
          </a:p>
          <a:p>
            <a:pPr>
              <a:buFont typeface="Arial" panose="020B0604020202020204" pitchFamily="34" charset="0"/>
              <a:buChar char="•"/>
            </a:pPr>
            <a:r>
              <a:rPr lang="en-US" dirty="0"/>
              <a:t>Ordinal data will be converted to numerical data according to the following conversion: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7661988"/>
              </p:ext>
            </p:extLst>
          </p:nvPr>
        </p:nvGraphicFramePr>
        <p:xfrm>
          <a:off x="1815546" y="5076211"/>
          <a:ext cx="8547652" cy="898313"/>
        </p:xfrm>
        <a:graphic>
          <a:graphicData uri="http://schemas.openxmlformats.org/drawingml/2006/table">
            <a:tbl>
              <a:tblPr firstRow="1" firstCol="1" bandRow="1">
                <a:tableStyleId>{5C22544A-7EE6-4342-B048-85BDC9FD1C3A}</a:tableStyleId>
              </a:tblPr>
              <a:tblGrid>
                <a:gridCol w="2226364">
                  <a:extLst>
                    <a:ext uri="{9D8B030D-6E8A-4147-A177-3AD203B41FA5}">
                      <a16:colId xmlns:a16="http://schemas.microsoft.com/office/drawing/2014/main" val="2355308191"/>
                    </a:ext>
                  </a:extLst>
                </a:gridCol>
                <a:gridCol w="2491410">
                  <a:extLst>
                    <a:ext uri="{9D8B030D-6E8A-4147-A177-3AD203B41FA5}">
                      <a16:colId xmlns:a16="http://schemas.microsoft.com/office/drawing/2014/main" val="1377477275"/>
                    </a:ext>
                  </a:extLst>
                </a:gridCol>
                <a:gridCol w="1868556">
                  <a:extLst>
                    <a:ext uri="{9D8B030D-6E8A-4147-A177-3AD203B41FA5}">
                      <a16:colId xmlns:a16="http://schemas.microsoft.com/office/drawing/2014/main" val="632501057"/>
                    </a:ext>
                  </a:extLst>
                </a:gridCol>
                <a:gridCol w="1961322">
                  <a:extLst>
                    <a:ext uri="{9D8B030D-6E8A-4147-A177-3AD203B41FA5}">
                      <a16:colId xmlns:a16="http://schemas.microsoft.com/office/drawing/2014/main" val="899549554"/>
                    </a:ext>
                  </a:extLst>
                </a:gridCol>
              </a:tblGrid>
              <a:tr h="307318">
                <a:tc>
                  <a:txBody>
                    <a:bodyPr/>
                    <a:lstStyle/>
                    <a:p>
                      <a:pPr marL="0" marR="0" algn="ctr">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2.5</a:t>
                      </a:r>
                    </a:p>
                  </a:txBody>
                  <a:tcPr marL="68580" marR="68580" marT="0" marB="0"/>
                </a:tc>
                <a:tc>
                  <a:txBody>
                    <a:bodyPr/>
                    <a:lstStyle/>
                    <a:p>
                      <a:pPr marL="0" marR="0" algn="ctr">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5</a:t>
                      </a:r>
                    </a:p>
                  </a:txBody>
                  <a:tcPr marL="68580" marR="68580" marT="0" marB="0"/>
                </a:tc>
                <a:tc>
                  <a:txBody>
                    <a:bodyPr/>
                    <a:lstStyle/>
                    <a:p>
                      <a:pPr marL="0" marR="0" algn="ctr">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7.5</a:t>
                      </a:r>
                    </a:p>
                  </a:txBody>
                  <a:tcPr marL="68580" marR="68580" marT="0" marB="0"/>
                </a:tc>
                <a:tc>
                  <a:txBody>
                    <a:bodyPr/>
                    <a:lstStyle/>
                    <a:p>
                      <a:pPr marL="0" marR="0" algn="ctr">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10</a:t>
                      </a:r>
                    </a:p>
                  </a:txBody>
                  <a:tcPr marL="68580" marR="68580" marT="0" marB="0"/>
                </a:tc>
                <a:extLst>
                  <a:ext uri="{0D108BD9-81ED-4DB2-BD59-A6C34878D82A}">
                    <a16:rowId xmlns:a16="http://schemas.microsoft.com/office/drawing/2014/main" val="2054343886"/>
                  </a:ext>
                </a:extLst>
              </a:tr>
              <a:tr h="301862">
                <a:tc>
                  <a:txBody>
                    <a:bodyPr/>
                    <a:lstStyle/>
                    <a:p>
                      <a:pPr marL="0" marR="0" algn="l">
                        <a:lnSpc>
                          <a:spcPct val="107000"/>
                        </a:lnSpc>
                        <a:spcBef>
                          <a:spcPts val="0"/>
                        </a:spcBef>
                        <a:spcAft>
                          <a:spcPts val="0"/>
                        </a:spcAft>
                      </a:pPr>
                      <a:r>
                        <a:rPr lang="en-US" sz="1600" b="0" kern="1200" cap="none" dirty="0">
                          <a:solidFill>
                            <a:schemeClr val="tx1">
                              <a:lumMod val="85000"/>
                              <a:lumOff val="15000"/>
                            </a:schemeClr>
                          </a:solidFill>
                          <a:effectLst/>
                          <a:latin typeface="+mn-lt"/>
                          <a:ea typeface="+mn-ea"/>
                          <a:cs typeface="+mn-cs"/>
                        </a:rPr>
                        <a:t>Not meeting target</a:t>
                      </a:r>
                    </a:p>
                  </a:txBody>
                  <a:tcPr marL="68580" marR="68580" marT="0" marB="0">
                    <a:solidFill>
                      <a:srgbClr val="D9DECD"/>
                    </a:solidFill>
                  </a:tcPr>
                </a:tc>
                <a:tc>
                  <a:txBody>
                    <a:bodyPr/>
                    <a:lstStyle/>
                    <a:p>
                      <a:pPr marL="0" marR="0" algn="l">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Approaching target</a:t>
                      </a:r>
                    </a:p>
                  </a:txBody>
                  <a:tcPr marL="68580" marR="68580" marT="0" marB="0">
                    <a:solidFill>
                      <a:srgbClr val="D9DECD"/>
                    </a:solidFill>
                  </a:tcPr>
                </a:tc>
                <a:tc>
                  <a:txBody>
                    <a:bodyPr/>
                    <a:lstStyle/>
                    <a:p>
                      <a:pPr marL="0" marR="0" algn="l">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Meeting target</a:t>
                      </a:r>
                    </a:p>
                  </a:txBody>
                  <a:tcPr marL="68580" marR="68580" marT="0" marB="0"/>
                </a:tc>
                <a:tc>
                  <a:txBody>
                    <a:bodyPr/>
                    <a:lstStyle/>
                    <a:p>
                      <a:pPr marL="0" marR="0" algn="l">
                        <a:lnSpc>
                          <a:spcPct val="107000"/>
                        </a:lnSpc>
                        <a:spcBef>
                          <a:spcPts val="0"/>
                        </a:spcBef>
                        <a:spcAft>
                          <a:spcPts val="0"/>
                        </a:spcAft>
                      </a:pPr>
                      <a:r>
                        <a:rPr lang="en-US" sz="1600" kern="1200" cap="none">
                          <a:solidFill>
                            <a:schemeClr val="tx1">
                              <a:lumMod val="85000"/>
                              <a:lumOff val="15000"/>
                            </a:schemeClr>
                          </a:solidFill>
                          <a:effectLst/>
                          <a:latin typeface="+mn-lt"/>
                          <a:ea typeface="+mn-ea"/>
                          <a:cs typeface="+mn-cs"/>
                        </a:rPr>
                        <a:t>Exceeding target</a:t>
                      </a:r>
                    </a:p>
                  </a:txBody>
                  <a:tcPr marL="68580" marR="68580" marT="0" marB="0"/>
                </a:tc>
                <a:extLst>
                  <a:ext uri="{0D108BD9-81ED-4DB2-BD59-A6C34878D82A}">
                    <a16:rowId xmlns:a16="http://schemas.microsoft.com/office/drawing/2014/main" val="3836352379"/>
                  </a:ext>
                </a:extLst>
              </a:tr>
              <a:tr h="289133">
                <a:tc>
                  <a:txBody>
                    <a:bodyPr/>
                    <a:lstStyle/>
                    <a:p>
                      <a:pPr marL="0" marR="0" algn="l">
                        <a:lnSpc>
                          <a:spcPct val="107000"/>
                        </a:lnSpc>
                        <a:spcBef>
                          <a:spcPts val="0"/>
                        </a:spcBef>
                        <a:spcAft>
                          <a:spcPts val="0"/>
                        </a:spcAft>
                      </a:pPr>
                      <a:r>
                        <a:rPr lang="en-US" sz="1600" b="0" kern="1200" cap="none" dirty="0">
                          <a:solidFill>
                            <a:schemeClr val="tx1">
                              <a:lumMod val="85000"/>
                              <a:lumOff val="15000"/>
                            </a:schemeClr>
                          </a:solidFill>
                          <a:effectLst/>
                          <a:latin typeface="+mn-lt"/>
                          <a:ea typeface="+mn-ea"/>
                          <a:cs typeface="+mn-cs"/>
                        </a:rPr>
                        <a:t>Not Developed</a:t>
                      </a:r>
                    </a:p>
                  </a:txBody>
                  <a:tcPr marL="68580" marR="68580" marT="0" marB="0">
                    <a:solidFill>
                      <a:srgbClr val="EDEFE8"/>
                    </a:solidFill>
                  </a:tcPr>
                </a:tc>
                <a:tc>
                  <a:txBody>
                    <a:bodyPr/>
                    <a:lstStyle/>
                    <a:p>
                      <a:pPr marL="0" marR="0" algn="l">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Developing</a:t>
                      </a:r>
                    </a:p>
                  </a:txBody>
                  <a:tcPr marL="68580" marR="68580" marT="0" marB="0"/>
                </a:tc>
                <a:tc>
                  <a:txBody>
                    <a:bodyPr/>
                    <a:lstStyle/>
                    <a:p>
                      <a:pPr marL="0" marR="0" algn="l">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Well Developed</a:t>
                      </a:r>
                    </a:p>
                  </a:txBody>
                  <a:tcPr marL="68580" marR="68580" marT="0" marB="0"/>
                </a:tc>
                <a:tc>
                  <a:txBody>
                    <a:bodyPr/>
                    <a:lstStyle/>
                    <a:p>
                      <a:pPr marL="0" marR="0" algn="l">
                        <a:lnSpc>
                          <a:spcPct val="107000"/>
                        </a:lnSpc>
                        <a:spcBef>
                          <a:spcPts val="0"/>
                        </a:spcBef>
                        <a:spcAft>
                          <a:spcPts val="0"/>
                        </a:spcAft>
                      </a:pPr>
                      <a:r>
                        <a:rPr lang="en-US" sz="1600" kern="1200" cap="none" dirty="0">
                          <a:solidFill>
                            <a:schemeClr val="tx1">
                              <a:lumMod val="85000"/>
                              <a:lumOff val="15000"/>
                            </a:schemeClr>
                          </a:solidFill>
                          <a:effectLst/>
                          <a:latin typeface="+mn-lt"/>
                          <a:ea typeface="+mn-ea"/>
                          <a:cs typeface="+mn-cs"/>
                        </a:rPr>
                        <a:t>Proficient</a:t>
                      </a:r>
                    </a:p>
                  </a:txBody>
                  <a:tcPr marL="68580" marR="68580" marT="0" marB="0"/>
                </a:tc>
                <a:extLst>
                  <a:ext uri="{0D108BD9-81ED-4DB2-BD59-A6C34878D82A}">
                    <a16:rowId xmlns:a16="http://schemas.microsoft.com/office/drawing/2014/main" val="3814498043"/>
                  </a:ext>
                </a:extLst>
              </a:tr>
            </a:tbl>
          </a:graphicData>
        </a:graphic>
      </p:graphicFrame>
    </p:spTree>
    <p:extLst>
      <p:ext uri="{BB962C8B-B14F-4D97-AF65-F5344CB8AC3E}">
        <p14:creationId xmlns:p14="http://schemas.microsoft.com/office/powerpoint/2010/main" val="221288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Assumptions and Features – School Grades</a:t>
            </a:r>
          </a:p>
        </p:txBody>
      </p:sp>
      <p:sp>
        <p:nvSpPr>
          <p:cNvPr id="3" name="Content Placeholder 2"/>
          <p:cNvSpPr>
            <a:spLocks noGrp="1"/>
          </p:cNvSpPr>
          <p:nvPr>
            <p:ph idx="1"/>
          </p:nvPr>
        </p:nvSpPr>
        <p:spPr/>
        <p:txBody>
          <a:bodyPr>
            <a:normAutofit fontScale="92500" lnSpcReduction="20000"/>
          </a:bodyPr>
          <a:lstStyle/>
          <a:p>
            <a:r>
              <a:rPr lang="en-US" dirty="0"/>
              <a:t>Motivation: FCAT [3]</a:t>
            </a:r>
          </a:p>
          <a:p>
            <a:r>
              <a:rPr lang="en-US" dirty="0"/>
              <a:t>It is a typical classification problem</a:t>
            </a:r>
          </a:p>
          <a:p>
            <a:r>
              <a:rPr lang="en-US" dirty="0"/>
              <a:t>Schools will be graded across three areas:</a:t>
            </a:r>
          </a:p>
          <a:p>
            <a:pPr lvl="1">
              <a:buFont typeface="Wingdings" panose="05000000000000000000" pitchFamily="2" charset="2"/>
              <a:buChar char="Ø"/>
            </a:pPr>
            <a:r>
              <a:rPr lang="en-US" dirty="0"/>
              <a:t>Students’ performance and feedback</a:t>
            </a:r>
          </a:p>
          <a:p>
            <a:pPr lvl="1">
              <a:buFont typeface="Wingdings" panose="05000000000000000000" pitchFamily="2" charset="2"/>
              <a:buChar char="Ø"/>
            </a:pPr>
            <a:r>
              <a:rPr lang="en-US" dirty="0"/>
              <a:t>Parents’ feedback</a:t>
            </a:r>
          </a:p>
          <a:p>
            <a:pPr lvl="1">
              <a:buFont typeface="Wingdings" panose="05000000000000000000" pitchFamily="2" charset="2"/>
              <a:buChar char="Ø"/>
            </a:pPr>
            <a:r>
              <a:rPr lang="en-US" dirty="0"/>
              <a:t>Teachers’ feedback</a:t>
            </a:r>
          </a:p>
          <a:p>
            <a:pPr>
              <a:buFont typeface="Arial" panose="020B0604020202020204" pitchFamily="34" charset="0"/>
              <a:buChar char="•"/>
            </a:pPr>
            <a:r>
              <a:rPr lang="en-US" dirty="0"/>
              <a:t>Schools are graded on the same scale as students – A, B, C, D or F. </a:t>
            </a:r>
          </a:p>
          <a:p>
            <a:pPr>
              <a:buFont typeface="Arial" panose="020B0604020202020204" pitchFamily="34" charset="0"/>
              <a:buChar char="•"/>
            </a:pPr>
            <a:r>
              <a:rPr lang="en-US" dirty="0"/>
              <a:t>Purpose of such classification.</a:t>
            </a:r>
          </a:p>
        </p:txBody>
      </p:sp>
    </p:spTree>
    <p:extLst>
      <p:ext uri="{BB962C8B-B14F-4D97-AF65-F5344CB8AC3E}">
        <p14:creationId xmlns:p14="http://schemas.microsoft.com/office/powerpoint/2010/main" val="35706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7091"/>
            <a:ext cx="9601196" cy="806910"/>
          </a:xfrm>
        </p:spPr>
        <p:txBody>
          <a:bodyPr>
            <a:normAutofit fontScale="90000"/>
          </a:bodyPr>
          <a:lstStyle/>
          <a:p>
            <a:r>
              <a:rPr lang="en-US" dirty="0"/>
              <a:t>Assumptions and Features – School Grades</a:t>
            </a:r>
          </a:p>
        </p:txBody>
      </p:sp>
      <p:sp>
        <p:nvSpPr>
          <p:cNvPr id="3" name="Content Placeholder 2"/>
          <p:cNvSpPr>
            <a:spLocks noGrp="1"/>
          </p:cNvSpPr>
          <p:nvPr>
            <p:ph idx="1"/>
          </p:nvPr>
        </p:nvSpPr>
        <p:spPr>
          <a:xfrm>
            <a:off x="844831" y="1563020"/>
            <a:ext cx="9601196" cy="3318936"/>
          </a:xfrm>
        </p:spPr>
        <p:txBody>
          <a:bodyPr/>
          <a:lstStyle/>
          <a:p>
            <a:pPr marL="0" lvl="1" indent="0">
              <a:buNone/>
            </a:pPr>
            <a:r>
              <a:rPr lang="en-US" dirty="0"/>
              <a:t>Students’ performance and feedback</a:t>
            </a:r>
          </a:p>
          <a:p>
            <a:pPr marL="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6710779"/>
              </p:ext>
            </p:extLst>
          </p:nvPr>
        </p:nvGraphicFramePr>
        <p:xfrm>
          <a:off x="914399" y="2012700"/>
          <a:ext cx="10389705" cy="4074402"/>
        </p:xfrm>
        <a:graphic>
          <a:graphicData uri="http://schemas.openxmlformats.org/drawingml/2006/table">
            <a:tbl>
              <a:tblPr firstRow="1" bandRow="1">
                <a:tableStyleId>{5C22544A-7EE6-4342-B048-85BDC9FD1C3A}</a:tableStyleId>
              </a:tblPr>
              <a:tblGrid>
                <a:gridCol w="6374297">
                  <a:extLst>
                    <a:ext uri="{9D8B030D-6E8A-4147-A177-3AD203B41FA5}">
                      <a16:colId xmlns:a16="http://schemas.microsoft.com/office/drawing/2014/main" val="3870799459"/>
                    </a:ext>
                  </a:extLst>
                </a:gridCol>
                <a:gridCol w="1245704">
                  <a:extLst>
                    <a:ext uri="{9D8B030D-6E8A-4147-A177-3AD203B41FA5}">
                      <a16:colId xmlns:a16="http://schemas.microsoft.com/office/drawing/2014/main" val="2830291990"/>
                    </a:ext>
                  </a:extLst>
                </a:gridCol>
                <a:gridCol w="2769704">
                  <a:extLst>
                    <a:ext uri="{9D8B030D-6E8A-4147-A177-3AD203B41FA5}">
                      <a16:colId xmlns:a16="http://schemas.microsoft.com/office/drawing/2014/main" val="2768066311"/>
                    </a:ext>
                  </a:extLst>
                </a:gridCol>
              </a:tblGrid>
              <a:tr h="369759">
                <a:tc>
                  <a:txBody>
                    <a:bodyPr/>
                    <a:lstStyle/>
                    <a:p>
                      <a:r>
                        <a:rPr lang="en-US" sz="1800" kern="1200" dirty="0">
                          <a:solidFill>
                            <a:schemeClr val="dk1"/>
                          </a:solidFill>
                          <a:latin typeface="+mn-lt"/>
                          <a:ea typeface="+mn-ea"/>
                          <a:cs typeface="+mn-cs"/>
                        </a:rPr>
                        <a:t>Feature</a:t>
                      </a:r>
                    </a:p>
                  </a:txBody>
                  <a:tcPr/>
                </a:tc>
                <a:tc>
                  <a:txBody>
                    <a:bodyPr/>
                    <a:lstStyle/>
                    <a:p>
                      <a:r>
                        <a:rPr lang="en-US" sz="1800" kern="1200" dirty="0">
                          <a:solidFill>
                            <a:schemeClr val="dk1"/>
                          </a:solidFill>
                          <a:latin typeface="+mn-lt"/>
                          <a:ea typeface="+mn-ea"/>
                          <a:cs typeface="+mn-cs"/>
                        </a:rPr>
                        <a:t>Data Type</a:t>
                      </a:r>
                    </a:p>
                  </a:txBody>
                  <a:tcPr/>
                </a:tc>
                <a:tc>
                  <a:txBody>
                    <a:bodyPr/>
                    <a:lstStyle/>
                    <a:p>
                      <a:r>
                        <a:rPr lang="en-US" sz="1800" kern="1200" dirty="0">
                          <a:solidFill>
                            <a:schemeClr val="dk1"/>
                          </a:solidFill>
                          <a:latin typeface="+mn-lt"/>
                          <a:ea typeface="+mn-ea"/>
                          <a:cs typeface="+mn-cs"/>
                        </a:rPr>
                        <a:t>Scaled Data</a:t>
                      </a:r>
                    </a:p>
                  </a:txBody>
                  <a:tcPr/>
                </a:tc>
                <a:extLst>
                  <a:ext uri="{0D108BD9-81ED-4DB2-BD59-A6C34878D82A}">
                    <a16:rowId xmlns:a16="http://schemas.microsoft.com/office/drawing/2014/main" val="1525567334"/>
                  </a:ext>
                </a:extLst>
              </a:tr>
              <a:tr h="369759">
                <a:tc>
                  <a:txBody>
                    <a:bodyPr/>
                    <a:lstStyle/>
                    <a:p>
                      <a:r>
                        <a:rPr lang="en-US" sz="1800" kern="1200" dirty="0">
                          <a:solidFill>
                            <a:schemeClr val="dk1"/>
                          </a:solidFill>
                          <a:latin typeface="+mn-lt"/>
                          <a:ea typeface="+mn-ea"/>
                          <a:cs typeface="+mn-cs"/>
                        </a:rPr>
                        <a:t>Supportive Environment Rating</a:t>
                      </a:r>
                    </a:p>
                  </a:txBody>
                  <a:tcPr/>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1811213031"/>
                  </a:ext>
                </a:extLst>
              </a:tr>
              <a:tr h="369759">
                <a:tc>
                  <a:txBody>
                    <a:bodyPr/>
                    <a:lstStyle/>
                    <a:p>
                      <a:r>
                        <a:rPr lang="en-US" sz="1800" kern="1200" dirty="0">
                          <a:solidFill>
                            <a:schemeClr val="dk1"/>
                          </a:solidFill>
                          <a:latin typeface="+mn-lt"/>
                          <a:ea typeface="+mn-ea"/>
                          <a:cs typeface="+mn-cs"/>
                        </a:rPr>
                        <a:t>Student Achievement Rating</a:t>
                      </a:r>
                    </a:p>
                  </a:txBody>
                  <a:tcPr/>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3660760738"/>
                  </a:ext>
                </a:extLst>
              </a:tr>
              <a:tr h="369759">
                <a:tc>
                  <a:txBody>
                    <a:bodyPr/>
                    <a:lstStyle/>
                    <a:p>
                      <a:r>
                        <a:rPr lang="en-US" sz="1800" kern="1200" dirty="0">
                          <a:solidFill>
                            <a:schemeClr val="dk1"/>
                          </a:solidFill>
                          <a:latin typeface="+mn-lt"/>
                          <a:ea typeface="+mn-ea"/>
                          <a:cs typeface="+mn-cs"/>
                        </a:rPr>
                        <a:t>Student Survey Response Rate</a:t>
                      </a: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810913662"/>
                  </a:ext>
                </a:extLst>
              </a:tr>
              <a:tr h="369759">
                <a:tc>
                  <a:txBody>
                    <a:bodyPr/>
                    <a:lstStyle/>
                    <a:p>
                      <a:r>
                        <a:rPr lang="en-US" sz="1800" kern="1200" dirty="0">
                          <a:solidFill>
                            <a:schemeClr val="dk1"/>
                          </a:solidFill>
                          <a:latin typeface="+mn-lt"/>
                          <a:ea typeface="+mn-ea"/>
                          <a:cs typeface="+mn-cs"/>
                        </a:rPr>
                        <a:t>% of students saying that teachers treat them with respect</a:t>
                      </a: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1124958134"/>
                  </a:ext>
                </a:extLst>
              </a:tr>
              <a:tr h="369759">
                <a:tc>
                  <a:txBody>
                    <a:bodyPr/>
                    <a:lstStyle/>
                    <a:p>
                      <a:pPr algn="l" fontAlgn="b"/>
                      <a:r>
                        <a:rPr lang="en-US" sz="1800" kern="1200" dirty="0">
                          <a:solidFill>
                            <a:schemeClr val="dk1"/>
                          </a:solidFill>
                          <a:latin typeface="+mn-lt"/>
                          <a:ea typeface="+mn-ea"/>
                          <a:cs typeface="+mn-cs"/>
                        </a:rPr>
                        <a:t> % of students saying that they learn a lot from feedback on their work</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304090344"/>
                  </a:ext>
                </a:extLst>
              </a:tr>
              <a:tr h="556537">
                <a:tc>
                  <a:txBody>
                    <a:bodyPr/>
                    <a:lstStyle/>
                    <a:p>
                      <a:pPr algn="l" fontAlgn="b"/>
                      <a:r>
                        <a:rPr lang="en-US" sz="1800" kern="1200" dirty="0">
                          <a:solidFill>
                            <a:schemeClr val="dk1"/>
                          </a:solidFill>
                          <a:latin typeface="+mn-lt"/>
                          <a:ea typeface="+mn-ea"/>
                          <a:cs typeface="+mn-cs"/>
                        </a:rPr>
                        <a:t> % of students who feel safe in the hallways, bathrooms, locker room and cafeteria</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932265199"/>
                  </a:ext>
                </a:extLst>
              </a:tr>
              <a:tr h="369759">
                <a:tc>
                  <a:txBody>
                    <a:bodyPr/>
                    <a:lstStyle/>
                    <a:p>
                      <a:pPr algn="l" fontAlgn="b"/>
                      <a:r>
                        <a:rPr lang="en-US" sz="1800" kern="1200" baseline="0" dirty="0">
                          <a:solidFill>
                            <a:schemeClr val="dk1"/>
                          </a:solidFill>
                          <a:latin typeface="+mn-lt"/>
                          <a:ea typeface="+mn-ea"/>
                          <a:cs typeface="+mn-cs"/>
                        </a:rPr>
                        <a:t> % </a:t>
                      </a:r>
                      <a:r>
                        <a:rPr lang="en-US" sz="1800" kern="1200" dirty="0">
                          <a:solidFill>
                            <a:schemeClr val="dk1"/>
                          </a:solidFill>
                          <a:latin typeface="+mn-lt"/>
                          <a:ea typeface="+mn-ea"/>
                          <a:cs typeface="+mn-cs"/>
                        </a:rPr>
                        <a:t>of students saying that teachers notice when they are upset or having emotional difficulty</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4131425021"/>
                  </a:ext>
                </a:extLst>
              </a:tr>
              <a:tr h="369759">
                <a:tc>
                  <a:txBody>
                    <a:bodyPr/>
                    <a:lstStyle/>
                    <a:p>
                      <a:pPr algn="l" fontAlgn="b"/>
                      <a:r>
                        <a:rPr lang="en-US" sz="1800" kern="1200" dirty="0">
                          <a:solidFill>
                            <a:schemeClr val="dk1"/>
                          </a:solidFill>
                          <a:latin typeface="+mn-lt"/>
                          <a:ea typeface="+mn-ea"/>
                          <a:cs typeface="+mn-cs"/>
                        </a:rPr>
                        <a:t>Student Achievement - Section Score</a:t>
                      </a:r>
                    </a:p>
                  </a:txBody>
                  <a:tcPr marL="9525" marR="9525" marT="9525" marB="0" anchor="b"/>
                </a:tc>
                <a:tc>
                  <a:txBody>
                    <a:bodyPr/>
                    <a:lstStyle/>
                    <a:p>
                      <a:r>
                        <a:rPr lang="en-US" sz="1800" kern="1200" dirty="0">
                          <a:solidFill>
                            <a:schemeClr val="dk1"/>
                          </a:solidFill>
                          <a:latin typeface="+mn-lt"/>
                          <a:ea typeface="+mn-ea"/>
                          <a:cs typeface="+mn-cs"/>
                        </a:rPr>
                        <a:t>Numeric</a:t>
                      </a:r>
                    </a:p>
                  </a:txBody>
                  <a:tcPr/>
                </a:tc>
                <a:tc>
                  <a:txBody>
                    <a:bodyPr/>
                    <a:lstStyle/>
                    <a:p>
                      <a:r>
                        <a:rPr lang="en-US" sz="1800" kern="1200" dirty="0">
                          <a:solidFill>
                            <a:schemeClr val="dk1"/>
                          </a:solidFill>
                          <a:latin typeface="+mn-lt"/>
                          <a:ea typeface="+mn-ea"/>
                          <a:cs typeface="+mn-cs"/>
                        </a:rPr>
                        <a:t>Scaled to 10</a:t>
                      </a:r>
                    </a:p>
                  </a:txBody>
                  <a:tcPr/>
                </a:tc>
                <a:extLst>
                  <a:ext uri="{0D108BD9-81ED-4DB2-BD59-A6C34878D82A}">
                    <a16:rowId xmlns:a16="http://schemas.microsoft.com/office/drawing/2014/main" val="914621093"/>
                  </a:ext>
                </a:extLst>
              </a:tr>
              <a:tr h="369759">
                <a:tc>
                  <a:txBody>
                    <a:bodyPr/>
                    <a:lstStyle/>
                    <a:p>
                      <a:pPr algn="l" fontAlgn="b"/>
                      <a:r>
                        <a:rPr lang="en-US" sz="1800" kern="1200" dirty="0">
                          <a:solidFill>
                            <a:schemeClr val="dk1"/>
                          </a:solidFill>
                          <a:latin typeface="+mn-lt"/>
                          <a:ea typeface="+mn-ea"/>
                          <a:cs typeface="+mn-cs"/>
                        </a:rPr>
                        <a:t>Metric Rating - Pass Rate</a:t>
                      </a:r>
                      <a:r>
                        <a:rPr lang="en-US" sz="1800" kern="1200" baseline="0" dirty="0">
                          <a:solidFill>
                            <a:schemeClr val="dk1"/>
                          </a:solidFill>
                          <a:latin typeface="+mn-lt"/>
                          <a:ea typeface="+mn-ea"/>
                          <a:cs typeface="+mn-cs"/>
                        </a:rPr>
                        <a:t> (English, Math, Science, History)</a:t>
                      </a:r>
                      <a:endParaRPr lang="en-US" sz="1800" kern="1200" dirty="0">
                        <a:solidFill>
                          <a:schemeClr val="dk1"/>
                        </a:solidFill>
                        <a:latin typeface="+mn-lt"/>
                        <a:ea typeface="+mn-ea"/>
                        <a:cs typeface="+mn-cs"/>
                      </a:endParaRPr>
                    </a:p>
                  </a:txBody>
                  <a:tcPr marL="9525" marR="9525" marT="9525" marB="0" anchor="b"/>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2203986"/>
                  </a:ext>
                </a:extLst>
              </a:tr>
            </a:tbl>
          </a:graphicData>
        </a:graphic>
      </p:graphicFrame>
    </p:spTree>
    <p:extLst>
      <p:ext uri="{BB962C8B-B14F-4D97-AF65-F5344CB8AC3E}">
        <p14:creationId xmlns:p14="http://schemas.microsoft.com/office/powerpoint/2010/main" val="57940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7091"/>
            <a:ext cx="9601196" cy="806910"/>
          </a:xfrm>
        </p:spPr>
        <p:txBody>
          <a:bodyPr>
            <a:normAutofit fontScale="90000"/>
          </a:bodyPr>
          <a:lstStyle/>
          <a:p>
            <a:r>
              <a:rPr lang="en-US" dirty="0"/>
              <a:t>Assumptions and Features – School Grades</a:t>
            </a:r>
          </a:p>
        </p:txBody>
      </p:sp>
      <p:sp>
        <p:nvSpPr>
          <p:cNvPr id="3" name="Content Placeholder 2"/>
          <p:cNvSpPr>
            <a:spLocks noGrp="1"/>
          </p:cNvSpPr>
          <p:nvPr>
            <p:ph idx="1"/>
          </p:nvPr>
        </p:nvSpPr>
        <p:spPr>
          <a:xfrm>
            <a:off x="844828" y="1563020"/>
            <a:ext cx="9601196" cy="3318936"/>
          </a:xfrm>
        </p:spPr>
        <p:txBody>
          <a:bodyPr/>
          <a:lstStyle/>
          <a:p>
            <a:pPr marL="0" lvl="1" indent="0">
              <a:buNone/>
            </a:pPr>
            <a:r>
              <a:rPr lang="en-US" dirty="0"/>
              <a:t>Parents’ feedback</a:t>
            </a:r>
          </a:p>
          <a:p>
            <a:pPr marL="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8818993"/>
              </p:ext>
            </p:extLst>
          </p:nvPr>
        </p:nvGraphicFramePr>
        <p:xfrm>
          <a:off x="914399" y="2012700"/>
          <a:ext cx="10389705" cy="3334884"/>
        </p:xfrm>
        <a:graphic>
          <a:graphicData uri="http://schemas.openxmlformats.org/drawingml/2006/table">
            <a:tbl>
              <a:tblPr firstRow="1" bandRow="1">
                <a:tableStyleId>{5C22544A-7EE6-4342-B048-85BDC9FD1C3A}</a:tableStyleId>
              </a:tblPr>
              <a:tblGrid>
                <a:gridCol w="6374297">
                  <a:extLst>
                    <a:ext uri="{9D8B030D-6E8A-4147-A177-3AD203B41FA5}">
                      <a16:colId xmlns:a16="http://schemas.microsoft.com/office/drawing/2014/main" val="3870799459"/>
                    </a:ext>
                  </a:extLst>
                </a:gridCol>
                <a:gridCol w="1245704">
                  <a:extLst>
                    <a:ext uri="{9D8B030D-6E8A-4147-A177-3AD203B41FA5}">
                      <a16:colId xmlns:a16="http://schemas.microsoft.com/office/drawing/2014/main" val="2830291990"/>
                    </a:ext>
                  </a:extLst>
                </a:gridCol>
                <a:gridCol w="2769704">
                  <a:extLst>
                    <a:ext uri="{9D8B030D-6E8A-4147-A177-3AD203B41FA5}">
                      <a16:colId xmlns:a16="http://schemas.microsoft.com/office/drawing/2014/main" val="2768066311"/>
                    </a:ext>
                  </a:extLst>
                </a:gridCol>
              </a:tblGrid>
              <a:tr h="369759">
                <a:tc>
                  <a:txBody>
                    <a:bodyPr/>
                    <a:lstStyle/>
                    <a:p>
                      <a:r>
                        <a:rPr lang="en-US" sz="1800" kern="1200" dirty="0">
                          <a:solidFill>
                            <a:schemeClr val="dk1"/>
                          </a:solidFill>
                          <a:latin typeface="+mn-lt"/>
                          <a:ea typeface="+mn-ea"/>
                          <a:cs typeface="+mn-cs"/>
                        </a:rPr>
                        <a:t>Feature</a:t>
                      </a:r>
                    </a:p>
                  </a:txBody>
                  <a:tcPr/>
                </a:tc>
                <a:tc>
                  <a:txBody>
                    <a:bodyPr/>
                    <a:lstStyle/>
                    <a:p>
                      <a:r>
                        <a:rPr lang="en-US" sz="1800" kern="1200" dirty="0">
                          <a:solidFill>
                            <a:schemeClr val="dk1"/>
                          </a:solidFill>
                          <a:latin typeface="+mn-lt"/>
                          <a:ea typeface="+mn-ea"/>
                          <a:cs typeface="+mn-cs"/>
                        </a:rPr>
                        <a:t>Data Type</a:t>
                      </a:r>
                    </a:p>
                  </a:txBody>
                  <a:tcPr/>
                </a:tc>
                <a:tc>
                  <a:txBody>
                    <a:bodyPr/>
                    <a:lstStyle/>
                    <a:p>
                      <a:r>
                        <a:rPr lang="en-US" sz="1800" kern="1200" dirty="0">
                          <a:solidFill>
                            <a:schemeClr val="dk1"/>
                          </a:solidFill>
                          <a:latin typeface="+mn-lt"/>
                          <a:ea typeface="+mn-ea"/>
                          <a:cs typeface="+mn-cs"/>
                        </a:rPr>
                        <a:t>Scaled Data</a:t>
                      </a:r>
                    </a:p>
                  </a:txBody>
                  <a:tcPr/>
                </a:tc>
                <a:extLst>
                  <a:ext uri="{0D108BD9-81ED-4DB2-BD59-A6C34878D82A}">
                    <a16:rowId xmlns:a16="http://schemas.microsoft.com/office/drawing/2014/main" val="1525567334"/>
                  </a:ext>
                </a:extLst>
              </a:tr>
              <a:tr h="369759">
                <a:tc>
                  <a:txBody>
                    <a:bodyPr/>
                    <a:lstStyle/>
                    <a:p>
                      <a:r>
                        <a:rPr lang="en-US" sz="1800" kern="1200" dirty="0">
                          <a:solidFill>
                            <a:schemeClr val="dk1"/>
                          </a:solidFill>
                          <a:latin typeface="+mn-lt"/>
                          <a:ea typeface="+mn-ea"/>
                          <a:cs typeface="+mn-cs"/>
                        </a:rPr>
                        <a:t>Trust Rating</a:t>
                      </a:r>
                    </a:p>
                  </a:txBody>
                  <a:tcPr/>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1811213031"/>
                  </a:ext>
                </a:extLst>
              </a:tr>
              <a:tr h="369759">
                <a:tc>
                  <a:txBody>
                    <a:bodyPr/>
                    <a:lstStyle/>
                    <a:p>
                      <a:r>
                        <a:rPr lang="en-US" sz="1800" kern="1200" dirty="0">
                          <a:solidFill>
                            <a:schemeClr val="dk1"/>
                          </a:solidFill>
                          <a:latin typeface="+mn-lt"/>
                          <a:ea typeface="+mn-ea"/>
                          <a:cs typeface="+mn-cs"/>
                        </a:rPr>
                        <a:t>Teacher outreach to parents</a:t>
                      </a: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660760738"/>
                  </a:ext>
                </a:extLst>
              </a:tr>
              <a:tr h="369759">
                <a:tc>
                  <a:txBody>
                    <a:bodyPr/>
                    <a:lstStyle/>
                    <a:p>
                      <a:r>
                        <a:rPr lang="en-US" sz="1800" kern="1200" dirty="0">
                          <a:solidFill>
                            <a:schemeClr val="dk1"/>
                          </a:solidFill>
                          <a:latin typeface="+mn-lt"/>
                          <a:ea typeface="+mn-ea"/>
                          <a:cs typeface="+mn-cs"/>
                        </a:rPr>
                        <a:t>Parent</a:t>
                      </a:r>
                      <a:r>
                        <a:rPr lang="en-US" sz="1800" kern="1200" baseline="0" dirty="0">
                          <a:solidFill>
                            <a:schemeClr val="dk1"/>
                          </a:solidFill>
                          <a:latin typeface="+mn-lt"/>
                          <a:ea typeface="+mn-ea"/>
                          <a:cs typeface="+mn-cs"/>
                        </a:rPr>
                        <a:t> involvement in schools</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810913662"/>
                  </a:ext>
                </a:extLst>
              </a:tr>
              <a:tr h="369759">
                <a:tc>
                  <a:txBody>
                    <a:bodyPr/>
                    <a:lstStyle/>
                    <a:p>
                      <a:r>
                        <a:rPr lang="en-US" sz="1800" kern="1200" dirty="0">
                          <a:solidFill>
                            <a:schemeClr val="dk1"/>
                          </a:solidFill>
                          <a:latin typeface="+mn-lt"/>
                          <a:ea typeface="+mn-ea"/>
                          <a:cs typeface="+mn-cs"/>
                        </a:rPr>
                        <a:t>Parent</a:t>
                      </a:r>
                      <a:r>
                        <a:rPr lang="en-US" sz="1800" kern="1200" baseline="0" dirty="0">
                          <a:solidFill>
                            <a:schemeClr val="dk1"/>
                          </a:solidFill>
                          <a:latin typeface="+mn-lt"/>
                          <a:ea typeface="+mn-ea"/>
                          <a:cs typeface="+mn-cs"/>
                        </a:rPr>
                        <a:t> teacher trust</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1124958134"/>
                  </a:ext>
                </a:extLst>
              </a:tr>
              <a:tr h="369759">
                <a:tc>
                  <a:txBody>
                    <a:bodyPr/>
                    <a:lstStyle/>
                    <a:p>
                      <a:pPr algn="l" fontAlgn="b"/>
                      <a:r>
                        <a:rPr lang="en-US" sz="1800" kern="1200" dirty="0">
                          <a:solidFill>
                            <a:schemeClr val="dk1"/>
                          </a:solidFill>
                          <a:latin typeface="+mn-lt"/>
                          <a:ea typeface="+mn-ea"/>
                          <a:cs typeface="+mn-cs"/>
                        </a:rPr>
                        <a:t> How well is the school assessment</a:t>
                      </a:r>
                    </a:p>
                  </a:txBody>
                  <a:tcPr marL="9525" marR="9525" marT="9525" marB="0" anchor="b"/>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3304090344"/>
                  </a:ext>
                </a:extLst>
              </a:tr>
              <a:tr h="556537">
                <a:tc>
                  <a:txBody>
                    <a:bodyPr/>
                    <a:lstStyle/>
                    <a:p>
                      <a:pPr algn="l" fontAlgn="b"/>
                      <a:r>
                        <a:rPr lang="en-US" sz="1800" kern="1200" dirty="0">
                          <a:solidFill>
                            <a:schemeClr val="dk1"/>
                          </a:solidFill>
                          <a:latin typeface="+mn-lt"/>
                          <a:ea typeface="+mn-ea"/>
                          <a:cs typeface="+mn-cs"/>
                        </a:rPr>
                        <a:t>% of parents saying that school staff regularly communicate with them about how the staff can help their children learn</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932265199"/>
                  </a:ext>
                </a:extLst>
              </a:tr>
              <a:tr h="369759">
                <a:tc>
                  <a:txBody>
                    <a:bodyPr/>
                    <a:lstStyle/>
                    <a:p>
                      <a:pPr algn="l" fontAlgn="b"/>
                      <a:r>
                        <a:rPr lang="en-US" sz="1800" kern="1200" dirty="0">
                          <a:solidFill>
                            <a:schemeClr val="dk1"/>
                          </a:solidFill>
                          <a:latin typeface="+mn-lt"/>
                          <a:ea typeface="+mn-ea"/>
                          <a:cs typeface="+mn-cs"/>
                        </a:rPr>
                        <a:t>Percentage of parents who feel that teachers try to understand families' problems and concerns</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4131425021"/>
                  </a:ext>
                </a:extLst>
              </a:tr>
            </a:tbl>
          </a:graphicData>
        </a:graphic>
      </p:graphicFrame>
    </p:spTree>
    <p:extLst>
      <p:ext uri="{BB962C8B-B14F-4D97-AF65-F5344CB8AC3E}">
        <p14:creationId xmlns:p14="http://schemas.microsoft.com/office/powerpoint/2010/main" val="274917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17091"/>
            <a:ext cx="9601196" cy="806910"/>
          </a:xfrm>
        </p:spPr>
        <p:txBody>
          <a:bodyPr>
            <a:normAutofit fontScale="90000"/>
          </a:bodyPr>
          <a:lstStyle/>
          <a:p>
            <a:r>
              <a:rPr lang="en-US" dirty="0"/>
              <a:t>Assumptions and Features – School Grades</a:t>
            </a:r>
          </a:p>
        </p:txBody>
      </p:sp>
      <p:sp>
        <p:nvSpPr>
          <p:cNvPr id="3" name="Content Placeholder 2"/>
          <p:cNvSpPr>
            <a:spLocks noGrp="1"/>
          </p:cNvSpPr>
          <p:nvPr>
            <p:ph idx="1"/>
          </p:nvPr>
        </p:nvSpPr>
        <p:spPr>
          <a:xfrm>
            <a:off x="818322" y="1563020"/>
            <a:ext cx="9601196" cy="3318936"/>
          </a:xfrm>
        </p:spPr>
        <p:txBody>
          <a:bodyPr/>
          <a:lstStyle/>
          <a:p>
            <a:pPr marL="0" lvl="1" indent="0">
              <a:buNone/>
            </a:pPr>
            <a:r>
              <a:rPr lang="en-US" dirty="0"/>
              <a:t>Teachers’ feedback</a:t>
            </a:r>
          </a:p>
          <a:p>
            <a:pPr marL="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3534727"/>
              </p:ext>
            </p:extLst>
          </p:nvPr>
        </p:nvGraphicFramePr>
        <p:xfrm>
          <a:off x="914399" y="2012700"/>
          <a:ext cx="10389705" cy="3896740"/>
        </p:xfrm>
        <a:graphic>
          <a:graphicData uri="http://schemas.openxmlformats.org/drawingml/2006/table">
            <a:tbl>
              <a:tblPr firstRow="1" bandRow="1">
                <a:tableStyleId>{5C22544A-7EE6-4342-B048-85BDC9FD1C3A}</a:tableStyleId>
              </a:tblPr>
              <a:tblGrid>
                <a:gridCol w="6374297">
                  <a:extLst>
                    <a:ext uri="{9D8B030D-6E8A-4147-A177-3AD203B41FA5}">
                      <a16:colId xmlns:a16="http://schemas.microsoft.com/office/drawing/2014/main" val="3870799459"/>
                    </a:ext>
                  </a:extLst>
                </a:gridCol>
                <a:gridCol w="1245704">
                  <a:extLst>
                    <a:ext uri="{9D8B030D-6E8A-4147-A177-3AD203B41FA5}">
                      <a16:colId xmlns:a16="http://schemas.microsoft.com/office/drawing/2014/main" val="2830291990"/>
                    </a:ext>
                  </a:extLst>
                </a:gridCol>
                <a:gridCol w="2769704">
                  <a:extLst>
                    <a:ext uri="{9D8B030D-6E8A-4147-A177-3AD203B41FA5}">
                      <a16:colId xmlns:a16="http://schemas.microsoft.com/office/drawing/2014/main" val="2768066311"/>
                    </a:ext>
                  </a:extLst>
                </a:gridCol>
              </a:tblGrid>
              <a:tr h="369759">
                <a:tc>
                  <a:txBody>
                    <a:bodyPr/>
                    <a:lstStyle/>
                    <a:p>
                      <a:r>
                        <a:rPr lang="en-US" sz="1800" kern="1200" dirty="0">
                          <a:solidFill>
                            <a:schemeClr val="dk1"/>
                          </a:solidFill>
                          <a:latin typeface="+mn-lt"/>
                          <a:ea typeface="+mn-ea"/>
                          <a:cs typeface="+mn-cs"/>
                        </a:rPr>
                        <a:t>Feature</a:t>
                      </a:r>
                    </a:p>
                  </a:txBody>
                  <a:tcPr/>
                </a:tc>
                <a:tc>
                  <a:txBody>
                    <a:bodyPr/>
                    <a:lstStyle/>
                    <a:p>
                      <a:r>
                        <a:rPr lang="en-US" sz="1800" kern="1200" dirty="0">
                          <a:solidFill>
                            <a:schemeClr val="dk1"/>
                          </a:solidFill>
                          <a:latin typeface="+mn-lt"/>
                          <a:ea typeface="+mn-ea"/>
                          <a:cs typeface="+mn-cs"/>
                        </a:rPr>
                        <a:t>Data Type</a:t>
                      </a:r>
                    </a:p>
                  </a:txBody>
                  <a:tcPr/>
                </a:tc>
                <a:tc>
                  <a:txBody>
                    <a:bodyPr/>
                    <a:lstStyle/>
                    <a:p>
                      <a:r>
                        <a:rPr lang="en-US" sz="1800" kern="1200" dirty="0">
                          <a:solidFill>
                            <a:schemeClr val="dk1"/>
                          </a:solidFill>
                          <a:latin typeface="+mn-lt"/>
                          <a:ea typeface="+mn-ea"/>
                          <a:cs typeface="+mn-cs"/>
                        </a:rPr>
                        <a:t>Scaled Data</a:t>
                      </a:r>
                    </a:p>
                  </a:txBody>
                  <a:tcPr/>
                </a:tc>
                <a:extLst>
                  <a:ext uri="{0D108BD9-81ED-4DB2-BD59-A6C34878D82A}">
                    <a16:rowId xmlns:a16="http://schemas.microsoft.com/office/drawing/2014/main" val="1525567334"/>
                  </a:ext>
                </a:extLst>
              </a:tr>
              <a:tr h="369759">
                <a:tc>
                  <a:txBody>
                    <a:bodyPr/>
                    <a:lstStyle/>
                    <a:p>
                      <a:r>
                        <a:rPr lang="en-US" sz="1800" kern="1200" dirty="0">
                          <a:solidFill>
                            <a:schemeClr val="dk1"/>
                          </a:solidFill>
                          <a:latin typeface="+mn-lt"/>
                          <a:ea typeface="+mn-ea"/>
                          <a:cs typeface="+mn-cs"/>
                        </a:rPr>
                        <a:t>Collaborative Teacher’s Rating</a:t>
                      </a:r>
                    </a:p>
                  </a:txBody>
                  <a:tcPr/>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1811213031"/>
                  </a:ext>
                </a:extLst>
              </a:tr>
              <a:tr h="369759">
                <a:tc>
                  <a:txBody>
                    <a:bodyPr/>
                    <a:lstStyle/>
                    <a:p>
                      <a:r>
                        <a:rPr lang="en-US" sz="1800" kern="1200" dirty="0">
                          <a:solidFill>
                            <a:schemeClr val="dk1"/>
                          </a:solidFill>
                          <a:latin typeface="+mn-lt"/>
                          <a:ea typeface="+mn-ea"/>
                          <a:cs typeface="+mn-cs"/>
                        </a:rPr>
                        <a:t>How</a:t>
                      </a:r>
                      <a:r>
                        <a:rPr lang="en-US" sz="1800" kern="1200" baseline="0" dirty="0">
                          <a:solidFill>
                            <a:schemeClr val="dk1"/>
                          </a:solidFill>
                          <a:latin typeface="+mn-lt"/>
                          <a:ea typeface="+mn-ea"/>
                          <a:cs typeface="+mn-cs"/>
                        </a:rPr>
                        <a:t> well the teachers work with each other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Ordinal</a:t>
                      </a:r>
                    </a:p>
                  </a:txBody>
                  <a:tcPr/>
                </a:tc>
                <a:tc>
                  <a:txBody>
                    <a:bodyPr/>
                    <a:lstStyle/>
                    <a:p>
                      <a:r>
                        <a:rPr lang="en-US" sz="1800" kern="1200" dirty="0">
                          <a:solidFill>
                            <a:schemeClr val="dk1"/>
                          </a:solidFill>
                          <a:latin typeface="+mn-lt"/>
                          <a:ea typeface="+mn-ea"/>
                          <a:cs typeface="+mn-cs"/>
                        </a:rPr>
                        <a:t>Numeric on a scale of 0-10</a:t>
                      </a:r>
                    </a:p>
                  </a:txBody>
                  <a:tcPr/>
                </a:tc>
                <a:extLst>
                  <a:ext uri="{0D108BD9-81ED-4DB2-BD59-A6C34878D82A}">
                    <a16:rowId xmlns:a16="http://schemas.microsoft.com/office/drawing/2014/main" val="3660760738"/>
                  </a:ext>
                </a:extLst>
              </a:tr>
              <a:tr h="369759">
                <a:tc>
                  <a:txBody>
                    <a:bodyPr/>
                    <a:lstStyle/>
                    <a:p>
                      <a:r>
                        <a:rPr lang="en-US" sz="1800" kern="1200" dirty="0">
                          <a:solidFill>
                            <a:schemeClr val="dk1"/>
                          </a:solidFill>
                          <a:latin typeface="+mn-lt"/>
                          <a:ea typeface="+mn-ea"/>
                          <a:cs typeface="+mn-cs"/>
                        </a:rPr>
                        <a:t>School</a:t>
                      </a:r>
                      <a:r>
                        <a:rPr lang="en-US" sz="1800" kern="1200" baseline="0" dirty="0">
                          <a:solidFill>
                            <a:schemeClr val="dk1"/>
                          </a:solidFill>
                          <a:latin typeface="+mn-lt"/>
                          <a:ea typeface="+mn-ea"/>
                          <a:cs typeface="+mn-cs"/>
                        </a:rPr>
                        <a:t> commitment</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810913662"/>
                  </a:ext>
                </a:extLst>
              </a:tr>
              <a:tr h="369759">
                <a:tc>
                  <a:txBody>
                    <a:bodyPr/>
                    <a:lstStyle/>
                    <a:p>
                      <a:r>
                        <a:rPr lang="en-US" sz="1800" kern="1200" dirty="0">
                          <a:solidFill>
                            <a:schemeClr val="dk1"/>
                          </a:solidFill>
                          <a:latin typeface="+mn-lt"/>
                          <a:ea typeface="+mn-ea"/>
                          <a:cs typeface="+mn-cs"/>
                        </a:rPr>
                        <a:t>Focus</a:t>
                      </a:r>
                      <a:r>
                        <a:rPr lang="en-US" sz="1800" kern="1200" baseline="0" dirty="0">
                          <a:solidFill>
                            <a:schemeClr val="dk1"/>
                          </a:solidFill>
                          <a:latin typeface="+mn-lt"/>
                          <a:ea typeface="+mn-ea"/>
                          <a:cs typeface="+mn-cs"/>
                        </a:rPr>
                        <a:t> on student learning</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1124958134"/>
                  </a:ext>
                </a:extLst>
              </a:tr>
              <a:tr h="369759">
                <a:tc>
                  <a:txBody>
                    <a:bodyPr/>
                    <a:lstStyle/>
                    <a:p>
                      <a:pPr algn="l" fontAlgn="b"/>
                      <a:r>
                        <a:rPr lang="en-US" sz="1800" kern="1200" dirty="0">
                          <a:solidFill>
                            <a:schemeClr val="dk1"/>
                          </a:solidFill>
                          <a:latin typeface="+mn-lt"/>
                          <a:ea typeface="+mn-ea"/>
                          <a:cs typeface="+mn-cs"/>
                        </a:rPr>
                        <a:t> Press toward academic achievement</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304090344"/>
                  </a:ext>
                </a:extLst>
              </a:tr>
              <a:tr h="380503">
                <a:tc>
                  <a:txBody>
                    <a:bodyPr/>
                    <a:lstStyle/>
                    <a:p>
                      <a:pPr algn="l" fontAlgn="b"/>
                      <a:r>
                        <a:rPr lang="en-US" sz="1800" kern="1200" dirty="0">
                          <a:solidFill>
                            <a:schemeClr val="dk1"/>
                          </a:solidFill>
                          <a:latin typeface="+mn-lt"/>
                          <a:ea typeface="+mn-ea"/>
                          <a:cs typeface="+mn-cs"/>
                        </a:rPr>
                        <a:t> Personal</a:t>
                      </a:r>
                      <a:r>
                        <a:rPr lang="en-US" sz="1800" kern="1200" baseline="0" dirty="0">
                          <a:solidFill>
                            <a:schemeClr val="dk1"/>
                          </a:solidFill>
                          <a:latin typeface="+mn-lt"/>
                          <a:ea typeface="+mn-ea"/>
                          <a:cs typeface="+mn-cs"/>
                        </a:rPr>
                        <a:t> attention and support</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3932265199"/>
                  </a:ext>
                </a:extLst>
              </a:tr>
              <a:tr h="369759">
                <a:tc>
                  <a:txBody>
                    <a:bodyPr/>
                    <a:lstStyle/>
                    <a:p>
                      <a:pPr algn="l" fontAlgn="b"/>
                      <a:r>
                        <a:rPr lang="en-US" sz="1800" kern="1200" baseline="0" dirty="0">
                          <a:solidFill>
                            <a:schemeClr val="dk1"/>
                          </a:solidFill>
                          <a:latin typeface="+mn-lt"/>
                          <a:ea typeface="+mn-ea"/>
                          <a:cs typeface="+mn-cs"/>
                        </a:rPr>
                        <a:t> Program coherence</a:t>
                      </a:r>
                      <a:endParaRPr lang="en-US" sz="1800" kern="1200" dirty="0">
                        <a:solidFill>
                          <a:schemeClr val="dk1"/>
                        </a:solidFill>
                        <a:latin typeface="+mn-lt"/>
                        <a:ea typeface="+mn-ea"/>
                        <a:cs typeface="+mn-cs"/>
                      </a:endParaRP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4131425021"/>
                  </a:ext>
                </a:extLst>
              </a:tr>
              <a:tr h="369759">
                <a:tc>
                  <a:txBody>
                    <a:bodyPr/>
                    <a:lstStyle/>
                    <a:p>
                      <a:pPr algn="l" fontAlgn="b"/>
                      <a:r>
                        <a:rPr lang="en-US" sz="1800" kern="1200" baseline="0" dirty="0">
                          <a:solidFill>
                            <a:schemeClr val="dk1"/>
                          </a:solidFill>
                          <a:latin typeface="+mn-lt"/>
                          <a:ea typeface="+mn-ea"/>
                          <a:cs typeface="+mn-cs"/>
                        </a:rPr>
                        <a:t> % of teachers who say that they have opportunities to work productively with colleagues in their school</a:t>
                      </a: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558492068"/>
                  </a:ext>
                </a:extLst>
              </a:tr>
              <a:tr h="369759">
                <a:tc>
                  <a:txBody>
                    <a:bodyPr/>
                    <a:lstStyle/>
                    <a:p>
                      <a:pPr algn="l" fontAlgn="b"/>
                      <a:r>
                        <a:rPr lang="en-US" sz="1800" kern="1200" dirty="0">
                          <a:solidFill>
                            <a:schemeClr val="dk1"/>
                          </a:solidFill>
                          <a:latin typeface="+mn-lt"/>
                          <a:ea typeface="+mn-ea"/>
                          <a:cs typeface="+mn-cs"/>
                        </a:rPr>
                        <a:t>Teacher-</a:t>
                      </a:r>
                      <a:r>
                        <a:rPr lang="en-US" sz="1800" kern="1200" baseline="0" dirty="0">
                          <a:solidFill>
                            <a:schemeClr val="dk1"/>
                          </a:solidFill>
                          <a:latin typeface="+mn-lt"/>
                          <a:ea typeface="+mn-ea"/>
                          <a:cs typeface="+mn-cs"/>
                        </a:rPr>
                        <a:t>teacher trust</a:t>
                      </a:r>
                      <a:endParaRPr lang="en-US" sz="1800" kern="1200" dirty="0">
                        <a:solidFill>
                          <a:schemeClr val="dk1"/>
                        </a:solidFill>
                        <a:latin typeface="+mn-lt"/>
                        <a:ea typeface="+mn-ea"/>
                        <a:cs typeface="+mn-cs"/>
                      </a:endParaRPr>
                    </a:p>
                  </a:txBody>
                  <a:tcPr marL="9525" marR="9525" marT="9525" marB="0" anchor="b"/>
                </a:tc>
                <a:tc>
                  <a:txBody>
                    <a:bodyPr/>
                    <a:lstStyle/>
                    <a:p>
                      <a:r>
                        <a:rPr lang="en-US" sz="1800" kern="1200" dirty="0">
                          <a:solidFill>
                            <a:schemeClr val="dk1"/>
                          </a:solidFill>
                          <a:latin typeface="+mn-lt"/>
                          <a:ea typeface="+mn-ea"/>
                          <a:cs typeface="+mn-cs"/>
                        </a:rPr>
                        <a:t>Percentage</a:t>
                      </a:r>
                    </a:p>
                  </a:txBody>
                  <a:tcPr/>
                </a:tc>
                <a:tc>
                  <a:txBody>
                    <a:bodyPr/>
                    <a:lstStyle/>
                    <a:p>
                      <a:r>
                        <a:rPr lang="en-US" sz="1800" kern="1200" dirty="0">
                          <a:solidFill>
                            <a:schemeClr val="dk1"/>
                          </a:solidFill>
                          <a:latin typeface="+mn-lt"/>
                          <a:ea typeface="+mn-ea"/>
                          <a:cs typeface="+mn-cs"/>
                        </a:rPr>
                        <a:t>Numeric on a scale of 10</a:t>
                      </a:r>
                    </a:p>
                  </a:txBody>
                  <a:tcPr/>
                </a:tc>
                <a:extLst>
                  <a:ext uri="{0D108BD9-81ED-4DB2-BD59-A6C34878D82A}">
                    <a16:rowId xmlns:a16="http://schemas.microsoft.com/office/drawing/2014/main" val="914621093"/>
                  </a:ext>
                </a:extLst>
              </a:tr>
            </a:tbl>
          </a:graphicData>
        </a:graphic>
      </p:graphicFrame>
    </p:spTree>
    <p:extLst>
      <p:ext uri="{BB962C8B-B14F-4D97-AF65-F5344CB8AC3E}">
        <p14:creationId xmlns:p14="http://schemas.microsoft.com/office/powerpoint/2010/main" val="13243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 Cleaning and Algorithm</a:t>
            </a:r>
          </a:p>
        </p:txBody>
      </p:sp>
      <p:sp>
        <p:nvSpPr>
          <p:cNvPr id="3" name="Content Placeholder 2"/>
          <p:cNvSpPr>
            <a:spLocks noGrp="1"/>
          </p:cNvSpPr>
          <p:nvPr>
            <p:ph idx="1"/>
          </p:nvPr>
        </p:nvSpPr>
        <p:spPr/>
        <p:txBody>
          <a:bodyPr/>
          <a:lstStyle/>
          <a:p>
            <a:r>
              <a:rPr lang="en-US" dirty="0"/>
              <a:t>Many of the features mentioned above contain null/blanks values.</a:t>
            </a:r>
          </a:p>
          <a:p>
            <a:r>
              <a:rPr lang="en-US" dirty="0"/>
              <a:t>The data will therefore be cleaned and all the null values will be removed.</a:t>
            </a:r>
          </a:p>
          <a:p>
            <a:r>
              <a:rPr lang="en-US" dirty="0"/>
              <a:t>Ordinal data will be converted to numeric data according to the conversion mentioned before.</a:t>
            </a:r>
          </a:p>
          <a:p>
            <a:r>
              <a:rPr lang="en-US" dirty="0"/>
              <a:t>We will use </a:t>
            </a:r>
            <a:r>
              <a:rPr lang="en-US" dirty="0" err="1"/>
              <a:t>kNN</a:t>
            </a:r>
            <a:r>
              <a:rPr lang="en-US" dirty="0"/>
              <a:t> to classify any new data point (school) as grade A through F since the data we are dealing with is categorical data. </a:t>
            </a:r>
          </a:p>
          <a:p>
            <a:r>
              <a:rPr lang="en-US" dirty="0"/>
              <a:t>We will use graphs to visualize the results.</a:t>
            </a:r>
          </a:p>
        </p:txBody>
      </p:sp>
    </p:spTree>
    <p:extLst>
      <p:ext uri="{BB962C8B-B14F-4D97-AF65-F5344CB8AC3E}">
        <p14:creationId xmlns:p14="http://schemas.microsoft.com/office/powerpoint/2010/main" val="223404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Assumptions and Features – School Predictions</a:t>
            </a:r>
          </a:p>
        </p:txBody>
      </p:sp>
      <p:sp>
        <p:nvSpPr>
          <p:cNvPr id="3" name="Content Placeholder 2"/>
          <p:cNvSpPr>
            <a:spLocks noGrp="1"/>
          </p:cNvSpPr>
          <p:nvPr>
            <p:ph idx="1"/>
          </p:nvPr>
        </p:nvSpPr>
        <p:spPr/>
        <p:txBody>
          <a:bodyPr/>
          <a:lstStyle/>
          <a:p>
            <a:r>
              <a:rPr lang="en-US" dirty="0"/>
              <a:t>This is a typical regression problem.</a:t>
            </a:r>
          </a:p>
          <a:p>
            <a:r>
              <a:rPr lang="en-US" dirty="0"/>
              <a:t>Problem Statement: Provide a list of options of the schools to choose from to the student/parents based on their choice of courses. </a:t>
            </a:r>
          </a:p>
          <a:p>
            <a:r>
              <a:rPr lang="en-US" dirty="0"/>
              <a:t>In order to do this, we will consider the average score of that course(s) in all the schools and extract the results that have the highest cumulative average.</a:t>
            </a:r>
          </a:p>
          <a:p>
            <a:endParaRPr lang="en-US" dirty="0"/>
          </a:p>
        </p:txBody>
      </p:sp>
    </p:spTree>
    <p:extLst>
      <p:ext uri="{BB962C8B-B14F-4D97-AF65-F5344CB8AC3E}">
        <p14:creationId xmlns:p14="http://schemas.microsoft.com/office/powerpoint/2010/main" val="2617908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852</TotalTime>
  <Words>1093</Words>
  <Application>Microsoft Office PowerPoint</Application>
  <PresentationFormat>Widescreen</PresentationFormat>
  <Paragraphs>188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Wingdings</vt:lpstr>
      <vt:lpstr>Organic</vt:lpstr>
      <vt:lpstr>Supervised Learning using NYC schools’ data</vt:lpstr>
      <vt:lpstr>Problem Description</vt:lpstr>
      <vt:lpstr>Dataset Analysis</vt:lpstr>
      <vt:lpstr>Assumptions and Features – School Grades</vt:lpstr>
      <vt:lpstr>Assumptions and Features – School Grades</vt:lpstr>
      <vt:lpstr>Assumptions and Features – School Grades</vt:lpstr>
      <vt:lpstr>Assumptions and Features – School Grades</vt:lpstr>
      <vt:lpstr>Data Cleaning and Algorithm</vt:lpstr>
      <vt:lpstr>Assumptions and Features – School Predictions</vt:lpstr>
      <vt:lpstr>Assumptions and Features – School Predictions</vt:lpstr>
      <vt:lpstr>Data Cleaning and Algorithm</vt:lpstr>
      <vt:lpstr>Future Scope</vt:lpstr>
      <vt:lpstr>Tasks Completed: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Akanksha Shaktia</dc:creator>
  <cp:lastModifiedBy>Akanksha Shaktia</cp:lastModifiedBy>
  <cp:revision>22</cp:revision>
  <dcterms:created xsi:type="dcterms:W3CDTF">2016-04-18T21:29:59Z</dcterms:created>
  <dcterms:modified xsi:type="dcterms:W3CDTF">2016-04-19T11:43:55Z</dcterms:modified>
</cp:coreProperties>
</file>