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72" r:id="rId10"/>
    <p:sldId id="264" r:id="rId11"/>
    <p:sldId id="265" r:id="rId12"/>
    <p:sldId id="266" r:id="rId13"/>
    <p:sldId id="267" r:id="rId14"/>
    <p:sldId id="268" r:id="rId15"/>
    <p:sldId id="270" r:id="rId16"/>
    <p:sldId id="269"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8"/>
    <p:restoredTop sz="94640"/>
  </p:normalViewPr>
  <p:slideViewPr>
    <p:cSldViewPr snapToGrid="0" snapToObjects="1">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4/25/2016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2" y="596591"/>
            <a:ext cx="8915399" cy="2262781"/>
          </a:xfrm>
        </p:spPr>
        <p:txBody>
          <a:bodyPr/>
          <a:lstStyle/>
          <a:p>
            <a:r>
              <a:rPr lang="en-US" dirty="0" smtClean="0"/>
              <a:t>Simple Load Balancer </a:t>
            </a:r>
            <a:endParaRPr lang="en-US" dirty="0"/>
          </a:p>
        </p:txBody>
      </p:sp>
      <p:sp>
        <p:nvSpPr>
          <p:cNvPr id="3" name="Subtitle 2"/>
          <p:cNvSpPr>
            <a:spLocks noGrp="1"/>
          </p:cNvSpPr>
          <p:nvPr>
            <p:ph type="subTitle" idx="1"/>
          </p:nvPr>
        </p:nvSpPr>
        <p:spPr>
          <a:xfrm>
            <a:off x="3509412" y="3461535"/>
            <a:ext cx="5372758" cy="3028474"/>
          </a:xfrm>
        </p:spPr>
        <p:txBody>
          <a:bodyPr>
            <a:noAutofit/>
          </a:bodyPr>
          <a:lstStyle/>
          <a:p>
            <a:pPr algn="ctr"/>
            <a:r>
              <a:rPr lang="en-US" sz="2800" dirty="0" err="1"/>
              <a:t>Kiran</a:t>
            </a:r>
            <a:r>
              <a:rPr lang="en-US" sz="2800" dirty="0"/>
              <a:t> </a:t>
            </a:r>
            <a:r>
              <a:rPr lang="en-US" sz="2800" dirty="0" err="1"/>
              <a:t>Kancheti</a:t>
            </a:r>
            <a:endParaRPr lang="en-US" sz="2800" dirty="0"/>
          </a:p>
          <a:p>
            <a:pPr algn="ctr"/>
            <a:r>
              <a:rPr lang="en-US" sz="2800" dirty="0"/>
              <a:t>Siri </a:t>
            </a:r>
            <a:r>
              <a:rPr lang="en-US" sz="2800" dirty="0" err="1"/>
              <a:t>Venkat</a:t>
            </a:r>
            <a:r>
              <a:rPr lang="en-US" sz="2800" dirty="0"/>
              <a:t> </a:t>
            </a:r>
            <a:r>
              <a:rPr lang="en-US" sz="2800" dirty="0" err="1"/>
              <a:t>Vemuri</a:t>
            </a:r>
            <a:endParaRPr lang="en-US" sz="2800" dirty="0"/>
          </a:p>
          <a:p>
            <a:pPr algn="ctr"/>
            <a:r>
              <a:rPr lang="en-US" sz="2800" dirty="0" err="1"/>
              <a:t>Pranesh</a:t>
            </a:r>
            <a:r>
              <a:rPr lang="en-US" sz="2800" dirty="0"/>
              <a:t> Vyas</a:t>
            </a:r>
          </a:p>
          <a:p>
            <a:pPr algn="ctr"/>
            <a:r>
              <a:rPr lang="en-US" sz="2800" dirty="0"/>
              <a:t>Sandeep </a:t>
            </a:r>
            <a:r>
              <a:rPr lang="en-US" sz="2800" dirty="0" err="1"/>
              <a:t>Batchu</a:t>
            </a:r>
            <a:endParaRPr lang="en-US" sz="2800" dirty="0"/>
          </a:p>
          <a:p>
            <a:endParaRPr lang="en-US" sz="2800" dirty="0"/>
          </a:p>
        </p:txBody>
      </p:sp>
    </p:spTree>
    <p:extLst>
      <p:ext uri="{BB962C8B-B14F-4D97-AF65-F5344CB8AC3E}">
        <p14:creationId xmlns:p14="http://schemas.microsoft.com/office/powerpoint/2010/main" val="138497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1" y="426954"/>
            <a:ext cx="5541264" cy="688614"/>
          </a:xfrm>
        </p:spPr>
        <p:txBody>
          <a:bodyPr/>
          <a:lstStyle/>
          <a:p>
            <a:r>
              <a:rPr lang="en-US" dirty="0" smtClean="0"/>
              <a:t>Execution Walkthrough</a:t>
            </a:r>
            <a:endParaRPr lang="en-US" dirty="0"/>
          </a:p>
        </p:txBody>
      </p:sp>
      <p:sp>
        <p:nvSpPr>
          <p:cNvPr id="4" name="TextBox 3"/>
          <p:cNvSpPr txBox="1"/>
          <p:nvPr/>
        </p:nvSpPr>
        <p:spPr>
          <a:xfrm>
            <a:off x="1645921" y="1115568"/>
            <a:ext cx="7626096" cy="430887"/>
          </a:xfrm>
          <a:prstGeom prst="rect">
            <a:avLst/>
          </a:prstGeom>
          <a:noFill/>
        </p:spPr>
        <p:txBody>
          <a:bodyPr wrap="square" rtlCol="0">
            <a:spAutoFit/>
          </a:bodyPr>
          <a:lstStyle/>
          <a:p>
            <a:r>
              <a:rPr lang="en-US" sz="2200" dirty="0" smtClean="0">
                <a:solidFill>
                  <a:srgbClr val="FF0000"/>
                </a:solidFill>
              </a:rPr>
              <a:t>Step 1</a:t>
            </a:r>
            <a:r>
              <a:rPr lang="en-US" sz="2200" dirty="0" smtClean="0"/>
              <a:t>: Clean Up controller which are currently running</a:t>
            </a:r>
            <a:endParaRPr lang="en-US" sz="2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101" y="1916608"/>
            <a:ext cx="8564355" cy="2526550"/>
          </a:xfrm>
          <a:prstGeom prst="rect">
            <a:avLst/>
          </a:prstGeom>
        </p:spPr>
      </p:pic>
      <p:sp>
        <p:nvSpPr>
          <p:cNvPr id="6" name="TextBox 5"/>
          <p:cNvSpPr txBox="1"/>
          <p:nvPr/>
        </p:nvSpPr>
        <p:spPr>
          <a:xfrm>
            <a:off x="2625344" y="4882431"/>
            <a:ext cx="6939565" cy="1107996"/>
          </a:xfrm>
          <a:prstGeom prst="rect">
            <a:avLst/>
          </a:prstGeom>
          <a:noFill/>
        </p:spPr>
        <p:txBody>
          <a:bodyPr wrap="square" rtlCol="0">
            <a:spAutoFit/>
          </a:bodyPr>
          <a:lstStyle/>
          <a:p>
            <a:r>
              <a:rPr lang="en-US" sz="2200" dirty="0" smtClean="0"/>
              <a:t>Note: Since, it</a:t>
            </a:r>
            <a:r>
              <a:rPr lang="fr-FR" sz="2200" dirty="0" smtClean="0"/>
              <a:t>’</a:t>
            </a:r>
            <a:r>
              <a:rPr lang="en-US" sz="2200" dirty="0" smtClean="0"/>
              <a:t>s the first time running, no process is found. In further iterations, this command will clear the controllers.</a:t>
            </a:r>
            <a:endParaRPr lang="en-US" sz="2200" dirty="0"/>
          </a:p>
        </p:txBody>
      </p:sp>
      <p:sp>
        <p:nvSpPr>
          <p:cNvPr id="8" name="Oval 7"/>
          <p:cNvSpPr/>
          <p:nvPr/>
        </p:nvSpPr>
        <p:spPr>
          <a:xfrm>
            <a:off x="4297680" y="3862134"/>
            <a:ext cx="2596895" cy="417258"/>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3018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4829" y="569246"/>
            <a:ext cx="7703219" cy="912082"/>
          </a:xfrm>
        </p:spPr>
        <p:txBody>
          <a:bodyPr/>
          <a:lstStyle/>
          <a:p>
            <a:r>
              <a:rPr lang="en-US" dirty="0" smtClean="0"/>
              <a:t>Execution Walkthrough: </a:t>
            </a:r>
            <a:r>
              <a:rPr lang="en-US" dirty="0" err="1" smtClean="0"/>
              <a:t>Contd</a:t>
            </a:r>
            <a:r>
              <a:rPr lang="en-US" dirty="0" smtClean="0"/>
              <a:t>…</a:t>
            </a:r>
            <a:endParaRPr lang="en-US" dirty="0"/>
          </a:p>
        </p:txBody>
      </p:sp>
      <p:sp>
        <p:nvSpPr>
          <p:cNvPr id="4" name="TextBox 3"/>
          <p:cNvSpPr txBox="1"/>
          <p:nvPr/>
        </p:nvSpPr>
        <p:spPr>
          <a:xfrm>
            <a:off x="1901952" y="1481328"/>
            <a:ext cx="7626096" cy="430887"/>
          </a:xfrm>
          <a:prstGeom prst="rect">
            <a:avLst/>
          </a:prstGeom>
          <a:noFill/>
        </p:spPr>
        <p:txBody>
          <a:bodyPr wrap="square" rtlCol="0">
            <a:spAutoFit/>
          </a:bodyPr>
          <a:lstStyle/>
          <a:p>
            <a:r>
              <a:rPr lang="en-US" sz="2200" dirty="0" smtClean="0">
                <a:solidFill>
                  <a:srgbClr val="FF0000"/>
                </a:solidFill>
              </a:rPr>
              <a:t>Step 2</a:t>
            </a:r>
            <a:r>
              <a:rPr lang="en-US" sz="2200" dirty="0" smtClean="0"/>
              <a:t>: Start POX Controller</a:t>
            </a:r>
            <a:endParaRPr lang="en-US" sz="2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1952" y="2170081"/>
            <a:ext cx="9510806" cy="3801364"/>
          </a:xfrm>
          <a:prstGeom prst="rect">
            <a:avLst/>
          </a:prstGeom>
        </p:spPr>
      </p:pic>
      <p:sp>
        <p:nvSpPr>
          <p:cNvPr id="6" name="Oval 5"/>
          <p:cNvSpPr/>
          <p:nvPr/>
        </p:nvSpPr>
        <p:spPr>
          <a:xfrm>
            <a:off x="4023884" y="2145602"/>
            <a:ext cx="6199108" cy="43088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6716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1825" y="1371601"/>
            <a:ext cx="7626096" cy="430887"/>
          </a:xfrm>
          <a:prstGeom prst="rect">
            <a:avLst/>
          </a:prstGeom>
          <a:noFill/>
        </p:spPr>
        <p:txBody>
          <a:bodyPr wrap="square" rtlCol="0">
            <a:spAutoFit/>
          </a:bodyPr>
          <a:lstStyle/>
          <a:p>
            <a:r>
              <a:rPr lang="en-US" sz="2200" dirty="0" smtClean="0">
                <a:solidFill>
                  <a:srgbClr val="FF0000"/>
                </a:solidFill>
              </a:rPr>
              <a:t>Step 3</a:t>
            </a:r>
            <a:r>
              <a:rPr lang="en-US" sz="2200" dirty="0" smtClean="0"/>
              <a:t>: Create Custom Topology</a:t>
            </a:r>
            <a:endParaRPr lang="en-US" sz="2200" dirty="0"/>
          </a:p>
        </p:txBody>
      </p:sp>
      <p:sp>
        <p:nvSpPr>
          <p:cNvPr id="5" name="Title 1"/>
          <p:cNvSpPr>
            <a:spLocks noGrp="1"/>
          </p:cNvSpPr>
          <p:nvPr>
            <p:ph type="title"/>
          </p:nvPr>
        </p:nvSpPr>
        <p:spPr>
          <a:xfrm>
            <a:off x="1901825" y="514351"/>
            <a:ext cx="7443343" cy="857250"/>
          </a:xfrm>
        </p:spPr>
        <p:txBody>
          <a:bodyPr/>
          <a:lstStyle/>
          <a:p>
            <a:r>
              <a:rPr lang="en-US" dirty="0" smtClean="0"/>
              <a:t>Execution Walkthrough: </a:t>
            </a:r>
            <a:r>
              <a:rPr lang="en-US" dirty="0" err="1" smtClean="0"/>
              <a:t>Contd</a:t>
            </a:r>
            <a:r>
              <a:rPr lang="en-US" dirty="0" smtClean="0"/>
              <a: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777" y="1913942"/>
            <a:ext cx="10022054" cy="4250840"/>
          </a:xfrm>
          <a:prstGeom prst="rect">
            <a:avLst/>
          </a:prstGeom>
        </p:spPr>
      </p:pic>
      <p:sp>
        <p:nvSpPr>
          <p:cNvPr id="7" name="Oval 6"/>
          <p:cNvSpPr/>
          <p:nvPr/>
        </p:nvSpPr>
        <p:spPr>
          <a:xfrm>
            <a:off x="3877056" y="1802488"/>
            <a:ext cx="7425465" cy="741271"/>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0765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71133" y="368078"/>
            <a:ext cx="8911687" cy="1280890"/>
          </a:xfrm>
        </p:spPr>
        <p:txBody>
          <a:bodyPr/>
          <a:lstStyle/>
          <a:p>
            <a:r>
              <a:rPr lang="en-US" dirty="0" smtClean="0"/>
              <a:t>Execution Walkthrough: </a:t>
            </a:r>
            <a:r>
              <a:rPr lang="en-US" dirty="0" err="1" smtClean="0"/>
              <a:t>Contd</a:t>
            </a:r>
            <a:r>
              <a:rPr lang="en-US" dirty="0" smtClean="0"/>
              <a:t>…</a:t>
            </a:r>
            <a:endParaRPr lang="en-US" dirty="0"/>
          </a:p>
        </p:txBody>
      </p:sp>
      <p:sp>
        <p:nvSpPr>
          <p:cNvPr id="5" name="TextBox 4"/>
          <p:cNvSpPr txBox="1"/>
          <p:nvPr/>
        </p:nvSpPr>
        <p:spPr>
          <a:xfrm>
            <a:off x="1901825" y="1097459"/>
            <a:ext cx="7626096" cy="769441"/>
          </a:xfrm>
          <a:prstGeom prst="rect">
            <a:avLst/>
          </a:prstGeom>
          <a:noFill/>
        </p:spPr>
        <p:txBody>
          <a:bodyPr wrap="square" rtlCol="0">
            <a:spAutoFit/>
          </a:bodyPr>
          <a:lstStyle/>
          <a:p>
            <a:r>
              <a:rPr lang="en-US" sz="2200" dirty="0" smtClean="0">
                <a:solidFill>
                  <a:srgbClr val="FF0000"/>
                </a:solidFill>
              </a:rPr>
              <a:t>Step 4</a:t>
            </a:r>
            <a:r>
              <a:rPr lang="en-US" sz="2200" dirty="0" smtClean="0"/>
              <a:t>: Generate HTTP traffic on Node H1</a:t>
            </a:r>
          </a:p>
          <a:p>
            <a:r>
              <a:rPr lang="en-US" sz="2200" dirty="0" smtClean="0"/>
              <a:t>Command: h1 python –m </a:t>
            </a:r>
            <a:r>
              <a:rPr lang="en-US" sz="2200" dirty="0" err="1" smtClean="0"/>
              <a:t>SimpleHTTPServer</a:t>
            </a:r>
            <a:r>
              <a:rPr lang="en-US" sz="2200" dirty="0" smtClean="0"/>
              <a:t> 80 &amp;</a:t>
            </a:r>
            <a:endParaRPr lang="en-US" sz="2200" dirty="0"/>
          </a:p>
        </p:txBody>
      </p:sp>
      <p:pic>
        <p:nvPicPr>
          <p:cNvPr id="9" name="Picture 3"/>
          <p:cNvPicPr>
            <a:picLocks noGrp="1" noChangeAspect="1" noChangeArrowheads="1"/>
          </p:cNvPicPr>
          <p:nvPr>
            <p:ph idx="1"/>
          </p:nvPr>
        </p:nvPicPr>
        <p:blipFill>
          <a:blip r:embed="rId2"/>
          <a:srcRect/>
          <a:stretch>
            <a:fillRect/>
          </a:stretch>
        </p:blipFill>
        <p:spPr bwMode="auto">
          <a:xfrm>
            <a:off x="2413889" y="2084832"/>
            <a:ext cx="7114032" cy="4484076"/>
          </a:xfrm>
          <a:prstGeom prst="rect">
            <a:avLst/>
          </a:prstGeom>
          <a:noFill/>
          <a:ln w="9525">
            <a:noFill/>
            <a:miter lim="800000"/>
            <a:headEnd/>
            <a:tailEnd/>
          </a:ln>
          <a:effectLst/>
        </p:spPr>
      </p:pic>
    </p:spTree>
    <p:extLst>
      <p:ext uri="{BB962C8B-B14F-4D97-AF65-F5344CB8AC3E}">
        <p14:creationId xmlns:p14="http://schemas.microsoft.com/office/powerpoint/2010/main" val="1808334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51677" y="404654"/>
            <a:ext cx="8911687" cy="1280890"/>
          </a:xfrm>
        </p:spPr>
        <p:txBody>
          <a:bodyPr/>
          <a:lstStyle/>
          <a:p>
            <a:r>
              <a:rPr lang="en-US" dirty="0" smtClean="0"/>
              <a:t>Execution Walkthrough: </a:t>
            </a:r>
            <a:r>
              <a:rPr lang="en-US" dirty="0" err="1" smtClean="0"/>
              <a:t>Contd</a:t>
            </a:r>
            <a:r>
              <a:rPr lang="en-US" dirty="0" smtClean="0"/>
              <a:t>…</a:t>
            </a:r>
            <a:endParaRPr lang="en-US" dirty="0"/>
          </a:p>
        </p:txBody>
      </p:sp>
      <p:sp>
        <p:nvSpPr>
          <p:cNvPr id="5" name="TextBox 4"/>
          <p:cNvSpPr txBox="1"/>
          <p:nvPr/>
        </p:nvSpPr>
        <p:spPr>
          <a:xfrm>
            <a:off x="1751677" y="1367433"/>
            <a:ext cx="7626096" cy="430887"/>
          </a:xfrm>
          <a:prstGeom prst="rect">
            <a:avLst/>
          </a:prstGeom>
          <a:noFill/>
        </p:spPr>
        <p:txBody>
          <a:bodyPr wrap="square" rtlCol="0">
            <a:spAutoFit/>
          </a:bodyPr>
          <a:lstStyle/>
          <a:p>
            <a:r>
              <a:rPr lang="en-US" sz="2200" dirty="0" smtClean="0">
                <a:solidFill>
                  <a:srgbClr val="FF0000"/>
                </a:solidFill>
              </a:rPr>
              <a:t>Step 5</a:t>
            </a:r>
            <a:r>
              <a:rPr lang="en-US" sz="2200" dirty="0" smtClean="0"/>
              <a:t>: Making a </a:t>
            </a:r>
            <a:r>
              <a:rPr lang="en-US" sz="2200" dirty="0" err="1" smtClean="0"/>
              <a:t>wget</a:t>
            </a:r>
            <a:r>
              <a:rPr lang="en-US" sz="2200" dirty="0" smtClean="0"/>
              <a:t> request from H2</a:t>
            </a:r>
            <a:endParaRPr lang="en-US" sz="2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1677" y="1798320"/>
            <a:ext cx="9780122" cy="5059680"/>
          </a:xfrm>
          <a:prstGeom prst="rect">
            <a:avLst/>
          </a:prstGeom>
        </p:spPr>
      </p:pic>
      <p:sp>
        <p:nvSpPr>
          <p:cNvPr id="7" name="Oval 6"/>
          <p:cNvSpPr/>
          <p:nvPr/>
        </p:nvSpPr>
        <p:spPr>
          <a:xfrm>
            <a:off x="2011681" y="1798320"/>
            <a:ext cx="1353312" cy="323088"/>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4777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80861" y="477806"/>
            <a:ext cx="8911687" cy="1280890"/>
          </a:xfrm>
        </p:spPr>
        <p:txBody>
          <a:bodyPr/>
          <a:lstStyle/>
          <a:p>
            <a:r>
              <a:rPr lang="en-US" dirty="0" smtClean="0"/>
              <a:t>Execution Walkthrough: </a:t>
            </a:r>
            <a:r>
              <a:rPr lang="en-US" dirty="0" err="1" smtClean="0"/>
              <a:t>Contd</a:t>
            </a:r>
            <a:r>
              <a:rPr lang="en-US" dirty="0" smtClean="0"/>
              <a:t>…</a:t>
            </a:r>
            <a:endParaRPr lang="en-US" dirty="0"/>
          </a:p>
        </p:txBody>
      </p:sp>
      <p:pic>
        <p:nvPicPr>
          <p:cNvPr id="5" name="Picture 2" descr="C:\Users\sinduja\Desktop\pathsimg.PNG"/>
          <p:cNvPicPr>
            <a:picLocks noGrp="1" noChangeAspect="1" noChangeArrowheads="1"/>
          </p:cNvPicPr>
          <p:nvPr>
            <p:ph idx="1"/>
          </p:nvPr>
        </p:nvPicPr>
        <p:blipFill>
          <a:blip r:embed="rId2"/>
          <a:srcRect/>
          <a:stretch>
            <a:fillRect/>
          </a:stretch>
        </p:blipFill>
        <p:spPr bwMode="auto">
          <a:xfrm>
            <a:off x="3898392" y="2738421"/>
            <a:ext cx="3288792" cy="3775298"/>
          </a:xfrm>
          <a:prstGeom prst="rect">
            <a:avLst/>
          </a:prstGeom>
          <a:noFill/>
        </p:spPr>
      </p:pic>
      <p:sp>
        <p:nvSpPr>
          <p:cNvPr id="6" name="TextBox 5"/>
          <p:cNvSpPr txBox="1"/>
          <p:nvPr/>
        </p:nvSpPr>
        <p:spPr>
          <a:xfrm>
            <a:off x="1952845" y="1543252"/>
            <a:ext cx="7626096" cy="430887"/>
          </a:xfrm>
          <a:prstGeom prst="rect">
            <a:avLst/>
          </a:prstGeom>
          <a:noFill/>
        </p:spPr>
        <p:txBody>
          <a:bodyPr wrap="square" rtlCol="0">
            <a:spAutoFit/>
          </a:bodyPr>
          <a:lstStyle/>
          <a:p>
            <a:r>
              <a:rPr lang="en-US" sz="2200" dirty="0" smtClean="0">
                <a:solidFill>
                  <a:srgbClr val="FF0000"/>
                </a:solidFill>
              </a:rPr>
              <a:t>Step 6</a:t>
            </a:r>
            <a:r>
              <a:rPr lang="en-US" sz="2200" dirty="0" smtClean="0"/>
              <a:t>: Initial path in </a:t>
            </a:r>
            <a:r>
              <a:rPr lang="en-US" sz="2200" dirty="0" err="1" smtClean="0"/>
              <a:t>paths.file</a:t>
            </a:r>
            <a:endParaRPr lang="en-US" sz="2200" dirty="0"/>
          </a:p>
        </p:txBody>
      </p:sp>
    </p:spTree>
    <p:extLst>
      <p:ext uri="{BB962C8B-B14F-4D97-AF65-F5344CB8AC3E}">
        <p14:creationId xmlns:p14="http://schemas.microsoft.com/office/powerpoint/2010/main" val="682107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879693" y="404654"/>
            <a:ext cx="8911687" cy="1280890"/>
          </a:xfrm>
        </p:spPr>
        <p:txBody>
          <a:bodyPr/>
          <a:lstStyle/>
          <a:p>
            <a:r>
              <a:rPr lang="en-US" dirty="0" smtClean="0"/>
              <a:t>Execution Walkthrough: </a:t>
            </a:r>
            <a:r>
              <a:rPr lang="en-US" dirty="0" err="1" smtClean="0"/>
              <a:t>Contd</a:t>
            </a:r>
            <a:r>
              <a:rPr lang="en-US" dirty="0" smtClean="0"/>
              <a:t>…</a:t>
            </a:r>
            <a:endParaRPr lang="en-US" dirty="0"/>
          </a:p>
        </p:txBody>
      </p:sp>
      <p:sp>
        <p:nvSpPr>
          <p:cNvPr id="5" name="TextBox 4"/>
          <p:cNvSpPr txBox="1"/>
          <p:nvPr/>
        </p:nvSpPr>
        <p:spPr>
          <a:xfrm>
            <a:off x="1751677" y="1367433"/>
            <a:ext cx="7626096" cy="430887"/>
          </a:xfrm>
          <a:prstGeom prst="rect">
            <a:avLst/>
          </a:prstGeom>
          <a:noFill/>
        </p:spPr>
        <p:txBody>
          <a:bodyPr wrap="square" rtlCol="0">
            <a:spAutoFit/>
          </a:bodyPr>
          <a:lstStyle/>
          <a:p>
            <a:r>
              <a:rPr lang="en-US" sz="2200" dirty="0" smtClean="0">
                <a:solidFill>
                  <a:srgbClr val="FF0000"/>
                </a:solidFill>
              </a:rPr>
              <a:t>Step 7</a:t>
            </a:r>
            <a:r>
              <a:rPr lang="en-US" sz="2200" dirty="0" smtClean="0"/>
              <a:t>: Paths based on Latency Calculation</a:t>
            </a:r>
            <a:endParaRPr lang="en-US" sz="2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0828" y="2267323"/>
            <a:ext cx="6428668" cy="2566924"/>
          </a:xfrm>
          <a:prstGeom prst="rect">
            <a:avLst/>
          </a:prstGeom>
        </p:spPr>
      </p:pic>
      <p:sp>
        <p:nvSpPr>
          <p:cNvPr id="7" name="Oval 6"/>
          <p:cNvSpPr/>
          <p:nvPr/>
        </p:nvSpPr>
        <p:spPr>
          <a:xfrm>
            <a:off x="3619768" y="2325235"/>
            <a:ext cx="4992623" cy="323088"/>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819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5453" y="550958"/>
            <a:ext cx="8911687" cy="820642"/>
          </a:xfrm>
        </p:spPr>
        <p:txBody>
          <a:bodyPr/>
          <a:lstStyle/>
          <a:p>
            <a:r>
              <a:rPr lang="en-US" dirty="0" smtClean="0"/>
              <a:t>Conclusion</a:t>
            </a:r>
            <a:endParaRPr lang="en-US" dirty="0"/>
          </a:p>
        </p:txBody>
      </p:sp>
      <p:sp>
        <p:nvSpPr>
          <p:cNvPr id="3" name="Content Placeholder 2"/>
          <p:cNvSpPr>
            <a:spLocks noGrp="1"/>
          </p:cNvSpPr>
          <p:nvPr>
            <p:ph idx="1"/>
          </p:nvPr>
        </p:nvSpPr>
        <p:spPr>
          <a:xfrm>
            <a:off x="1883664" y="1554480"/>
            <a:ext cx="10094976" cy="2468880"/>
          </a:xfrm>
        </p:spPr>
        <p:txBody>
          <a:bodyPr>
            <a:normAutofit lnSpcReduction="10000"/>
          </a:bodyPr>
          <a:lstStyle/>
          <a:p>
            <a:endParaRPr lang="en-US" dirty="0" smtClean="0"/>
          </a:p>
          <a:p>
            <a:r>
              <a:rPr lang="en-US" dirty="0"/>
              <a:t>W</a:t>
            </a:r>
            <a:r>
              <a:rPr lang="en-US" dirty="0" smtClean="0"/>
              <a:t>e </a:t>
            </a:r>
            <a:r>
              <a:rPr lang="en-US" dirty="0"/>
              <a:t>got hands on experience to use SDN Controller and build applications on top of it. </a:t>
            </a:r>
            <a:endParaRPr lang="en-US" dirty="0" smtClean="0"/>
          </a:p>
          <a:p>
            <a:r>
              <a:rPr lang="en-US" dirty="0" smtClean="0"/>
              <a:t>We have implemented the load balancing  using POX controller on custom topology.</a:t>
            </a:r>
          </a:p>
          <a:p>
            <a:r>
              <a:rPr lang="en-US" dirty="0" smtClean="0"/>
              <a:t>This can be extended to any topology.</a:t>
            </a:r>
          </a:p>
          <a:p>
            <a:r>
              <a:rPr lang="en-US" dirty="0" smtClean="0"/>
              <a:t>We have learned about </a:t>
            </a:r>
            <a:r>
              <a:rPr lang="en-US" dirty="0" err="1" smtClean="0"/>
              <a:t>mininet</a:t>
            </a:r>
            <a:r>
              <a:rPr lang="en-US" dirty="0" smtClean="0"/>
              <a:t> ,pox controller, Open Network Protocol</a:t>
            </a:r>
          </a:p>
          <a:p>
            <a:r>
              <a:rPr lang="en-US" dirty="0" smtClean="0"/>
              <a:t>We </a:t>
            </a:r>
            <a:r>
              <a:rPr lang="en-US" dirty="0"/>
              <a:t>faced various obstacles in the integration and found various workarounds to get the desired </a:t>
            </a:r>
            <a:r>
              <a:rPr lang="en-US" dirty="0" smtClean="0"/>
              <a:t>functionality .</a:t>
            </a:r>
            <a:endParaRPr lang="en-US" dirty="0"/>
          </a:p>
          <a:p>
            <a:pPr marL="0" indent="0">
              <a:buNone/>
            </a:pPr>
            <a:endParaRPr lang="en-US" dirty="0" smtClean="0"/>
          </a:p>
        </p:txBody>
      </p:sp>
    </p:spTree>
    <p:extLst>
      <p:ext uri="{BB962C8B-B14F-4D97-AF65-F5344CB8AC3E}">
        <p14:creationId xmlns:p14="http://schemas.microsoft.com/office/powerpoint/2010/main" val="808092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1405" y="496094"/>
            <a:ext cx="8911687" cy="1280890"/>
          </a:xfrm>
        </p:spPr>
        <p:txBody>
          <a:bodyPr/>
          <a:lstStyle/>
          <a:p>
            <a:r>
              <a:rPr lang="en-US" dirty="0" smtClean="0"/>
              <a:t>Agenda	</a:t>
            </a:r>
            <a:endParaRPr lang="en-US" dirty="0"/>
          </a:p>
        </p:txBody>
      </p:sp>
      <p:sp>
        <p:nvSpPr>
          <p:cNvPr id="3" name="Content Placeholder 2"/>
          <p:cNvSpPr>
            <a:spLocks noGrp="1"/>
          </p:cNvSpPr>
          <p:nvPr>
            <p:ph idx="1"/>
          </p:nvPr>
        </p:nvSpPr>
        <p:spPr>
          <a:xfrm>
            <a:off x="2022284" y="1905000"/>
            <a:ext cx="8915400" cy="3777622"/>
          </a:xfrm>
        </p:spPr>
        <p:txBody>
          <a:bodyPr>
            <a:normAutofit/>
          </a:bodyPr>
          <a:lstStyle/>
          <a:p>
            <a:r>
              <a:rPr lang="en-US" sz="2200" dirty="0" smtClean="0"/>
              <a:t>Objective</a:t>
            </a:r>
          </a:p>
          <a:p>
            <a:r>
              <a:rPr lang="en-US" sz="2200" dirty="0" smtClean="0"/>
              <a:t>Technology Explored</a:t>
            </a:r>
          </a:p>
          <a:p>
            <a:r>
              <a:rPr lang="en-US" sz="2200" dirty="0" smtClean="0"/>
              <a:t>Application Logic</a:t>
            </a:r>
          </a:p>
          <a:p>
            <a:r>
              <a:rPr lang="en-US" sz="2200" dirty="0" smtClean="0"/>
              <a:t>Topology Implemented</a:t>
            </a:r>
          </a:p>
          <a:p>
            <a:r>
              <a:rPr lang="en-US" sz="2200" dirty="0" smtClean="0"/>
              <a:t>Flow Diagram</a:t>
            </a:r>
          </a:p>
          <a:p>
            <a:r>
              <a:rPr lang="en-US" sz="2200" dirty="0" smtClean="0"/>
              <a:t>Challenges</a:t>
            </a:r>
          </a:p>
          <a:p>
            <a:r>
              <a:rPr lang="en-US" sz="2200" dirty="0" smtClean="0"/>
              <a:t>Execution Screen Shots</a:t>
            </a:r>
          </a:p>
          <a:p>
            <a:r>
              <a:rPr lang="en-US" sz="2200" dirty="0" smtClean="0"/>
              <a:t>Conclusion</a:t>
            </a:r>
          </a:p>
          <a:p>
            <a:pPr marL="0" indent="0">
              <a:buNone/>
            </a:pPr>
            <a:endParaRPr lang="en-US" dirty="0"/>
          </a:p>
        </p:txBody>
      </p:sp>
    </p:spTree>
    <p:extLst>
      <p:ext uri="{BB962C8B-B14F-4D97-AF65-F5344CB8AC3E}">
        <p14:creationId xmlns:p14="http://schemas.microsoft.com/office/powerpoint/2010/main" val="299940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4013" y="624110"/>
            <a:ext cx="8911687" cy="1280890"/>
          </a:xfrm>
        </p:spPr>
        <p:txBody>
          <a:bodyPr/>
          <a:lstStyle/>
          <a:p>
            <a:r>
              <a:rPr lang="en-US" dirty="0" smtClean="0"/>
              <a:t>Objective</a:t>
            </a:r>
            <a:endParaRPr lang="en-US" dirty="0"/>
          </a:p>
        </p:txBody>
      </p:sp>
      <p:sp>
        <p:nvSpPr>
          <p:cNvPr id="3" name="Content Placeholder 2"/>
          <p:cNvSpPr>
            <a:spLocks noGrp="1"/>
          </p:cNvSpPr>
          <p:nvPr>
            <p:ph idx="1"/>
          </p:nvPr>
        </p:nvSpPr>
        <p:spPr>
          <a:xfrm>
            <a:off x="2150300" y="1905000"/>
            <a:ext cx="8915400" cy="3777622"/>
          </a:xfrm>
        </p:spPr>
        <p:txBody>
          <a:bodyPr>
            <a:normAutofit/>
          </a:bodyPr>
          <a:lstStyle/>
          <a:p>
            <a:r>
              <a:rPr lang="en-US" sz="2800" dirty="0" smtClean="0"/>
              <a:t>Design a mechanism to load </a:t>
            </a:r>
            <a:r>
              <a:rPr lang="en-US" sz="2800" dirty="0"/>
              <a:t>balance network traffic over multiple links dynamically based on parameters like statistics gathered from interfaces of switches and nodes in the network.</a:t>
            </a:r>
          </a:p>
          <a:p>
            <a:pPr marL="457200" lvl="1" indent="0">
              <a:buNone/>
            </a:pPr>
            <a:endParaRPr lang="en-US" sz="2800" dirty="0"/>
          </a:p>
        </p:txBody>
      </p:sp>
    </p:spTree>
    <p:extLst>
      <p:ext uri="{BB962C8B-B14F-4D97-AF65-F5344CB8AC3E}">
        <p14:creationId xmlns:p14="http://schemas.microsoft.com/office/powerpoint/2010/main" val="1810362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8588" y="624110"/>
            <a:ext cx="8911687" cy="1280890"/>
          </a:xfrm>
        </p:spPr>
        <p:txBody>
          <a:bodyPr/>
          <a:lstStyle/>
          <a:p>
            <a:r>
              <a:rPr lang="en-US" dirty="0" smtClean="0"/>
              <a:t>Technology Explored</a:t>
            </a:r>
            <a:endParaRPr lang="en-US" dirty="0"/>
          </a:p>
        </p:txBody>
      </p:sp>
      <p:sp>
        <p:nvSpPr>
          <p:cNvPr id="3" name="Content Placeholder 2"/>
          <p:cNvSpPr>
            <a:spLocks noGrp="1"/>
          </p:cNvSpPr>
          <p:nvPr>
            <p:ph idx="1"/>
          </p:nvPr>
        </p:nvSpPr>
        <p:spPr>
          <a:xfrm>
            <a:off x="1284583" y="1905000"/>
            <a:ext cx="5991573" cy="4239768"/>
          </a:xfrm>
        </p:spPr>
        <p:txBody>
          <a:bodyPr>
            <a:normAutofit lnSpcReduction="10000"/>
          </a:bodyPr>
          <a:lstStyle/>
          <a:p>
            <a:r>
              <a:rPr lang="en-US" sz="2400" dirty="0" smtClean="0"/>
              <a:t>POX Controller:</a:t>
            </a:r>
          </a:p>
          <a:p>
            <a:pPr marL="742950" lvl="2" indent="-342900"/>
            <a:r>
              <a:rPr lang="en-US" sz="2000" dirty="0"/>
              <a:t>It</a:t>
            </a:r>
            <a:r>
              <a:rPr lang="fr-FR" sz="2000" dirty="0"/>
              <a:t>’</a:t>
            </a:r>
            <a:r>
              <a:rPr lang="en-US" sz="2000" dirty="0"/>
              <a:t>s a framework to communicate between SDN switches </a:t>
            </a:r>
            <a:r>
              <a:rPr lang="en-US" sz="2000" dirty="0" smtClean="0"/>
              <a:t>using </a:t>
            </a:r>
            <a:r>
              <a:rPr lang="en-US" sz="2000" dirty="0" err="1" smtClean="0"/>
              <a:t>OpenFlow</a:t>
            </a:r>
            <a:r>
              <a:rPr lang="en-US" sz="2000" dirty="0" smtClean="0"/>
              <a:t> </a:t>
            </a:r>
            <a:r>
              <a:rPr lang="en-US" sz="2000" dirty="0"/>
              <a:t>protocol.</a:t>
            </a:r>
          </a:p>
          <a:p>
            <a:endParaRPr lang="en-US" dirty="0" smtClean="0"/>
          </a:p>
          <a:p>
            <a:r>
              <a:rPr lang="en-US" sz="2400" dirty="0" smtClean="0"/>
              <a:t>Tasks Performed:</a:t>
            </a:r>
          </a:p>
          <a:p>
            <a:pPr lvl="1"/>
            <a:r>
              <a:rPr lang="en-US" sz="2000" dirty="0"/>
              <a:t>Integrated POX </a:t>
            </a:r>
            <a:r>
              <a:rPr lang="en-US" sz="2000" dirty="0" err="1"/>
              <a:t>Mininet</a:t>
            </a:r>
            <a:r>
              <a:rPr lang="en-US" sz="2000" dirty="0"/>
              <a:t> VM image.</a:t>
            </a:r>
          </a:p>
          <a:p>
            <a:pPr lvl="1"/>
            <a:r>
              <a:rPr lang="en-US" sz="2000" dirty="0"/>
              <a:t>Documentation and sample examples</a:t>
            </a:r>
            <a:r>
              <a:rPr lang="en-US" sz="2000" dirty="0" smtClean="0"/>
              <a:t>.</a:t>
            </a:r>
            <a:endParaRPr lang="en-US" sz="2400" dirty="0" smtClean="0"/>
          </a:p>
          <a:p>
            <a:r>
              <a:rPr lang="en-US" sz="2400" dirty="0" smtClean="0"/>
              <a:t>Challenges:</a:t>
            </a:r>
          </a:p>
          <a:p>
            <a:pPr marL="0" lvl="1" indent="0">
              <a:buNone/>
            </a:pPr>
            <a:r>
              <a:rPr lang="en-US" sz="2400" dirty="0" smtClean="0"/>
              <a:t>      </a:t>
            </a:r>
            <a:r>
              <a:rPr lang="en-US" dirty="0"/>
              <a:t>Setup issues on </a:t>
            </a:r>
            <a:r>
              <a:rPr lang="en-US" dirty="0" smtClean="0"/>
              <a:t>Windows using </a:t>
            </a:r>
            <a:r>
              <a:rPr lang="en-US" dirty="0" err="1" smtClean="0"/>
              <a:t>opendaylight</a:t>
            </a:r>
            <a:r>
              <a:rPr lang="en-US" smtClean="0"/>
              <a:t>, floodlight </a:t>
            </a:r>
            <a:r>
              <a:rPr lang="en-US" dirty="0" smtClean="0"/>
              <a:t>controller.</a:t>
            </a:r>
            <a:endParaRPr lang="en-US" i="1" dirty="0"/>
          </a:p>
          <a:p>
            <a:pPr marL="0" indent="0">
              <a:buNone/>
            </a:pPr>
            <a:endParaRPr lang="en-US" sz="2400" dirty="0" smtClean="0"/>
          </a:p>
          <a:p>
            <a:pPr lvl="1"/>
            <a:endParaRPr lang="en-US" dirty="0" smtClean="0"/>
          </a:p>
        </p:txBody>
      </p:sp>
      <p:pic>
        <p:nvPicPr>
          <p:cNvPr id="5" name="Picture 4"/>
          <p:cNvPicPr>
            <a:picLocks noChangeAspect="1"/>
          </p:cNvPicPr>
          <p:nvPr/>
        </p:nvPicPr>
        <p:blipFill>
          <a:blip r:embed="rId2"/>
          <a:stretch>
            <a:fillRect/>
          </a:stretch>
        </p:blipFill>
        <p:spPr>
          <a:xfrm>
            <a:off x="6659923" y="1111361"/>
            <a:ext cx="5532077" cy="4149058"/>
          </a:xfrm>
          <a:prstGeom prst="rect">
            <a:avLst/>
          </a:prstGeom>
        </p:spPr>
      </p:pic>
    </p:spTree>
    <p:extLst>
      <p:ext uri="{BB962C8B-B14F-4D97-AF65-F5344CB8AC3E}">
        <p14:creationId xmlns:p14="http://schemas.microsoft.com/office/powerpoint/2010/main" val="1375203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4285" y="605822"/>
            <a:ext cx="8911687" cy="1280890"/>
          </a:xfrm>
        </p:spPr>
        <p:txBody>
          <a:bodyPr/>
          <a:lstStyle/>
          <a:p>
            <a:r>
              <a:rPr lang="en-US" dirty="0" smtClean="0"/>
              <a:t>Application Logic</a:t>
            </a:r>
            <a:endParaRPr lang="en-US" dirty="0"/>
          </a:p>
        </p:txBody>
      </p:sp>
      <p:sp>
        <p:nvSpPr>
          <p:cNvPr id="3" name="Content Placeholder 2"/>
          <p:cNvSpPr>
            <a:spLocks noGrp="1"/>
          </p:cNvSpPr>
          <p:nvPr>
            <p:ph idx="1"/>
          </p:nvPr>
        </p:nvSpPr>
        <p:spPr>
          <a:xfrm>
            <a:off x="1693100" y="1886712"/>
            <a:ext cx="8915400" cy="3777622"/>
          </a:xfrm>
        </p:spPr>
        <p:txBody>
          <a:bodyPr>
            <a:normAutofit/>
          </a:bodyPr>
          <a:lstStyle/>
          <a:p>
            <a:r>
              <a:rPr lang="en-US" sz="2200" dirty="0" smtClean="0"/>
              <a:t>The Load balancer application basically calculates the average latency between each pair of nodes in the network, the path with the lowest latency is picked, and subsequently used for the payload to be sent.</a:t>
            </a:r>
          </a:p>
          <a:p>
            <a:endParaRPr lang="en-US" sz="2200" dirty="0"/>
          </a:p>
          <a:p>
            <a:r>
              <a:rPr lang="en-US" sz="2200" dirty="0" smtClean="0"/>
              <a:t>We have primarily implemented this in a fixed topology fashion, however can be employed across different topologies. </a:t>
            </a:r>
            <a:endParaRPr lang="en-US" sz="2200" dirty="0"/>
          </a:p>
        </p:txBody>
      </p:sp>
    </p:spTree>
    <p:extLst>
      <p:ext uri="{BB962C8B-B14F-4D97-AF65-F5344CB8AC3E}">
        <p14:creationId xmlns:p14="http://schemas.microsoft.com/office/powerpoint/2010/main" val="1163252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5997" y="459518"/>
            <a:ext cx="8911687" cy="1280890"/>
          </a:xfrm>
        </p:spPr>
        <p:txBody>
          <a:bodyPr>
            <a:normAutofit/>
          </a:bodyPr>
          <a:lstStyle/>
          <a:p>
            <a:r>
              <a:rPr lang="en-US" sz="3200" dirty="0" smtClean="0"/>
              <a:t>Topology Implemented- Big Picture</a:t>
            </a:r>
            <a:endParaRPr lang="en-US" sz="3200" dirty="0"/>
          </a:p>
        </p:txBody>
      </p:sp>
      <p:pic>
        <p:nvPicPr>
          <p:cNvPr id="4" name="Picture 3"/>
          <p:cNvPicPr>
            <a:picLocks noChangeAspect="1"/>
          </p:cNvPicPr>
          <p:nvPr/>
        </p:nvPicPr>
        <p:blipFill>
          <a:blip r:embed="rId2"/>
          <a:stretch>
            <a:fillRect/>
          </a:stretch>
        </p:blipFill>
        <p:spPr>
          <a:xfrm>
            <a:off x="2949956" y="1475898"/>
            <a:ext cx="5883148" cy="5250432"/>
          </a:xfrm>
          <a:prstGeom prst="rect">
            <a:avLst/>
          </a:prstGeom>
        </p:spPr>
      </p:pic>
    </p:spTree>
    <p:extLst>
      <p:ext uri="{BB962C8B-B14F-4D97-AF65-F5344CB8AC3E}">
        <p14:creationId xmlns:p14="http://schemas.microsoft.com/office/powerpoint/2010/main" val="2138750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6248" y="246100"/>
            <a:ext cx="3304955" cy="905873"/>
          </a:xfrm>
        </p:spPr>
        <p:txBody>
          <a:bodyPr/>
          <a:lstStyle/>
          <a:p>
            <a:r>
              <a:rPr lang="en-US" smtClean="0"/>
              <a:t>Flow Diagram</a:t>
            </a:r>
            <a:endParaRPr lang="en-US"/>
          </a:p>
        </p:txBody>
      </p:sp>
      <p:grpSp>
        <p:nvGrpSpPr>
          <p:cNvPr id="6" name="Group 5"/>
          <p:cNvGrpSpPr/>
          <p:nvPr/>
        </p:nvGrpSpPr>
        <p:grpSpPr>
          <a:xfrm>
            <a:off x="5061203" y="699036"/>
            <a:ext cx="1463040" cy="947928"/>
            <a:chOff x="5065776" y="1376172"/>
            <a:chExt cx="1463040" cy="947928"/>
          </a:xfrm>
        </p:grpSpPr>
        <p:sp>
          <p:nvSpPr>
            <p:cNvPr id="4" name="Rounded Rectangle 3"/>
            <p:cNvSpPr/>
            <p:nvPr/>
          </p:nvSpPr>
          <p:spPr>
            <a:xfrm>
              <a:off x="5065776" y="1376172"/>
              <a:ext cx="1463040" cy="947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76088" y="1665470"/>
              <a:ext cx="1042416" cy="461665"/>
            </a:xfrm>
            <a:prstGeom prst="rect">
              <a:avLst/>
            </a:prstGeom>
            <a:noFill/>
          </p:spPr>
          <p:txBody>
            <a:bodyPr wrap="square" rtlCol="0">
              <a:spAutoFit/>
            </a:bodyPr>
            <a:lstStyle/>
            <a:p>
              <a:r>
                <a:rPr lang="en-US" sz="2400" dirty="0" smtClean="0"/>
                <a:t>START</a:t>
              </a:r>
              <a:endParaRPr lang="en-US" sz="2400" dirty="0"/>
            </a:p>
          </p:txBody>
        </p:sp>
      </p:grpSp>
      <p:grpSp>
        <p:nvGrpSpPr>
          <p:cNvPr id="7" name="Group 6"/>
          <p:cNvGrpSpPr/>
          <p:nvPr/>
        </p:nvGrpSpPr>
        <p:grpSpPr>
          <a:xfrm>
            <a:off x="3408725" y="1763244"/>
            <a:ext cx="4931608" cy="1099501"/>
            <a:chOff x="3427014" y="1309031"/>
            <a:chExt cx="5634164" cy="1543876"/>
          </a:xfrm>
        </p:grpSpPr>
        <p:sp>
          <p:nvSpPr>
            <p:cNvPr id="8" name="Rounded Rectangle 7"/>
            <p:cNvSpPr/>
            <p:nvPr/>
          </p:nvSpPr>
          <p:spPr>
            <a:xfrm>
              <a:off x="3427014" y="1309031"/>
              <a:ext cx="5634164" cy="15438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613278" y="1539614"/>
              <a:ext cx="5202936" cy="1019560"/>
            </a:xfrm>
            <a:prstGeom prst="rect">
              <a:avLst/>
            </a:prstGeom>
            <a:noFill/>
          </p:spPr>
          <p:txBody>
            <a:bodyPr wrap="square" rtlCol="0">
              <a:spAutoFit/>
            </a:bodyPr>
            <a:lstStyle/>
            <a:p>
              <a:r>
                <a:rPr lang="en-US" sz="2200" dirty="0" smtClean="0"/>
                <a:t>Calculated best path based on minimum spanning tree</a:t>
              </a:r>
              <a:endParaRPr lang="en-US" sz="2200" dirty="0"/>
            </a:p>
          </p:txBody>
        </p:sp>
      </p:grpSp>
      <p:grpSp>
        <p:nvGrpSpPr>
          <p:cNvPr id="10" name="Group 9"/>
          <p:cNvGrpSpPr/>
          <p:nvPr/>
        </p:nvGrpSpPr>
        <p:grpSpPr>
          <a:xfrm>
            <a:off x="4048806" y="3092074"/>
            <a:ext cx="3796746" cy="824484"/>
            <a:chOff x="3427014" y="1309031"/>
            <a:chExt cx="5634164" cy="1543876"/>
          </a:xfrm>
        </p:grpSpPr>
        <p:sp>
          <p:nvSpPr>
            <p:cNvPr id="11" name="Rounded Rectangle 10"/>
            <p:cNvSpPr/>
            <p:nvPr/>
          </p:nvSpPr>
          <p:spPr>
            <a:xfrm>
              <a:off x="3427014" y="1309031"/>
              <a:ext cx="5634164" cy="15438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858242" y="1665470"/>
              <a:ext cx="5202936" cy="461665"/>
            </a:xfrm>
            <a:prstGeom prst="rect">
              <a:avLst/>
            </a:prstGeom>
            <a:noFill/>
          </p:spPr>
          <p:txBody>
            <a:bodyPr wrap="square" rtlCol="0">
              <a:spAutoFit/>
            </a:bodyPr>
            <a:lstStyle/>
            <a:p>
              <a:r>
                <a:rPr lang="en-US" sz="2400" dirty="0" smtClean="0"/>
                <a:t>Generate HTTP Traffic</a:t>
              </a:r>
              <a:endParaRPr lang="en-US" sz="2400" dirty="0"/>
            </a:p>
          </p:txBody>
        </p:sp>
      </p:grpSp>
      <p:grpSp>
        <p:nvGrpSpPr>
          <p:cNvPr id="13" name="Group 12"/>
          <p:cNvGrpSpPr/>
          <p:nvPr/>
        </p:nvGrpSpPr>
        <p:grpSpPr>
          <a:xfrm>
            <a:off x="4048806" y="4145887"/>
            <a:ext cx="3796746" cy="1021348"/>
            <a:chOff x="3427014" y="1309031"/>
            <a:chExt cx="5634164" cy="1912511"/>
          </a:xfrm>
        </p:grpSpPr>
        <p:sp>
          <p:nvSpPr>
            <p:cNvPr id="14" name="Rounded Rectangle 13"/>
            <p:cNvSpPr/>
            <p:nvPr/>
          </p:nvSpPr>
          <p:spPr>
            <a:xfrm>
              <a:off x="3427014" y="1309031"/>
              <a:ext cx="5634164" cy="191251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858243" y="1665470"/>
              <a:ext cx="5202935" cy="1556072"/>
            </a:xfrm>
            <a:prstGeom prst="rect">
              <a:avLst/>
            </a:prstGeom>
            <a:noFill/>
          </p:spPr>
          <p:txBody>
            <a:bodyPr wrap="square" rtlCol="0">
              <a:spAutoFit/>
            </a:bodyPr>
            <a:lstStyle/>
            <a:p>
              <a:r>
                <a:rPr lang="en-US" sz="2400" dirty="0" smtClean="0"/>
                <a:t>Calculate latency on each path</a:t>
              </a:r>
              <a:endParaRPr lang="en-US" sz="2400" dirty="0"/>
            </a:p>
          </p:txBody>
        </p:sp>
      </p:grpSp>
      <p:grpSp>
        <p:nvGrpSpPr>
          <p:cNvPr id="16" name="Group 15"/>
          <p:cNvGrpSpPr/>
          <p:nvPr/>
        </p:nvGrpSpPr>
        <p:grpSpPr>
          <a:xfrm>
            <a:off x="3902502" y="5396564"/>
            <a:ext cx="4089354" cy="1291314"/>
            <a:chOff x="3427014" y="1309031"/>
            <a:chExt cx="6068379" cy="2418032"/>
          </a:xfrm>
        </p:grpSpPr>
        <p:sp>
          <p:nvSpPr>
            <p:cNvPr id="17" name="Rounded Rectangle 16"/>
            <p:cNvSpPr/>
            <p:nvPr/>
          </p:nvSpPr>
          <p:spPr>
            <a:xfrm>
              <a:off x="3427014" y="1309031"/>
              <a:ext cx="6068379" cy="24180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858243" y="1665470"/>
              <a:ext cx="5637150" cy="1556072"/>
            </a:xfrm>
            <a:prstGeom prst="rect">
              <a:avLst/>
            </a:prstGeom>
            <a:noFill/>
          </p:spPr>
          <p:txBody>
            <a:bodyPr wrap="square" rtlCol="0">
              <a:spAutoFit/>
            </a:bodyPr>
            <a:lstStyle/>
            <a:p>
              <a:r>
                <a:rPr lang="en-US" sz="2400" dirty="0" smtClean="0"/>
                <a:t>Update paths based on </a:t>
              </a:r>
              <a:r>
                <a:rPr lang="en-US" sz="2400" smtClean="0"/>
                <a:t>latency calculated</a:t>
              </a:r>
              <a:endParaRPr lang="en-US" sz="2400" dirty="0"/>
            </a:p>
          </p:txBody>
        </p:sp>
      </p:grpSp>
      <p:sp>
        <p:nvSpPr>
          <p:cNvPr id="19" name="Curved Left Arrow 18"/>
          <p:cNvSpPr/>
          <p:nvPr/>
        </p:nvSpPr>
        <p:spPr>
          <a:xfrm>
            <a:off x="8550645" y="1151973"/>
            <a:ext cx="1884213" cy="1166798"/>
          </a:xfrm>
          <a:prstGeom prst="curved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Curved Right Arrow 20"/>
          <p:cNvSpPr/>
          <p:nvPr/>
        </p:nvSpPr>
        <p:spPr>
          <a:xfrm>
            <a:off x="1548987" y="2483998"/>
            <a:ext cx="1645320" cy="1216152"/>
          </a:xfrm>
          <a:prstGeom prst="curv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urved Left Arrow 21"/>
          <p:cNvSpPr/>
          <p:nvPr/>
        </p:nvSpPr>
        <p:spPr>
          <a:xfrm>
            <a:off x="8136148" y="3525800"/>
            <a:ext cx="1884213" cy="1166798"/>
          </a:xfrm>
          <a:prstGeom prst="curved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Curved Right Arrow 22"/>
          <p:cNvSpPr/>
          <p:nvPr/>
        </p:nvSpPr>
        <p:spPr>
          <a:xfrm>
            <a:off x="1926443" y="5032175"/>
            <a:ext cx="1645320" cy="1216152"/>
          </a:xfrm>
          <a:prstGeom prst="curv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48624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1405" y="550958"/>
            <a:ext cx="8911687" cy="1280890"/>
          </a:xfrm>
        </p:spPr>
        <p:txBody>
          <a:bodyPr/>
          <a:lstStyle/>
          <a:p>
            <a:r>
              <a:rPr lang="en-US" dirty="0" smtClean="0"/>
              <a:t>Challenges</a:t>
            </a:r>
            <a:endParaRPr lang="en-US" dirty="0"/>
          </a:p>
        </p:txBody>
      </p:sp>
      <p:sp>
        <p:nvSpPr>
          <p:cNvPr id="3" name="Content Placeholder 2"/>
          <p:cNvSpPr>
            <a:spLocks noGrp="1"/>
          </p:cNvSpPr>
          <p:nvPr>
            <p:ph idx="1"/>
          </p:nvPr>
        </p:nvSpPr>
        <p:spPr>
          <a:xfrm>
            <a:off x="2040572" y="1831848"/>
            <a:ext cx="8915400" cy="3777622"/>
          </a:xfrm>
        </p:spPr>
        <p:txBody>
          <a:bodyPr>
            <a:normAutofit/>
          </a:bodyPr>
          <a:lstStyle/>
          <a:p>
            <a:r>
              <a:rPr lang="en-US" sz="2200" dirty="0" smtClean="0"/>
              <a:t>In a scenario where multiple switches are present, it would be difficult to ping between two different hosts. </a:t>
            </a:r>
          </a:p>
          <a:p>
            <a:endParaRPr lang="en-US" sz="2200" dirty="0"/>
          </a:p>
          <a:p>
            <a:r>
              <a:rPr lang="en-US" sz="2400" i="1" dirty="0" smtClean="0">
                <a:solidFill>
                  <a:srgbClr val="FF0000"/>
                </a:solidFill>
              </a:rPr>
              <a:t>Reason: </a:t>
            </a:r>
            <a:r>
              <a:rPr lang="en-US" sz="2200" dirty="0" smtClean="0"/>
              <a:t>When ARP(Address Resolution Protocol) request gets broadcasted, it would generate heavy traffic leading to a bottleneck in the network.</a:t>
            </a:r>
          </a:p>
          <a:p>
            <a:endParaRPr lang="en-US" sz="2200" dirty="0"/>
          </a:p>
          <a:p>
            <a:r>
              <a:rPr lang="en-US" sz="2400" i="1" dirty="0" smtClean="0">
                <a:solidFill>
                  <a:srgbClr val="FF0000"/>
                </a:solidFill>
              </a:rPr>
              <a:t>Work Around: </a:t>
            </a:r>
            <a:r>
              <a:rPr lang="en-US" sz="2200" dirty="0" smtClean="0"/>
              <a:t>As and when a ARP request is received, MAC address is hardcoded, and sent to the requested host.</a:t>
            </a:r>
            <a:endParaRPr lang="en-US" sz="2200" dirty="0"/>
          </a:p>
        </p:txBody>
      </p:sp>
    </p:spTree>
    <p:extLst>
      <p:ext uri="{BB962C8B-B14F-4D97-AF65-F5344CB8AC3E}">
        <p14:creationId xmlns:p14="http://schemas.microsoft.com/office/powerpoint/2010/main" val="1348952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1405" y="550958"/>
            <a:ext cx="8911687" cy="1280890"/>
          </a:xfrm>
        </p:spPr>
        <p:txBody>
          <a:bodyPr/>
          <a:lstStyle/>
          <a:p>
            <a:r>
              <a:rPr lang="en-US" dirty="0" smtClean="0"/>
              <a:t>Challenges</a:t>
            </a:r>
            <a:endParaRPr lang="en-US" dirty="0"/>
          </a:p>
        </p:txBody>
      </p:sp>
      <p:sp>
        <p:nvSpPr>
          <p:cNvPr id="3" name="Content Placeholder 2"/>
          <p:cNvSpPr>
            <a:spLocks noGrp="1"/>
          </p:cNvSpPr>
          <p:nvPr>
            <p:ph idx="1"/>
          </p:nvPr>
        </p:nvSpPr>
        <p:spPr>
          <a:xfrm>
            <a:off x="2040572" y="1831848"/>
            <a:ext cx="8915400" cy="3777622"/>
          </a:xfrm>
        </p:spPr>
        <p:txBody>
          <a:bodyPr>
            <a:normAutofit/>
          </a:bodyPr>
          <a:lstStyle/>
          <a:p>
            <a:endParaRPr lang="en-US" sz="2400" dirty="0"/>
          </a:p>
          <a:p>
            <a:r>
              <a:rPr lang="en-US" sz="2400" dirty="0"/>
              <a:t>POX controller provided a method which gives flow statistics which can be gathered by adding listener “</a:t>
            </a:r>
            <a:r>
              <a:rPr lang="en-US" sz="2400" dirty="0" err="1"/>
              <a:t>FlowStatsReceived</a:t>
            </a:r>
            <a:r>
              <a:rPr lang="en-US" sz="2400" dirty="0"/>
              <a:t>”. But this method doesn’t give enough information to handle flow statistics. So we wrote some scripts which can give latency in the network </a:t>
            </a:r>
          </a:p>
        </p:txBody>
      </p:sp>
    </p:spTree>
    <p:extLst>
      <p:ext uri="{BB962C8B-B14F-4D97-AF65-F5344CB8AC3E}">
        <p14:creationId xmlns:p14="http://schemas.microsoft.com/office/powerpoint/2010/main" val="154442732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371</TotalTime>
  <Words>494</Words>
  <Application>Microsoft Office PowerPoint</Application>
  <PresentationFormat>Widescreen</PresentationFormat>
  <Paragraphs>68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Wisp</vt:lpstr>
      <vt:lpstr>Simple Load Balancer </vt:lpstr>
      <vt:lpstr>Agenda </vt:lpstr>
      <vt:lpstr>Objective</vt:lpstr>
      <vt:lpstr>Technology Explored</vt:lpstr>
      <vt:lpstr>Application Logic</vt:lpstr>
      <vt:lpstr>Topology Implemented- Big Picture</vt:lpstr>
      <vt:lpstr>Flow Diagram</vt:lpstr>
      <vt:lpstr>Challenges</vt:lpstr>
      <vt:lpstr>Challenges</vt:lpstr>
      <vt:lpstr>Execution Walkthrough</vt:lpstr>
      <vt:lpstr>Execution Walkthrough: Contd…</vt:lpstr>
      <vt:lpstr>Execution Walkthrough: Contd…</vt:lpstr>
      <vt:lpstr>Execution Walkthrough: Contd…</vt:lpstr>
      <vt:lpstr>Execution Walkthrough: Contd…</vt:lpstr>
      <vt:lpstr>Execution Walkthrough: Contd…</vt:lpstr>
      <vt:lpstr>Execution Walkthrough: Contd…</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Load Balancer</dc:title>
  <dc:creator>VYAS, PRANESH</dc:creator>
  <cp:lastModifiedBy>kiran kancheti</cp:lastModifiedBy>
  <cp:revision>18</cp:revision>
  <dcterms:created xsi:type="dcterms:W3CDTF">2016-04-24T23:34:43Z</dcterms:created>
  <dcterms:modified xsi:type="dcterms:W3CDTF">2016-04-26T03:13:03Z</dcterms:modified>
</cp:coreProperties>
</file>