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36F9E-1710-4F25-8A39-34C6EF859B7D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94643-CA9A-42DF-A4F4-E93620C6E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207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36F9E-1710-4F25-8A39-34C6EF859B7D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94643-CA9A-42DF-A4F4-E93620C6E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99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36F9E-1710-4F25-8A39-34C6EF859B7D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94643-CA9A-42DF-A4F4-E93620C6E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63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36F9E-1710-4F25-8A39-34C6EF859B7D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94643-CA9A-42DF-A4F4-E93620C6E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8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36F9E-1710-4F25-8A39-34C6EF859B7D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94643-CA9A-42DF-A4F4-E93620C6E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744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36F9E-1710-4F25-8A39-34C6EF859B7D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94643-CA9A-42DF-A4F4-E93620C6E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264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36F9E-1710-4F25-8A39-34C6EF859B7D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94643-CA9A-42DF-A4F4-E93620C6E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3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36F9E-1710-4F25-8A39-34C6EF859B7D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94643-CA9A-42DF-A4F4-E93620C6E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950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36F9E-1710-4F25-8A39-34C6EF859B7D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94643-CA9A-42DF-A4F4-E93620C6E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13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36F9E-1710-4F25-8A39-34C6EF859B7D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94643-CA9A-42DF-A4F4-E93620C6E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131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36F9E-1710-4F25-8A39-34C6EF859B7D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94643-CA9A-42DF-A4F4-E93620C6E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09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36F9E-1710-4F25-8A39-34C6EF859B7D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94643-CA9A-42DF-A4F4-E93620C6E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5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gif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nextera energy logo icon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461" y="1694350"/>
            <a:ext cx="8912713" cy="4456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003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32295" y="1165994"/>
            <a:ext cx="3198488" cy="4876800"/>
            <a:chOff x="304800" y="875278"/>
            <a:chExt cx="3694256" cy="3429000"/>
          </a:xfrm>
        </p:grpSpPr>
        <p:sp>
          <p:nvSpPr>
            <p:cNvPr id="4" name="Rectangle 3"/>
            <p:cNvSpPr/>
            <p:nvPr/>
          </p:nvSpPr>
          <p:spPr>
            <a:xfrm>
              <a:off x="304800" y="875278"/>
              <a:ext cx="1333500" cy="685800"/>
            </a:xfrm>
            <a:prstGeom prst="rect">
              <a:avLst/>
            </a:prstGeom>
            <a:solidFill>
              <a:srgbClr val="76AE72">
                <a:alpha val="31765"/>
              </a:srgb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141414"/>
                  </a:solidFill>
                  <a:latin typeface="Calibri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$16.7 B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141414"/>
                  </a:solidFill>
                  <a:latin typeface="Calibri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Revenue in FY 2018</a:t>
              </a:r>
            </a:p>
          </p:txBody>
        </p:sp>
        <p:sp>
          <p:nvSpPr>
            <p:cNvPr id="5" name="Right Triangle 16"/>
            <p:cNvSpPr/>
            <p:nvPr/>
          </p:nvSpPr>
          <p:spPr>
            <a:xfrm>
              <a:off x="1632671" y="875279"/>
              <a:ext cx="2366385" cy="1728644"/>
            </a:xfrm>
            <a:custGeom>
              <a:avLst/>
              <a:gdLst>
                <a:gd name="connsiteX0" fmla="*/ 0 w 1562100"/>
                <a:gd name="connsiteY0" fmla="*/ 1143000 h 1143000"/>
                <a:gd name="connsiteX1" fmla="*/ 0 w 1562100"/>
                <a:gd name="connsiteY1" fmla="*/ 0 h 1143000"/>
                <a:gd name="connsiteX2" fmla="*/ 1562100 w 1562100"/>
                <a:gd name="connsiteY2" fmla="*/ 1143000 h 1143000"/>
                <a:gd name="connsiteX3" fmla="*/ 0 w 1562100"/>
                <a:gd name="connsiteY3" fmla="*/ 1143000 h 1143000"/>
                <a:gd name="connsiteX0" fmla="*/ 0 w 1572491"/>
                <a:gd name="connsiteY0" fmla="*/ 685800 h 1143000"/>
                <a:gd name="connsiteX1" fmla="*/ 10391 w 1572491"/>
                <a:gd name="connsiteY1" fmla="*/ 0 h 1143000"/>
                <a:gd name="connsiteX2" fmla="*/ 1572491 w 1572491"/>
                <a:gd name="connsiteY2" fmla="*/ 1143000 h 1143000"/>
                <a:gd name="connsiteX3" fmla="*/ 0 w 1572491"/>
                <a:gd name="connsiteY3" fmla="*/ 685800 h 1143000"/>
                <a:gd name="connsiteX0" fmla="*/ 0 w 2393373"/>
                <a:gd name="connsiteY0" fmla="*/ 685800 h 1693719"/>
                <a:gd name="connsiteX1" fmla="*/ 10391 w 2393373"/>
                <a:gd name="connsiteY1" fmla="*/ 0 h 1693719"/>
                <a:gd name="connsiteX2" fmla="*/ 2393373 w 2393373"/>
                <a:gd name="connsiteY2" fmla="*/ 1693719 h 1693719"/>
                <a:gd name="connsiteX3" fmla="*/ 0 w 2393373"/>
                <a:gd name="connsiteY3" fmla="*/ 685800 h 1693719"/>
                <a:gd name="connsiteX0" fmla="*/ 0 w 2371148"/>
                <a:gd name="connsiteY0" fmla="*/ 685800 h 1728644"/>
                <a:gd name="connsiteX1" fmla="*/ 10391 w 2371148"/>
                <a:gd name="connsiteY1" fmla="*/ 0 h 1728644"/>
                <a:gd name="connsiteX2" fmla="*/ 2371148 w 2371148"/>
                <a:gd name="connsiteY2" fmla="*/ 1728644 h 1728644"/>
                <a:gd name="connsiteX3" fmla="*/ 0 w 2371148"/>
                <a:gd name="connsiteY3" fmla="*/ 685800 h 1728644"/>
                <a:gd name="connsiteX0" fmla="*/ 0 w 2371148"/>
                <a:gd name="connsiteY0" fmla="*/ 685800 h 1728644"/>
                <a:gd name="connsiteX1" fmla="*/ 10391 w 2371148"/>
                <a:gd name="connsiteY1" fmla="*/ 0 h 1728644"/>
                <a:gd name="connsiteX2" fmla="*/ 2371148 w 2371148"/>
                <a:gd name="connsiteY2" fmla="*/ 1728644 h 1728644"/>
                <a:gd name="connsiteX3" fmla="*/ 0 w 2371148"/>
                <a:gd name="connsiteY3" fmla="*/ 685800 h 1728644"/>
                <a:gd name="connsiteX0" fmla="*/ 0 w 2366385"/>
                <a:gd name="connsiteY0" fmla="*/ 685800 h 1728644"/>
                <a:gd name="connsiteX1" fmla="*/ 5628 w 2366385"/>
                <a:gd name="connsiteY1" fmla="*/ 0 h 1728644"/>
                <a:gd name="connsiteX2" fmla="*/ 2366385 w 2366385"/>
                <a:gd name="connsiteY2" fmla="*/ 1728644 h 1728644"/>
                <a:gd name="connsiteX3" fmla="*/ 0 w 2366385"/>
                <a:gd name="connsiteY3" fmla="*/ 685800 h 172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6385" h="1728644">
                  <a:moveTo>
                    <a:pt x="0" y="685800"/>
                  </a:moveTo>
                  <a:lnTo>
                    <a:pt x="5628" y="0"/>
                  </a:lnTo>
                  <a:lnTo>
                    <a:pt x="2366385" y="1728644"/>
                  </a:lnTo>
                  <a:cubicBezTo>
                    <a:pt x="1658552" y="1260379"/>
                    <a:pt x="790383" y="1033415"/>
                    <a:pt x="0" y="685800"/>
                  </a:cubicBezTo>
                  <a:close/>
                </a:path>
              </a:pathLst>
            </a:custGeom>
            <a:solidFill>
              <a:srgbClr val="76AE72">
                <a:alpha val="31765"/>
              </a:srgb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400" dirty="0">
                <a:solidFill>
                  <a:prstClr val="white"/>
                </a:solidFill>
                <a:latin typeface="Calibri" pitchFamily="34" charset="0"/>
              </a:endParaRPr>
            </a:p>
          </p:txBody>
        </p:sp>
        <p:sp>
          <p:nvSpPr>
            <p:cNvPr id="6" name="Rectangle 29"/>
            <p:cNvSpPr/>
            <p:nvPr/>
          </p:nvSpPr>
          <p:spPr>
            <a:xfrm>
              <a:off x="304800" y="1561078"/>
              <a:ext cx="1336675" cy="685800"/>
            </a:xfrm>
            <a:custGeom>
              <a:avLst/>
              <a:gdLst>
                <a:gd name="connsiteX0" fmla="*/ 0 w 1333500"/>
                <a:gd name="connsiteY0" fmla="*/ 0 h 685800"/>
                <a:gd name="connsiteX1" fmla="*/ 1333500 w 1333500"/>
                <a:gd name="connsiteY1" fmla="*/ 0 h 685800"/>
                <a:gd name="connsiteX2" fmla="*/ 1333500 w 1333500"/>
                <a:gd name="connsiteY2" fmla="*/ 685800 h 685800"/>
                <a:gd name="connsiteX3" fmla="*/ 0 w 1333500"/>
                <a:gd name="connsiteY3" fmla="*/ 685800 h 685800"/>
                <a:gd name="connsiteX4" fmla="*/ 0 w 1333500"/>
                <a:gd name="connsiteY4" fmla="*/ 0 h 685800"/>
                <a:gd name="connsiteX0" fmla="*/ 0 w 1336675"/>
                <a:gd name="connsiteY0" fmla="*/ 0 h 685800"/>
                <a:gd name="connsiteX1" fmla="*/ 1333500 w 1336675"/>
                <a:gd name="connsiteY1" fmla="*/ 0 h 685800"/>
                <a:gd name="connsiteX2" fmla="*/ 1336675 w 1336675"/>
                <a:gd name="connsiteY2" fmla="*/ 685800 h 685800"/>
                <a:gd name="connsiteX3" fmla="*/ 0 w 1336675"/>
                <a:gd name="connsiteY3" fmla="*/ 685800 h 685800"/>
                <a:gd name="connsiteX4" fmla="*/ 0 w 1336675"/>
                <a:gd name="connsiteY4" fmla="*/ 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6675" h="685800">
                  <a:moveTo>
                    <a:pt x="0" y="0"/>
                  </a:moveTo>
                  <a:lnTo>
                    <a:pt x="1333500" y="0"/>
                  </a:lnTo>
                  <a:cubicBezTo>
                    <a:pt x="1334558" y="228600"/>
                    <a:pt x="1335617" y="457200"/>
                    <a:pt x="1336675" y="685800"/>
                  </a:cubicBezTo>
                  <a:lnTo>
                    <a:pt x="0" y="685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31765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141414"/>
                  </a:solidFill>
                  <a:latin typeface="Calibri" pitchFamily="34" charset="0"/>
                </a:rPr>
                <a:t>~ 5.5 million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50" dirty="0">
                  <a:solidFill>
                    <a:srgbClr val="141414"/>
                  </a:solidFill>
                  <a:latin typeface="Calibri" pitchFamily="34" charset="0"/>
                </a:rPr>
                <a:t>Customers</a:t>
              </a:r>
              <a:endParaRPr lang="en-US" sz="1100" dirty="0">
                <a:solidFill>
                  <a:srgbClr val="141414"/>
                </a:solidFill>
                <a:latin typeface="Calibri" pitchFamily="34" charset="0"/>
              </a:endParaRPr>
            </a:p>
          </p:txBody>
        </p:sp>
        <p:sp>
          <p:nvSpPr>
            <p:cNvPr id="7" name="Right Triangle 16"/>
            <p:cNvSpPr/>
            <p:nvPr/>
          </p:nvSpPr>
          <p:spPr>
            <a:xfrm>
              <a:off x="1635197" y="1564614"/>
              <a:ext cx="2363859" cy="1039310"/>
            </a:xfrm>
            <a:custGeom>
              <a:avLst/>
              <a:gdLst>
                <a:gd name="connsiteX0" fmla="*/ 0 w 1562100"/>
                <a:gd name="connsiteY0" fmla="*/ 1143000 h 1143000"/>
                <a:gd name="connsiteX1" fmla="*/ 0 w 1562100"/>
                <a:gd name="connsiteY1" fmla="*/ 0 h 1143000"/>
                <a:gd name="connsiteX2" fmla="*/ 1562100 w 1562100"/>
                <a:gd name="connsiteY2" fmla="*/ 1143000 h 1143000"/>
                <a:gd name="connsiteX3" fmla="*/ 0 w 1562100"/>
                <a:gd name="connsiteY3" fmla="*/ 1143000 h 1143000"/>
                <a:gd name="connsiteX0" fmla="*/ 0 w 1572491"/>
                <a:gd name="connsiteY0" fmla="*/ 685800 h 1143000"/>
                <a:gd name="connsiteX1" fmla="*/ 10391 w 1572491"/>
                <a:gd name="connsiteY1" fmla="*/ 0 h 1143000"/>
                <a:gd name="connsiteX2" fmla="*/ 1572491 w 1572491"/>
                <a:gd name="connsiteY2" fmla="*/ 1143000 h 1143000"/>
                <a:gd name="connsiteX3" fmla="*/ 0 w 1572491"/>
                <a:gd name="connsiteY3" fmla="*/ 685800 h 1143000"/>
                <a:gd name="connsiteX0" fmla="*/ 5484 w 1577975"/>
                <a:gd name="connsiteY0" fmla="*/ 688975 h 1146175"/>
                <a:gd name="connsiteX1" fmla="*/ 0 w 1577975"/>
                <a:gd name="connsiteY1" fmla="*/ 0 h 1146175"/>
                <a:gd name="connsiteX2" fmla="*/ 1577975 w 1577975"/>
                <a:gd name="connsiteY2" fmla="*/ 1146175 h 1146175"/>
                <a:gd name="connsiteX3" fmla="*/ 5484 w 1577975"/>
                <a:gd name="connsiteY3" fmla="*/ 688975 h 1146175"/>
                <a:gd name="connsiteX0" fmla="*/ 5484 w 1577975"/>
                <a:gd name="connsiteY0" fmla="*/ 751287 h 1146175"/>
                <a:gd name="connsiteX1" fmla="*/ 0 w 1577975"/>
                <a:gd name="connsiteY1" fmla="*/ 0 h 1146175"/>
                <a:gd name="connsiteX2" fmla="*/ 1577975 w 1577975"/>
                <a:gd name="connsiteY2" fmla="*/ 1146175 h 1146175"/>
                <a:gd name="connsiteX3" fmla="*/ 5484 w 1577975"/>
                <a:gd name="connsiteY3" fmla="*/ 751287 h 1146175"/>
                <a:gd name="connsiteX0" fmla="*/ 5484 w 1577975"/>
                <a:gd name="connsiteY0" fmla="*/ 751287 h 1146175"/>
                <a:gd name="connsiteX1" fmla="*/ 0 w 1577975"/>
                <a:gd name="connsiteY1" fmla="*/ 0 h 1146175"/>
                <a:gd name="connsiteX2" fmla="*/ 1172414 w 1577975"/>
                <a:gd name="connsiteY2" fmla="*/ 777647 h 1146175"/>
                <a:gd name="connsiteX3" fmla="*/ 1577975 w 1577975"/>
                <a:gd name="connsiteY3" fmla="*/ 1146175 h 1146175"/>
                <a:gd name="connsiteX4" fmla="*/ 5484 w 1577975"/>
                <a:gd name="connsiteY4" fmla="*/ 751287 h 1146175"/>
                <a:gd name="connsiteX0" fmla="*/ 5484 w 1577975"/>
                <a:gd name="connsiteY0" fmla="*/ 751287 h 1146175"/>
                <a:gd name="connsiteX1" fmla="*/ 0 w 1577975"/>
                <a:gd name="connsiteY1" fmla="*/ 0 h 1146175"/>
                <a:gd name="connsiteX2" fmla="*/ 1172414 w 1577975"/>
                <a:gd name="connsiteY2" fmla="*/ 777647 h 1146175"/>
                <a:gd name="connsiteX3" fmla="*/ 1577975 w 1577975"/>
                <a:gd name="connsiteY3" fmla="*/ 1146175 h 1146175"/>
                <a:gd name="connsiteX4" fmla="*/ 1240168 w 1577975"/>
                <a:gd name="connsiteY4" fmla="*/ 923043 h 1146175"/>
                <a:gd name="connsiteX5" fmla="*/ 5484 w 1577975"/>
                <a:gd name="connsiteY5" fmla="*/ 751287 h 1146175"/>
                <a:gd name="connsiteX0" fmla="*/ 3896 w 1576387"/>
                <a:gd name="connsiteY0" fmla="*/ 738306 h 1133194"/>
                <a:gd name="connsiteX1" fmla="*/ 0 w 1576387"/>
                <a:gd name="connsiteY1" fmla="*/ 0 h 1133194"/>
                <a:gd name="connsiteX2" fmla="*/ 1170826 w 1576387"/>
                <a:gd name="connsiteY2" fmla="*/ 764666 h 1133194"/>
                <a:gd name="connsiteX3" fmla="*/ 1576387 w 1576387"/>
                <a:gd name="connsiteY3" fmla="*/ 1133194 h 1133194"/>
                <a:gd name="connsiteX4" fmla="*/ 1238580 w 1576387"/>
                <a:gd name="connsiteY4" fmla="*/ 910062 h 1133194"/>
                <a:gd name="connsiteX5" fmla="*/ 3896 w 1576387"/>
                <a:gd name="connsiteY5" fmla="*/ 738306 h 1133194"/>
                <a:gd name="connsiteX0" fmla="*/ 3896 w 1576387"/>
                <a:gd name="connsiteY0" fmla="*/ 738306 h 1133194"/>
                <a:gd name="connsiteX1" fmla="*/ 0 w 1576387"/>
                <a:gd name="connsiteY1" fmla="*/ 0 h 1133194"/>
                <a:gd name="connsiteX2" fmla="*/ 1169238 w 1576387"/>
                <a:gd name="connsiteY2" fmla="*/ 756876 h 1133194"/>
                <a:gd name="connsiteX3" fmla="*/ 1576387 w 1576387"/>
                <a:gd name="connsiteY3" fmla="*/ 1133194 h 1133194"/>
                <a:gd name="connsiteX4" fmla="*/ 1238580 w 1576387"/>
                <a:gd name="connsiteY4" fmla="*/ 910062 h 1133194"/>
                <a:gd name="connsiteX5" fmla="*/ 3896 w 1576387"/>
                <a:gd name="connsiteY5" fmla="*/ 738306 h 1133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76387" h="1133194">
                  <a:moveTo>
                    <a:pt x="3896" y="738306"/>
                  </a:moveTo>
                  <a:cubicBezTo>
                    <a:pt x="2597" y="492204"/>
                    <a:pt x="1299" y="246102"/>
                    <a:pt x="0" y="0"/>
                  </a:cubicBezTo>
                  <a:cubicBezTo>
                    <a:pt x="387982" y="277679"/>
                    <a:pt x="781256" y="479197"/>
                    <a:pt x="1169238" y="756876"/>
                  </a:cubicBezTo>
                  <a:lnTo>
                    <a:pt x="1576387" y="1133194"/>
                  </a:lnTo>
                  <a:cubicBezTo>
                    <a:pt x="1362154" y="1079587"/>
                    <a:pt x="1452813" y="963669"/>
                    <a:pt x="1238580" y="910062"/>
                  </a:cubicBezTo>
                  <a:lnTo>
                    <a:pt x="3896" y="738306"/>
                  </a:lnTo>
                  <a:close/>
                </a:path>
              </a:pathLst>
            </a:custGeom>
            <a:solidFill>
              <a:schemeClr val="accent1">
                <a:lumMod val="75000"/>
                <a:alpha val="31765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400" dirty="0">
                <a:solidFill>
                  <a:prstClr val="white"/>
                </a:solidFill>
                <a:latin typeface="Calibri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04800" y="2246878"/>
              <a:ext cx="1333500" cy="685800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31765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141414"/>
                  </a:solidFill>
                  <a:latin typeface="Calibri" pitchFamily="34" charset="0"/>
                </a:rPr>
                <a:t>15,000+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50" dirty="0">
                  <a:solidFill>
                    <a:srgbClr val="141414"/>
                  </a:solidFill>
                  <a:latin typeface="Calibri" pitchFamily="34" charset="0"/>
                </a:rPr>
                <a:t>Employees</a:t>
              </a:r>
              <a:endParaRPr lang="en-US" sz="1200" dirty="0">
                <a:solidFill>
                  <a:srgbClr val="141414"/>
                </a:solidFill>
                <a:latin typeface="Calibri" pitchFamily="34" charset="0"/>
              </a:endParaRPr>
            </a:p>
          </p:txBody>
        </p:sp>
        <p:sp>
          <p:nvSpPr>
            <p:cNvPr id="9" name="Right Triangle 16"/>
            <p:cNvSpPr/>
            <p:nvPr/>
          </p:nvSpPr>
          <p:spPr>
            <a:xfrm>
              <a:off x="1638299" y="2242115"/>
              <a:ext cx="2278927" cy="689044"/>
            </a:xfrm>
            <a:custGeom>
              <a:avLst/>
              <a:gdLst>
                <a:gd name="connsiteX0" fmla="*/ 0 w 1562100"/>
                <a:gd name="connsiteY0" fmla="*/ 1143000 h 1143000"/>
                <a:gd name="connsiteX1" fmla="*/ 0 w 1562100"/>
                <a:gd name="connsiteY1" fmla="*/ 0 h 1143000"/>
                <a:gd name="connsiteX2" fmla="*/ 1562100 w 1562100"/>
                <a:gd name="connsiteY2" fmla="*/ 1143000 h 1143000"/>
                <a:gd name="connsiteX3" fmla="*/ 0 w 1562100"/>
                <a:gd name="connsiteY3" fmla="*/ 1143000 h 1143000"/>
                <a:gd name="connsiteX0" fmla="*/ 0 w 1572491"/>
                <a:gd name="connsiteY0" fmla="*/ 685800 h 1143000"/>
                <a:gd name="connsiteX1" fmla="*/ 10391 w 1572491"/>
                <a:gd name="connsiteY1" fmla="*/ 0 h 1143000"/>
                <a:gd name="connsiteX2" fmla="*/ 1572491 w 1572491"/>
                <a:gd name="connsiteY2" fmla="*/ 1143000 h 1143000"/>
                <a:gd name="connsiteX3" fmla="*/ 0 w 1572491"/>
                <a:gd name="connsiteY3" fmla="*/ 685800 h 1143000"/>
                <a:gd name="connsiteX0" fmla="*/ 5484 w 1577975"/>
                <a:gd name="connsiteY0" fmla="*/ 688975 h 1146175"/>
                <a:gd name="connsiteX1" fmla="*/ 0 w 1577975"/>
                <a:gd name="connsiteY1" fmla="*/ 0 h 1146175"/>
                <a:gd name="connsiteX2" fmla="*/ 1577975 w 1577975"/>
                <a:gd name="connsiteY2" fmla="*/ 1146175 h 1146175"/>
                <a:gd name="connsiteX3" fmla="*/ 5484 w 1577975"/>
                <a:gd name="connsiteY3" fmla="*/ 688975 h 1146175"/>
                <a:gd name="connsiteX0" fmla="*/ 5484 w 1577975"/>
                <a:gd name="connsiteY0" fmla="*/ 751287 h 1146175"/>
                <a:gd name="connsiteX1" fmla="*/ 0 w 1577975"/>
                <a:gd name="connsiteY1" fmla="*/ 0 h 1146175"/>
                <a:gd name="connsiteX2" fmla="*/ 1577975 w 1577975"/>
                <a:gd name="connsiteY2" fmla="*/ 1146175 h 1146175"/>
                <a:gd name="connsiteX3" fmla="*/ 5484 w 1577975"/>
                <a:gd name="connsiteY3" fmla="*/ 751287 h 1146175"/>
                <a:gd name="connsiteX0" fmla="*/ 720 w 1577975"/>
                <a:gd name="connsiteY0" fmla="*/ 751287 h 1146175"/>
                <a:gd name="connsiteX1" fmla="*/ 0 w 1577975"/>
                <a:gd name="connsiteY1" fmla="*/ 0 h 1146175"/>
                <a:gd name="connsiteX2" fmla="*/ 1577975 w 1577975"/>
                <a:gd name="connsiteY2" fmla="*/ 1146175 h 1146175"/>
                <a:gd name="connsiteX3" fmla="*/ 720 w 1577975"/>
                <a:gd name="connsiteY3" fmla="*/ 751287 h 1146175"/>
                <a:gd name="connsiteX0" fmla="*/ 720 w 1511279"/>
                <a:gd name="connsiteY0" fmla="*/ 751287 h 751287"/>
                <a:gd name="connsiteX1" fmla="*/ 0 w 1511279"/>
                <a:gd name="connsiteY1" fmla="*/ 0 h 751287"/>
                <a:gd name="connsiteX2" fmla="*/ 1511279 w 1511279"/>
                <a:gd name="connsiteY2" fmla="*/ 377654 h 751287"/>
                <a:gd name="connsiteX3" fmla="*/ 720 w 1511279"/>
                <a:gd name="connsiteY3" fmla="*/ 751287 h 751287"/>
                <a:gd name="connsiteX0" fmla="*/ 720 w 1519748"/>
                <a:gd name="connsiteY0" fmla="*/ 751287 h 751287"/>
                <a:gd name="connsiteX1" fmla="*/ 0 w 1519748"/>
                <a:gd name="connsiteY1" fmla="*/ 0 h 751287"/>
                <a:gd name="connsiteX2" fmla="*/ 1519748 w 1519748"/>
                <a:gd name="connsiteY2" fmla="*/ 211487 h 751287"/>
                <a:gd name="connsiteX3" fmla="*/ 720 w 1519748"/>
                <a:gd name="connsiteY3" fmla="*/ 751287 h 751287"/>
                <a:gd name="connsiteX0" fmla="*/ 720 w 1519748"/>
                <a:gd name="connsiteY0" fmla="*/ 751287 h 751287"/>
                <a:gd name="connsiteX1" fmla="*/ 0 w 1519748"/>
                <a:gd name="connsiteY1" fmla="*/ 0 h 751287"/>
                <a:gd name="connsiteX2" fmla="*/ 1519748 w 1519748"/>
                <a:gd name="connsiteY2" fmla="*/ 211487 h 751287"/>
                <a:gd name="connsiteX3" fmla="*/ 720 w 1519748"/>
                <a:gd name="connsiteY3" fmla="*/ 751287 h 751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9748" h="751287">
                  <a:moveTo>
                    <a:pt x="720" y="751287"/>
                  </a:moveTo>
                  <a:lnTo>
                    <a:pt x="0" y="0"/>
                  </a:lnTo>
                  <a:lnTo>
                    <a:pt x="1519748" y="211487"/>
                  </a:lnTo>
                  <a:cubicBezTo>
                    <a:pt x="1076924" y="197558"/>
                    <a:pt x="507063" y="571354"/>
                    <a:pt x="720" y="751287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31765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400" dirty="0">
                <a:solidFill>
                  <a:prstClr val="white"/>
                </a:solidFill>
                <a:latin typeface="Calibri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4800" y="2932678"/>
              <a:ext cx="1333500" cy="6858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31765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141414"/>
                  </a:solidFill>
                  <a:latin typeface="Calibri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~ 49,000 MW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50" dirty="0">
                  <a:solidFill>
                    <a:srgbClr val="141414"/>
                  </a:solidFill>
                  <a:latin typeface="Calibri" pitchFamily="34" charset="0"/>
                </a:rPr>
                <a:t>Generation Capacity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4800" y="3618478"/>
              <a:ext cx="1333500" cy="685800"/>
            </a:xfrm>
            <a:prstGeom prst="rect">
              <a:avLst/>
            </a:prstGeom>
            <a:solidFill>
              <a:schemeClr val="bg1">
                <a:lumMod val="75000"/>
                <a:alpha val="31765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fr-FR" sz="1200" dirty="0">
                  <a:solidFill>
                    <a:srgbClr val="141414"/>
                  </a:solidFill>
                  <a:latin typeface="Calibri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#167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fr-FR" sz="1050" dirty="0">
                  <a:solidFill>
                    <a:srgbClr val="141414"/>
                  </a:solidFill>
                  <a:latin typeface="Calibri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Fortune 500 List </a:t>
              </a:r>
              <a:endParaRPr lang="en-US" sz="900" dirty="0">
                <a:solidFill>
                  <a:srgbClr val="141414"/>
                </a:solidFill>
                <a:latin typeface="Calibri" pitchFamily="34" charset="0"/>
              </a:endParaRPr>
            </a:p>
          </p:txBody>
        </p:sp>
        <p:sp>
          <p:nvSpPr>
            <p:cNvPr id="12" name="Right Triangle 16"/>
            <p:cNvSpPr/>
            <p:nvPr/>
          </p:nvSpPr>
          <p:spPr>
            <a:xfrm>
              <a:off x="1638300" y="2337234"/>
              <a:ext cx="2256701" cy="1274541"/>
            </a:xfrm>
            <a:custGeom>
              <a:avLst/>
              <a:gdLst>
                <a:gd name="connsiteX0" fmla="*/ 0 w 1562100"/>
                <a:gd name="connsiteY0" fmla="*/ 1143000 h 1143000"/>
                <a:gd name="connsiteX1" fmla="*/ 0 w 1562100"/>
                <a:gd name="connsiteY1" fmla="*/ 0 h 1143000"/>
                <a:gd name="connsiteX2" fmla="*/ 1562100 w 1562100"/>
                <a:gd name="connsiteY2" fmla="*/ 1143000 h 1143000"/>
                <a:gd name="connsiteX3" fmla="*/ 0 w 1562100"/>
                <a:gd name="connsiteY3" fmla="*/ 1143000 h 1143000"/>
                <a:gd name="connsiteX0" fmla="*/ 0 w 1572491"/>
                <a:gd name="connsiteY0" fmla="*/ 685800 h 1143000"/>
                <a:gd name="connsiteX1" fmla="*/ 10391 w 1572491"/>
                <a:gd name="connsiteY1" fmla="*/ 0 h 1143000"/>
                <a:gd name="connsiteX2" fmla="*/ 1572491 w 1572491"/>
                <a:gd name="connsiteY2" fmla="*/ 1143000 h 1143000"/>
                <a:gd name="connsiteX3" fmla="*/ 0 w 1572491"/>
                <a:gd name="connsiteY3" fmla="*/ 685800 h 1143000"/>
                <a:gd name="connsiteX0" fmla="*/ 5484 w 1577975"/>
                <a:gd name="connsiteY0" fmla="*/ 688975 h 1146175"/>
                <a:gd name="connsiteX1" fmla="*/ 0 w 1577975"/>
                <a:gd name="connsiteY1" fmla="*/ 0 h 1146175"/>
                <a:gd name="connsiteX2" fmla="*/ 1577975 w 1577975"/>
                <a:gd name="connsiteY2" fmla="*/ 1146175 h 1146175"/>
                <a:gd name="connsiteX3" fmla="*/ 5484 w 1577975"/>
                <a:gd name="connsiteY3" fmla="*/ 688975 h 1146175"/>
                <a:gd name="connsiteX0" fmla="*/ 5484 w 1577975"/>
                <a:gd name="connsiteY0" fmla="*/ 751287 h 1146175"/>
                <a:gd name="connsiteX1" fmla="*/ 0 w 1577975"/>
                <a:gd name="connsiteY1" fmla="*/ 0 h 1146175"/>
                <a:gd name="connsiteX2" fmla="*/ 1577975 w 1577975"/>
                <a:gd name="connsiteY2" fmla="*/ 1146175 h 1146175"/>
                <a:gd name="connsiteX3" fmla="*/ 5484 w 1577975"/>
                <a:gd name="connsiteY3" fmla="*/ 751287 h 1146175"/>
                <a:gd name="connsiteX0" fmla="*/ 720 w 1577975"/>
                <a:gd name="connsiteY0" fmla="*/ 751287 h 1146175"/>
                <a:gd name="connsiteX1" fmla="*/ 0 w 1577975"/>
                <a:gd name="connsiteY1" fmla="*/ 0 h 1146175"/>
                <a:gd name="connsiteX2" fmla="*/ 1577975 w 1577975"/>
                <a:gd name="connsiteY2" fmla="*/ 1146175 h 1146175"/>
                <a:gd name="connsiteX3" fmla="*/ 720 w 1577975"/>
                <a:gd name="connsiteY3" fmla="*/ 751287 h 1146175"/>
                <a:gd name="connsiteX0" fmla="*/ 720 w 1511279"/>
                <a:gd name="connsiteY0" fmla="*/ 751287 h 751287"/>
                <a:gd name="connsiteX1" fmla="*/ 0 w 1511279"/>
                <a:gd name="connsiteY1" fmla="*/ 0 h 751287"/>
                <a:gd name="connsiteX2" fmla="*/ 1511279 w 1511279"/>
                <a:gd name="connsiteY2" fmla="*/ 377654 h 751287"/>
                <a:gd name="connsiteX3" fmla="*/ 720 w 1511279"/>
                <a:gd name="connsiteY3" fmla="*/ 751287 h 751287"/>
                <a:gd name="connsiteX0" fmla="*/ 720 w 1543039"/>
                <a:gd name="connsiteY0" fmla="*/ 1126576 h 1126576"/>
                <a:gd name="connsiteX1" fmla="*/ 0 w 1543039"/>
                <a:gd name="connsiteY1" fmla="*/ 375289 h 1126576"/>
                <a:gd name="connsiteX2" fmla="*/ 1543039 w 1543039"/>
                <a:gd name="connsiteY2" fmla="*/ 0 h 1126576"/>
                <a:gd name="connsiteX3" fmla="*/ 720 w 1543039"/>
                <a:gd name="connsiteY3" fmla="*/ 1126576 h 1126576"/>
                <a:gd name="connsiteX0" fmla="*/ 720 w 1504927"/>
                <a:gd name="connsiteY0" fmla="*/ 1389673 h 1389673"/>
                <a:gd name="connsiteX1" fmla="*/ 0 w 1504927"/>
                <a:gd name="connsiteY1" fmla="*/ 638386 h 1389673"/>
                <a:gd name="connsiteX2" fmla="*/ 1504927 w 1504927"/>
                <a:gd name="connsiteY2" fmla="*/ 0 h 1389673"/>
                <a:gd name="connsiteX3" fmla="*/ 720 w 1504927"/>
                <a:gd name="connsiteY3" fmla="*/ 1389673 h 1389673"/>
                <a:gd name="connsiteX0" fmla="*/ 720 w 1504927"/>
                <a:gd name="connsiteY0" fmla="*/ 1389673 h 1389673"/>
                <a:gd name="connsiteX1" fmla="*/ 0 w 1504927"/>
                <a:gd name="connsiteY1" fmla="*/ 638386 h 1389673"/>
                <a:gd name="connsiteX2" fmla="*/ 1504927 w 1504927"/>
                <a:gd name="connsiteY2" fmla="*/ 0 h 1389673"/>
                <a:gd name="connsiteX3" fmla="*/ 720 w 1504927"/>
                <a:gd name="connsiteY3" fmla="*/ 1389673 h 1389673"/>
                <a:gd name="connsiteX0" fmla="*/ 720 w 1504927"/>
                <a:gd name="connsiteY0" fmla="*/ 1389673 h 1389673"/>
                <a:gd name="connsiteX1" fmla="*/ 0 w 1504927"/>
                <a:gd name="connsiteY1" fmla="*/ 651368 h 1389673"/>
                <a:gd name="connsiteX2" fmla="*/ 1504927 w 1504927"/>
                <a:gd name="connsiteY2" fmla="*/ 0 h 1389673"/>
                <a:gd name="connsiteX3" fmla="*/ 720 w 1504927"/>
                <a:gd name="connsiteY3" fmla="*/ 1389673 h 1389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4927" h="1389673">
                  <a:moveTo>
                    <a:pt x="720" y="1389673"/>
                  </a:moveTo>
                  <a:lnTo>
                    <a:pt x="0" y="651368"/>
                  </a:lnTo>
                  <a:lnTo>
                    <a:pt x="1504927" y="0"/>
                  </a:lnTo>
                  <a:cubicBezTo>
                    <a:pt x="1041637" y="234745"/>
                    <a:pt x="502122" y="926449"/>
                    <a:pt x="720" y="1389673"/>
                  </a:cubicBezTo>
                  <a:close/>
                </a:path>
              </a:pathLst>
            </a:custGeom>
            <a:solidFill>
              <a:schemeClr val="accent3">
                <a:lumMod val="75000"/>
                <a:alpha val="31765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400" dirty="0">
                <a:solidFill>
                  <a:prstClr val="white"/>
                </a:solidFill>
                <a:latin typeface="Calibri" pitchFamily="34" charset="0"/>
              </a:endParaRPr>
            </a:p>
          </p:txBody>
        </p:sp>
        <p:sp>
          <p:nvSpPr>
            <p:cNvPr id="13" name="Right Triangle 17"/>
            <p:cNvSpPr/>
            <p:nvPr/>
          </p:nvSpPr>
          <p:spPr>
            <a:xfrm>
              <a:off x="1627908" y="2284978"/>
              <a:ext cx="2143992" cy="2019300"/>
            </a:xfrm>
            <a:custGeom>
              <a:avLst/>
              <a:gdLst>
                <a:gd name="connsiteX0" fmla="*/ 0 w 658092"/>
                <a:gd name="connsiteY0" fmla="*/ 685800 h 685800"/>
                <a:gd name="connsiteX1" fmla="*/ 0 w 658092"/>
                <a:gd name="connsiteY1" fmla="*/ 0 h 685800"/>
                <a:gd name="connsiteX2" fmla="*/ 658092 w 658092"/>
                <a:gd name="connsiteY2" fmla="*/ 685800 h 685800"/>
                <a:gd name="connsiteX3" fmla="*/ 0 w 658092"/>
                <a:gd name="connsiteY3" fmla="*/ 685800 h 685800"/>
                <a:gd name="connsiteX0" fmla="*/ 0 w 2143992"/>
                <a:gd name="connsiteY0" fmla="*/ 2019300 h 2019300"/>
                <a:gd name="connsiteX1" fmla="*/ 0 w 2143992"/>
                <a:gd name="connsiteY1" fmla="*/ 1333500 h 2019300"/>
                <a:gd name="connsiteX2" fmla="*/ 2143992 w 2143992"/>
                <a:gd name="connsiteY2" fmla="*/ 0 h 2019300"/>
                <a:gd name="connsiteX3" fmla="*/ 0 w 2143992"/>
                <a:gd name="connsiteY3" fmla="*/ 2019300 h 2019300"/>
                <a:gd name="connsiteX0" fmla="*/ 0 w 2143992"/>
                <a:gd name="connsiteY0" fmla="*/ 2019300 h 2019300"/>
                <a:gd name="connsiteX1" fmla="*/ 0 w 2143992"/>
                <a:gd name="connsiteY1" fmla="*/ 1333500 h 2019300"/>
                <a:gd name="connsiteX2" fmla="*/ 2143992 w 2143992"/>
                <a:gd name="connsiteY2" fmla="*/ 0 h 2019300"/>
                <a:gd name="connsiteX3" fmla="*/ 0 w 2143992"/>
                <a:gd name="connsiteY3" fmla="*/ 2019300 h 2019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992" h="2019300">
                  <a:moveTo>
                    <a:pt x="0" y="2019300"/>
                  </a:moveTo>
                  <a:lnTo>
                    <a:pt x="0" y="1333500"/>
                  </a:lnTo>
                  <a:lnTo>
                    <a:pt x="2143992" y="0"/>
                  </a:lnTo>
                  <a:cubicBezTo>
                    <a:pt x="1681741" y="615950"/>
                    <a:pt x="714664" y="1346200"/>
                    <a:pt x="0" y="20193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400" dirty="0">
                <a:solidFill>
                  <a:prstClr val="white"/>
                </a:solidFill>
                <a:latin typeface="Calibri" pitchFamily="34" charset="0"/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3053756" y="1604556"/>
            <a:ext cx="2542032" cy="400110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kern="0" dirty="0">
                <a:solidFill>
                  <a:srgbClr val="141414"/>
                </a:solidFill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Largest Utility in US </a:t>
            </a:r>
            <a:r>
              <a:rPr lang="en-US" sz="1000" kern="0" dirty="0">
                <a:solidFill>
                  <a:srgbClr val="141414"/>
                </a:solidFill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by Market Cap of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kern="0" dirty="0" smtClean="0">
                <a:solidFill>
                  <a:srgbClr val="141414"/>
                </a:solidFill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$113 </a:t>
            </a:r>
            <a:r>
              <a:rPr lang="en-US" sz="1000" b="1" kern="0" dirty="0">
                <a:solidFill>
                  <a:srgbClr val="141414"/>
                </a:solidFill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Billion</a:t>
            </a:r>
            <a:endParaRPr lang="en-US" sz="1000" kern="0" dirty="0">
              <a:solidFill>
                <a:srgbClr val="141414"/>
              </a:solidFill>
              <a:latin typeface="Calibri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92949" y="2136245"/>
            <a:ext cx="16760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57178" fontAlgn="base">
              <a:spcBef>
                <a:spcPct val="0"/>
              </a:spcBef>
              <a:spcAft>
                <a:spcPct val="0"/>
              </a:spcAft>
            </a:pPr>
            <a:r>
              <a:rPr lang="en-US" sz="1000" kern="0" dirty="0">
                <a:solidFill>
                  <a:srgbClr val="141414"/>
                </a:solidFill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Operations in </a:t>
            </a:r>
            <a:r>
              <a:rPr lang="en-US" sz="1000" b="1" kern="0" dirty="0">
                <a:solidFill>
                  <a:srgbClr val="141414"/>
                </a:solidFill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36 states </a:t>
            </a:r>
            <a:r>
              <a:rPr lang="en-US" sz="1000" kern="0" dirty="0">
                <a:solidFill>
                  <a:srgbClr val="141414"/>
                </a:solidFill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</a:t>
            </a:r>
            <a:r>
              <a:rPr lang="en-US" sz="1000" b="1" kern="0" dirty="0">
                <a:solidFill>
                  <a:srgbClr val="141414"/>
                </a:solidFill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 </a:t>
            </a:r>
            <a:r>
              <a:rPr lang="en-US" sz="1000" kern="0" dirty="0">
                <a:solidFill>
                  <a:srgbClr val="141414"/>
                </a:solidFill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&amp; </a:t>
            </a:r>
            <a:r>
              <a:rPr lang="en-US" sz="1000" b="1" kern="0" dirty="0">
                <a:solidFill>
                  <a:srgbClr val="141414"/>
                </a:solidFill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 provinces </a:t>
            </a:r>
            <a:r>
              <a:rPr lang="en-US" sz="1000" kern="0" dirty="0">
                <a:solidFill>
                  <a:srgbClr val="141414"/>
                </a:solidFill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</a:t>
            </a:r>
            <a:r>
              <a:rPr lang="en-US" sz="1000" b="1" kern="0" dirty="0">
                <a:solidFill>
                  <a:srgbClr val="141414"/>
                </a:solidFill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Canada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295919" y="4640601"/>
            <a:ext cx="18033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kern="0" dirty="0">
                <a:solidFill>
                  <a:srgbClr val="141414"/>
                </a:solidFill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#1 </a:t>
            </a:r>
            <a:r>
              <a:rPr lang="en-US" sz="1000" kern="0" dirty="0">
                <a:solidFill>
                  <a:srgbClr val="141414"/>
                </a:solidFill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 </a:t>
            </a:r>
            <a:r>
              <a:rPr lang="en-US" sz="1000" b="1" kern="0" dirty="0">
                <a:solidFill>
                  <a:srgbClr val="141414"/>
                </a:solidFill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Fortune’s </a:t>
            </a:r>
            <a:r>
              <a:rPr lang="en-US" sz="1000" kern="0" dirty="0">
                <a:solidFill>
                  <a:srgbClr val="141414"/>
                </a:solidFill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list  of</a:t>
            </a:r>
            <a:r>
              <a:rPr lang="en-US" sz="1000" b="1" kern="0" dirty="0">
                <a:solidFill>
                  <a:srgbClr val="141414"/>
                </a:solidFill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World’s Most Admired Company </a:t>
            </a:r>
            <a:r>
              <a:rPr lang="en-US" sz="1000" kern="0" dirty="0">
                <a:solidFill>
                  <a:srgbClr val="141414"/>
                </a:solidFill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</a:t>
            </a:r>
            <a:r>
              <a:rPr lang="en-US" sz="1000" b="1" kern="0" dirty="0">
                <a:solidFill>
                  <a:srgbClr val="141414"/>
                </a:solidFill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Electric &amp; Gas Utilities  Industry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93755" y="1324699"/>
            <a:ext cx="28448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kern="0" dirty="0">
                <a:solidFill>
                  <a:srgbClr val="141414"/>
                </a:solidFill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Largest </a:t>
            </a:r>
            <a:r>
              <a:rPr lang="en-US" sz="1000" kern="0" dirty="0">
                <a:solidFill>
                  <a:srgbClr val="141414"/>
                </a:solidFill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Electric Utility in </a:t>
            </a:r>
            <a:r>
              <a:rPr lang="en-US" sz="1000" b="1" kern="0" dirty="0">
                <a:solidFill>
                  <a:srgbClr val="141414"/>
                </a:solidFill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Florida</a:t>
            </a:r>
            <a:r>
              <a:rPr lang="en-US" sz="1000" kern="0" dirty="0">
                <a:solidFill>
                  <a:srgbClr val="141414"/>
                </a:solidFill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988003" y="5451896"/>
            <a:ext cx="2992622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758825" algn="just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kern="0" dirty="0">
                <a:solidFill>
                  <a:srgbClr val="141414"/>
                </a:solidFill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the </a:t>
            </a:r>
            <a:r>
              <a:rPr lang="en-US" sz="1000" b="1" kern="0" dirty="0">
                <a:solidFill>
                  <a:srgbClr val="141414"/>
                </a:solidFill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third consecutive year, </a:t>
            </a:r>
            <a:r>
              <a:rPr lang="en-US" sz="1000" kern="0" dirty="0">
                <a:solidFill>
                  <a:srgbClr val="141414"/>
                </a:solidFill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NextEra Energy was named by </a:t>
            </a:r>
            <a:r>
              <a:rPr lang="en-US" sz="1000" b="1" kern="0" dirty="0">
                <a:solidFill>
                  <a:srgbClr val="141414"/>
                </a:solidFill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Forbes </a:t>
            </a:r>
            <a:r>
              <a:rPr lang="en-US" sz="1000" kern="0" dirty="0">
                <a:solidFill>
                  <a:srgbClr val="141414"/>
                </a:solidFill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 one of </a:t>
            </a:r>
            <a:r>
              <a:rPr lang="en-US" sz="1000" b="1" kern="0" dirty="0">
                <a:solidFill>
                  <a:srgbClr val="141414"/>
                </a:solidFill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America's Best Employers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450402" y="3751177"/>
            <a:ext cx="159478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1000" kern="0" dirty="0">
                <a:solidFill>
                  <a:srgbClr val="141414"/>
                </a:solidFill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the </a:t>
            </a:r>
            <a:r>
              <a:rPr lang="en-US" sz="1000" b="1" kern="0" dirty="0">
                <a:solidFill>
                  <a:srgbClr val="141414"/>
                </a:solidFill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</a:t>
            </a:r>
            <a:r>
              <a:rPr lang="en-US" sz="1000" b="1" kern="0" baseline="30000" dirty="0">
                <a:solidFill>
                  <a:srgbClr val="141414"/>
                </a:solidFill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</a:t>
            </a:r>
            <a:r>
              <a:rPr lang="en-US" sz="1000" b="1" kern="0" dirty="0">
                <a:solidFill>
                  <a:srgbClr val="141414"/>
                </a:solidFill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000" kern="0" dirty="0">
                <a:solidFill>
                  <a:srgbClr val="141414"/>
                </a:solidFill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year, NEE has been named one of the </a:t>
            </a:r>
            <a:r>
              <a:rPr lang="en-US" sz="1000" b="1" kern="0" dirty="0">
                <a:solidFill>
                  <a:srgbClr val="141414"/>
                </a:solidFill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World's Most Ethical Companies</a:t>
            </a:r>
            <a:r>
              <a:rPr lang="en-US" sz="1000" kern="0" dirty="0">
                <a:solidFill>
                  <a:srgbClr val="141414"/>
                </a:solidFill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by Ethisphere Institute</a:t>
            </a:r>
            <a:endParaRPr lang="en-US" sz="1000" b="1" kern="0" dirty="0">
              <a:solidFill>
                <a:srgbClr val="141414"/>
              </a:solidFill>
              <a:latin typeface="Calibri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235193" y="841586"/>
            <a:ext cx="31197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kern="0" dirty="0">
                <a:solidFill>
                  <a:srgbClr val="50B3CF">
                    <a:lumMod val="75000"/>
                  </a:srgbClr>
                </a:solidFill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NextEra Energy </a:t>
            </a:r>
            <a:r>
              <a:rPr lang="en-US" sz="1600" b="1" kern="0" dirty="0" smtClean="0">
                <a:solidFill>
                  <a:srgbClr val="50B3CF">
                    <a:lumMod val="75000"/>
                  </a:srgbClr>
                </a:solidFill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Major Subsidiaries</a:t>
            </a:r>
            <a:endParaRPr lang="en-US" sz="1600" b="1" kern="0" dirty="0">
              <a:solidFill>
                <a:srgbClr val="50B3CF">
                  <a:lumMod val="75000"/>
                </a:srgbClr>
              </a:solidFill>
              <a:latin typeface="Calibri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" name="Ellipse 37"/>
          <p:cNvSpPr/>
          <p:nvPr/>
        </p:nvSpPr>
        <p:spPr bwMode="auto">
          <a:xfrm>
            <a:off x="3414750" y="2536355"/>
            <a:ext cx="1492381" cy="1212662"/>
          </a:xfrm>
          <a:prstGeom prst="ellipse">
            <a:avLst/>
          </a:prstGeom>
          <a:gradFill flip="none" rotWithShape="1">
            <a:gsLst>
              <a:gs pos="38000">
                <a:schemeClr val="bg1"/>
              </a:gs>
              <a:gs pos="89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9592" tIns="44797" rIns="89592" bIns="44797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 sz="1400">
              <a:solidFill>
                <a:prstClr val="white"/>
              </a:solidFill>
              <a:latin typeface="Calibri" pitchFamily="34" charset="0"/>
            </a:endParaRPr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72" t="34741" r="18861" b="46916"/>
          <a:stretch/>
        </p:blipFill>
        <p:spPr bwMode="auto">
          <a:xfrm>
            <a:off x="2622627" y="3906001"/>
            <a:ext cx="862259" cy="517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/>
          <p:cNvCxnSpPr/>
          <p:nvPr/>
        </p:nvCxnSpPr>
        <p:spPr>
          <a:xfrm>
            <a:off x="5184339" y="841586"/>
            <a:ext cx="0" cy="5269581"/>
          </a:xfrm>
          <a:prstGeom prst="line">
            <a:avLst/>
          </a:prstGeom>
          <a:ln w="19050">
            <a:solidFill>
              <a:schemeClr val="tx2"/>
            </a:solidFill>
            <a:prstDash val="sysDash"/>
          </a:ln>
          <a:effectLst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980" y="4695798"/>
            <a:ext cx="574381" cy="50947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5858" y="5457207"/>
            <a:ext cx="573674" cy="521959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6649344" y="1560996"/>
            <a:ext cx="4553273" cy="553998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en-US" sz="1000" kern="0" dirty="0"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</a:t>
            </a:r>
            <a:r>
              <a:rPr lang="en-US" sz="1000" b="1" kern="0" dirty="0"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largest rate-regulated electric utility in Florida</a:t>
            </a:r>
            <a:r>
              <a:rPr lang="en-US" sz="1000" kern="0" dirty="0"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serves approximately 4.9 million customer accounts in the state and has the third-largest number of customers in the United States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644751" y="2560543"/>
            <a:ext cx="4557866" cy="400110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en-US" sz="1000" kern="0" dirty="0"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</a:t>
            </a:r>
            <a:r>
              <a:rPr lang="en-US" sz="1000" b="1" kern="0" dirty="0"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largest renewable energy generator in North America </a:t>
            </a:r>
            <a:r>
              <a:rPr lang="en-US" sz="1000" kern="0" dirty="0"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from the wind and sun, generates  23,970 MW of electricity in 40 states of U.S.A. and Canada</a:t>
            </a:r>
          </a:p>
        </p:txBody>
      </p:sp>
      <p:pic>
        <p:nvPicPr>
          <p:cNvPr id="28" name="Picture 4" descr="http://www.nexteraenergyresources.com/fplcommon/NextEra/images/neer_logo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8361" y="2605782"/>
            <a:ext cx="1085576" cy="465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/>
          <p:cNvSpPr/>
          <p:nvPr/>
        </p:nvSpPr>
        <p:spPr>
          <a:xfrm>
            <a:off x="6644751" y="3456001"/>
            <a:ext cx="4557866" cy="553998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en-US" sz="1000" kern="0" dirty="0" smtClean="0"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 is a </a:t>
            </a:r>
            <a:r>
              <a:rPr lang="en-US" sz="1000" b="1" kern="0" dirty="0"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U.S. investor-owned electric utility owned by NextEra </a:t>
            </a:r>
            <a:r>
              <a:rPr lang="en-US" sz="1000" b="1" kern="0" dirty="0" smtClean="0"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Energy</a:t>
            </a:r>
            <a:r>
              <a:rPr lang="en-US" sz="1000" kern="0" dirty="0" smtClean="0"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and </a:t>
            </a:r>
            <a:r>
              <a:rPr lang="en-US" sz="1000" kern="0" dirty="0"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has a service territory that spans 7,550 square miles in 10 counties and 71 towns in northwest Florida.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8555" y="4485676"/>
            <a:ext cx="1204867" cy="376521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6644751" y="4385813"/>
            <a:ext cx="4550177" cy="553998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en-US" sz="1000" kern="0" dirty="0" smtClean="0"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 is </a:t>
            </a:r>
            <a:r>
              <a:rPr lang="en-US" sz="1000" kern="0" dirty="0"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</a:t>
            </a:r>
            <a:r>
              <a:rPr lang="en-US" sz="1000" b="1" kern="0" dirty="0"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natural gas distribution </a:t>
            </a:r>
            <a:r>
              <a:rPr lang="en-US" sz="1000" b="1" kern="0" dirty="0" smtClean="0"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company</a:t>
            </a:r>
            <a:r>
              <a:rPr lang="en-US" sz="1000" kern="0" dirty="0" smtClean="0"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serving </a:t>
            </a:r>
            <a:r>
              <a:rPr lang="en-US" sz="1000" kern="0" dirty="0"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approximately 110,000 residential and commercial natural gas customers in Florida’s Miami-Dade, Brevard, St. Lucie, and Indian River counties</a:t>
            </a:r>
          </a:p>
        </p:txBody>
      </p:sp>
      <p:pic>
        <p:nvPicPr>
          <p:cNvPr id="32" name="Picture 2" descr="Image result for nextera energy logo icon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529" y="2897906"/>
            <a:ext cx="1227307" cy="613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Image result for gulf power logo icon 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269" y="3504558"/>
            <a:ext cx="1032409" cy="432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 descr="Image result for fpl logo icon 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683" y="1534579"/>
            <a:ext cx="660661" cy="602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/>
          <p:cNvSpPr/>
          <p:nvPr/>
        </p:nvSpPr>
        <p:spPr>
          <a:xfrm>
            <a:off x="855072" y="802743"/>
            <a:ext cx="2063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kern="0" dirty="0" smtClean="0">
                <a:solidFill>
                  <a:srgbClr val="50B3CF">
                    <a:lumMod val="75000"/>
                  </a:srgbClr>
                </a:solidFill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About NextEra Energy</a:t>
            </a:r>
            <a:endParaRPr lang="en-US" sz="1600" b="1" kern="0" dirty="0">
              <a:solidFill>
                <a:srgbClr val="50B3CF">
                  <a:lumMod val="75000"/>
                </a:srgbClr>
              </a:solidFill>
              <a:latin typeface="Calibri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6" name="Picture 8" descr="Image result for florida power and light energy services logo icon 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193" y="5263794"/>
            <a:ext cx="1432464" cy="596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/>
          <p:cNvSpPr/>
          <p:nvPr/>
        </p:nvSpPr>
        <p:spPr>
          <a:xfrm>
            <a:off x="6649344" y="5340136"/>
            <a:ext cx="4553273" cy="553998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en-US" sz="1000" kern="0" dirty="0"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</a:t>
            </a:r>
            <a:r>
              <a:rPr lang="en-US" sz="1000" b="1" kern="0" dirty="0"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leading energy solutions provider</a:t>
            </a:r>
            <a:r>
              <a:rPr lang="en-US" sz="1000" kern="0" dirty="0"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that develops, designs, and builds comprehensive energy-related solutions for federal, state and local government and business customers</a:t>
            </a:r>
          </a:p>
        </p:txBody>
      </p:sp>
    </p:spTree>
    <p:extLst>
      <p:ext uri="{BB962C8B-B14F-4D97-AF65-F5344CB8AC3E}">
        <p14:creationId xmlns:p14="http://schemas.microsoft.com/office/powerpoint/2010/main" val="16961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255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</vt:vector>
  </TitlesOfParts>
  <Company>CTS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Ganguli, Manadeep (Cognizant)</dc:creator>
  <cp:lastModifiedBy>Ganguli, Manadeep (Cognizant)</cp:lastModifiedBy>
  <cp:revision>6</cp:revision>
  <dcterms:created xsi:type="dcterms:W3CDTF">2019-09-27T07:45:16Z</dcterms:created>
  <dcterms:modified xsi:type="dcterms:W3CDTF">2019-09-27T09:24:00Z</dcterms:modified>
</cp:coreProperties>
</file>