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436475" cy="20113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31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6" d="100"/>
          <a:sy n="106" d="100"/>
        </p:scale>
        <p:origin x="570" y="16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63D0E-B1BB-44E4-8F50-FD0DD19A9EA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6110288" y="1143000"/>
            <a:ext cx="190785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1460C-C119-4990-8B6F-F8B6B418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59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110288" y="1143000"/>
            <a:ext cx="190785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2D6E04-3A2F-4B48-A297-666578EDF1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1617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5585170" y="1907836"/>
            <a:ext cx="5130045" cy="90267"/>
          </a:xfrm>
          <a:prstGeom prst="rect">
            <a:avLst/>
          </a:prstGeom>
          <a:noFill/>
        </p:spPr>
        <p:txBody>
          <a:bodyPr wrap="square" rtlCol="0">
            <a:normAutofit fontScale="25000" lnSpcReduction="20000"/>
          </a:bodyPr>
          <a:lstStyle/>
          <a:p>
            <a:pPr eaLnBrk="0" hangingPunct="0">
              <a:defRPr/>
            </a:pPr>
            <a:r>
              <a:rPr lang="en-US" sz="352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2016,</a:t>
            </a:r>
            <a:r>
              <a:rPr lang="en-US" sz="352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52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Cgnizant Technology Solutions. All Rights Reserved.</a:t>
            </a:r>
            <a:endParaRPr lang="en-US" sz="39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" y="0"/>
            <a:ext cx="12418074" cy="201136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842908" y="1907837"/>
            <a:ext cx="8443378" cy="146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defRPr/>
            </a:pPr>
            <a:r>
              <a:rPr lang="en-US" sz="352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2019,</a:t>
            </a:r>
            <a:r>
              <a:rPr lang="en-US" sz="352" baseline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52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Cognizant Technology Solutions.     All Rights Reserved.</a:t>
            </a:r>
            <a:endParaRPr lang="en-US" sz="391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86F33D-B3A6-4729-A0FB-5DC8F3DD4F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10549436" y="1857083"/>
            <a:ext cx="1738390" cy="10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233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28230" y="388891"/>
            <a:ext cx="11507333" cy="128286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1095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89395" indent="-88775">
              <a:buClr>
                <a:schemeClr val="accent2"/>
              </a:buClr>
              <a:buFont typeface="Arial"/>
              <a:buChar char="•"/>
              <a:defRPr sz="939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2366" indent="-65184">
              <a:buClr>
                <a:schemeClr val="accent2"/>
              </a:buClr>
              <a:buFont typeface="Arial"/>
              <a:buChar char="•"/>
              <a:defRPr sz="782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3959" indent="-68909">
              <a:buClr>
                <a:schemeClr val="accent2"/>
              </a:buClr>
              <a:buFont typeface="Arial"/>
              <a:buChar char="•"/>
              <a:defRPr sz="704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0520" indent="-68909">
              <a:buClr>
                <a:schemeClr val="accent2"/>
              </a:buClr>
              <a:buFont typeface="Arial"/>
              <a:buChar char="•"/>
              <a:defRPr sz="704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3186" y="3725"/>
            <a:ext cx="9825328" cy="17810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207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7826468" y="560624"/>
            <a:ext cx="3694041" cy="23686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939" b="1" kern="1200" baseline="0" dirty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178791" indent="0">
              <a:buNone/>
              <a:defRPr/>
            </a:lvl2pPr>
            <a:lvl3pPr marL="357583" indent="0">
              <a:buNone/>
              <a:defRPr/>
            </a:lvl3pPr>
            <a:lvl4pPr marL="536374" indent="0">
              <a:buNone/>
              <a:defRPr/>
            </a:lvl4pPr>
            <a:lvl5pPr marL="715165" indent="0">
              <a:buNone/>
              <a:defRPr/>
            </a:lvl5pPr>
          </a:lstStyle>
          <a:p>
            <a:pPr marL="0" lvl="0" indent="0" algn="l" defTabSz="178791" rtl="0" eaLnBrk="1" latinLnBrk="0" hangingPunct="1">
              <a:lnSpc>
                <a:spcPct val="100000"/>
              </a:lnSpc>
              <a:spcBef>
                <a:spcPct val="20000"/>
              </a:spcBef>
              <a:buFont typeface="Arial"/>
              <a:buNone/>
            </a:pPr>
            <a:r>
              <a:rPr lang="en-US" dirty="0" smtClean="0"/>
              <a:t>        Text goes here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50334" y="1889613"/>
            <a:ext cx="5130045" cy="90267"/>
          </a:xfrm>
          <a:prstGeom prst="rect">
            <a:avLst/>
          </a:prstGeom>
          <a:noFill/>
        </p:spPr>
        <p:txBody>
          <a:bodyPr wrap="square" rtlCol="0">
            <a:normAutofit fontScale="25000" lnSpcReduction="20000"/>
          </a:bodyPr>
          <a:lstStyle/>
          <a:p>
            <a:pPr eaLnBrk="0" hangingPunct="0">
              <a:defRPr/>
            </a:pPr>
            <a:r>
              <a:rPr lang="en-US" sz="352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2017,</a:t>
            </a:r>
            <a:r>
              <a:rPr lang="en-US" sz="352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52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Cognizant Technology Solutions. All Rights Reserved.</a:t>
            </a:r>
            <a:endParaRPr lang="en-US" sz="39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754" y="1820141"/>
            <a:ext cx="1554559" cy="1354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" y="0"/>
            <a:ext cx="12418074" cy="2011363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42908" y="1907837"/>
            <a:ext cx="8443378" cy="146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defRPr/>
            </a:pPr>
            <a:r>
              <a:rPr lang="en-US" sz="352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2019,</a:t>
            </a:r>
            <a:r>
              <a:rPr lang="en-US" sz="352" baseline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52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Cognizant Technology Solutions.     All Rights Reserved.</a:t>
            </a:r>
            <a:endParaRPr lang="en-US" sz="391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86F33D-B3A6-4729-A0FB-5DC8F3DD4FC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11048146" y="1907997"/>
            <a:ext cx="1223150" cy="7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864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5975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78791" rtl="0" eaLnBrk="1" latinLnBrk="0" hangingPunct="1">
        <a:spcBef>
          <a:spcPct val="0"/>
        </a:spcBef>
        <a:buNone/>
        <a:defRPr sz="782" b="0" kern="1200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134094" indent="-134094" algn="l" defTabSz="178791" rtl="0" eaLnBrk="1" latinLnBrk="0" hangingPunct="1">
        <a:spcBef>
          <a:spcPct val="20000"/>
        </a:spcBef>
        <a:buFont typeface="Arial"/>
        <a:buChar char="•"/>
        <a:defRPr sz="1252" kern="1200">
          <a:solidFill>
            <a:schemeClr val="tx1"/>
          </a:solidFill>
          <a:latin typeface="+mn-lt"/>
          <a:ea typeface="+mn-ea"/>
          <a:cs typeface="+mn-cs"/>
        </a:defRPr>
      </a:lvl1pPr>
      <a:lvl2pPr marL="290536" indent="-111744" algn="l" defTabSz="178791" rtl="0" eaLnBrk="1" latinLnBrk="0" hangingPunct="1">
        <a:spcBef>
          <a:spcPct val="20000"/>
        </a:spcBef>
        <a:buFont typeface="Arial"/>
        <a:buChar char="–"/>
        <a:defRPr sz="1095" kern="1200">
          <a:solidFill>
            <a:schemeClr val="tx1"/>
          </a:solidFill>
          <a:latin typeface="+mn-lt"/>
          <a:ea typeface="+mn-ea"/>
          <a:cs typeface="+mn-cs"/>
        </a:defRPr>
      </a:lvl2pPr>
      <a:lvl3pPr marL="446978" indent="-89395" algn="l" defTabSz="178791" rtl="0" eaLnBrk="1" latinLnBrk="0" hangingPunct="1">
        <a:spcBef>
          <a:spcPct val="20000"/>
        </a:spcBef>
        <a:buFont typeface="Arial"/>
        <a:buChar char="•"/>
        <a:defRPr sz="939" kern="1200">
          <a:solidFill>
            <a:schemeClr val="tx1"/>
          </a:solidFill>
          <a:latin typeface="+mn-lt"/>
          <a:ea typeface="+mn-ea"/>
          <a:cs typeface="+mn-cs"/>
        </a:defRPr>
      </a:lvl3pPr>
      <a:lvl4pPr marL="625769" indent="-89395" algn="l" defTabSz="178791" rtl="0" eaLnBrk="1" latinLnBrk="0" hangingPunct="1">
        <a:spcBef>
          <a:spcPct val="20000"/>
        </a:spcBef>
        <a:buFont typeface="Arial"/>
        <a:buChar char="–"/>
        <a:defRPr sz="782" kern="1200">
          <a:solidFill>
            <a:schemeClr val="tx1"/>
          </a:solidFill>
          <a:latin typeface="+mn-lt"/>
          <a:ea typeface="+mn-ea"/>
          <a:cs typeface="+mn-cs"/>
        </a:defRPr>
      </a:lvl4pPr>
      <a:lvl5pPr marL="804560" indent="-89395" algn="l" defTabSz="178791" rtl="0" eaLnBrk="1" latinLnBrk="0" hangingPunct="1">
        <a:spcBef>
          <a:spcPct val="20000"/>
        </a:spcBef>
        <a:buFont typeface="Arial"/>
        <a:buChar char="»"/>
        <a:defRPr sz="782" kern="1200">
          <a:solidFill>
            <a:schemeClr val="tx1"/>
          </a:solidFill>
          <a:latin typeface="+mn-lt"/>
          <a:ea typeface="+mn-ea"/>
          <a:cs typeface="+mn-cs"/>
        </a:defRPr>
      </a:lvl5pPr>
      <a:lvl6pPr marL="983352" indent="-89395" algn="l" defTabSz="178791" rtl="0" eaLnBrk="1" latinLnBrk="0" hangingPunct="1">
        <a:spcBef>
          <a:spcPct val="20000"/>
        </a:spcBef>
        <a:buFont typeface="Arial"/>
        <a:buChar char="•"/>
        <a:defRPr sz="782" kern="1200">
          <a:solidFill>
            <a:schemeClr val="tx1"/>
          </a:solidFill>
          <a:latin typeface="+mn-lt"/>
          <a:ea typeface="+mn-ea"/>
          <a:cs typeface="+mn-cs"/>
        </a:defRPr>
      </a:lvl6pPr>
      <a:lvl7pPr marL="1162143" indent="-89395" algn="l" defTabSz="178791" rtl="0" eaLnBrk="1" latinLnBrk="0" hangingPunct="1">
        <a:spcBef>
          <a:spcPct val="20000"/>
        </a:spcBef>
        <a:buFont typeface="Arial"/>
        <a:buChar char="•"/>
        <a:defRPr sz="782" kern="1200">
          <a:solidFill>
            <a:schemeClr val="tx1"/>
          </a:solidFill>
          <a:latin typeface="+mn-lt"/>
          <a:ea typeface="+mn-ea"/>
          <a:cs typeface="+mn-cs"/>
        </a:defRPr>
      </a:lvl7pPr>
      <a:lvl8pPr marL="1340934" indent="-89395" algn="l" defTabSz="178791" rtl="0" eaLnBrk="1" latinLnBrk="0" hangingPunct="1">
        <a:spcBef>
          <a:spcPct val="20000"/>
        </a:spcBef>
        <a:buFont typeface="Arial"/>
        <a:buChar char="•"/>
        <a:defRPr sz="782" kern="1200">
          <a:solidFill>
            <a:schemeClr val="tx1"/>
          </a:solidFill>
          <a:latin typeface="+mn-lt"/>
          <a:ea typeface="+mn-ea"/>
          <a:cs typeface="+mn-cs"/>
        </a:defRPr>
      </a:lvl8pPr>
      <a:lvl9pPr marL="1519725" indent="-89395" algn="l" defTabSz="178791" rtl="0" eaLnBrk="1" latinLnBrk="0" hangingPunct="1">
        <a:spcBef>
          <a:spcPct val="20000"/>
        </a:spcBef>
        <a:buFont typeface="Arial"/>
        <a:buChar char="•"/>
        <a:defRPr sz="7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8791" rtl="0" eaLnBrk="1" latinLnBrk="0" hangingPunct="1">
        <a:defRPr sz="704" kern="1200">
          <a:solidFill>
            <a:schemeClr val="tx1"/>
          </a:solidFill>
          <a:latin typeface="+mn-lt"/>
          <a:ea typeface="+mn-ea"/>
          <a:cs typeface="+mn-cs"/>
        </a:defRPr>
      </a:lvl1pPr>
      <a:lvl2pPr marL="178791" algn="l" defTabSz="178791" rtl="0" eaLnBrk="1" latinLnBrk="0" hangingPunct="1">
        <a:defRPr sz="704" kern="1200">
          <a:solidFill>
            <a:schemeClr val="tx1"/>
          </a:solidFill>
          <a:latin typeface="+mn-lt"/>
          <a:ea typeface="+mn-ea"/>
          <a:cs typeface="+mn-cs"/>
        </a:defRPr>
      </a:lvl2pPr>
      <a:lvl3pPr marL="357583" algn="l" defTabSz="178791" rtl="0" eaLnBrk="1" latinLnBrk="0" hangingPunct="1">
        <a:defRPr sz="704" kern="1200">
          <a:solidFill>
            <a:schemeClr val="tx1"/>
          </a:solidFill>
          <a:latin typeface="+mn-lt"/>
          <a:ea typeface="+mn-ea"/>
          <a:cs typeface="+mn-cs"/>
        </a:defRPr>
      </a:lvl3pPr>
      <a:lvl4pPr marL="536374" algn="l" defTabSz="178791" rtl="0" eaLnBrk="1" latinLnBrk="0" hangingPunct="1">
        <a:defRPr sz="704" kern="1200">
          <a:solidFill>
            <a:schemeClr val="tx1"/>
          </a:solidFill>
          <a:latin typeface="+mn-lt"/>
          <a:ea typeface="+mn-ea"/>
          <a:cs typeface="+mn-cs"/>
        </a:defRPr>
      </a:lvl4pPr>
      <a:lvl5pPr marL="715165" algn="l" defTabSz="178791" rtl="0" eaLnBrk="1" latinLnBrk="0" hangingPunct="1">
        <a:defRPr sz="704" kern="1200">
          <a:solidFill>
            <a:schemeClr val="tx1"/>
          </a:solidFill>
          <a:latin typeface="+mn-lt"/>
          <a:ea typeface="+mn-ea"/>
          <a:cs typeface="+mn-cs"/>
        </a:defRPr>
      </a:lvl5pPr>
      <a:lvl6pPr marL="893956" algn="l" defTabSz="178791" rtl="0" eaLnBrk="1" latinLnBrk="0" hangingPunct="1">
        <a:defRPr sz="704" kern="1200">
          <a:solidFill>
            <a:schemeClr val="tx1"/>
          </a:solidFill>
          <a:latin typeface="+mn-lt"/>
          <a:ea typeface="+mn-ea"/>
          <a:cs typeface="+mn-cs"/>
        </a:defRPr>
      </a:lvl6pPr>
      <a:lvl7pPr marL="1072747" algn="l" defTabSz="178791" rtl="0" eaLnBrk="1" latinLnBrk="0" hangingPunct="1">
        <a:defRPr sz="704" kern="1200">
          <a:solidFill>
            <a:schemeClr val="tx1"/>
          </a:solidFill>
          <a:latin typeface="+mn-lt"/>
          <a:ea typeface="+mn-ea"/>
          <a:cs typeface="+mn-cs"/>
        </a:defRPr>
      </a:lvl7pPr>
      <a:lvl8pPr marL="1251538" algn="l" defTabSz="178791" rtl="0" eaLnBrk="1" latinLnBrk="0" hangingPunct="1">
        <a:defRPr sz="704" kern="1200">
          <a:solidFill>
            <a:schemeClr val="tx1"/>
          </a:solidFill>
          <a:latin typeface="+mn-lt"/>
          <a:ea typeface="+mn-ea"/>
          <a:cs typeface="+mn-cs"/>
        </a:defRPr>
      </a:lvl8pPr>
      <a:lvl9pPr marL="1430330" algn="l" defTabSz="178791" rtl="0" eaLnBrk="1" latinLnBrk="0" hangingPunct="1">
        <a:defRPr sz="7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75" userDrawn="1">
          <p15:clr>
            <a:srgbClr val="F26B43"/>
          </p15:clr>
        </p15:guide>
        <p15:guide id="2" pos="501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-1"/>
            <a:ext cx="12436475" cy="2011363"/>
          </a:xfrm>
          <a:prstGeom prst="rect">
            <a:avLst/>
          </a:prstGeom>
          <a:blipFill dpi="0" rotWithShape="1">
            <a:blip r:embed="rId3">
              <a:alphaModFix amt="12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 flipH="1">
            <a:off x="1632632" y="24494"/>
            <a:ext cx="2157984" cy="1965960"/>
            <a:chOff x="304798" y="1561078"/>
            <a:chExt cx="3694258" cy="2055881"/>
          </a:xfrm>
        </p:grpSpPr>
        <p:sp>
          <p:nvSpPr>
            <p:cNvPr id="46" name="Rectangle 29"/>
            <p:cNvSpPr/>
            <p:nvPr/>
          </p:nvSpPr>
          <p:spPr>
            <a:xfrm>
              <a:off x="304800" y="1561078"/>
              <a:ext cx="1336675" cy="685800"/>
            </a:xfrm>
            <a:custGeom>
              <a:avLst/>
              <a:gdLst>
                <a:gd name="connsiteX0" fmla="*/ 0 w 1333500"/>
                <a:gd name="connsiteY0" fmla="*/ 0 h 685800"/>
                <a:gd name="connsiteX1" fmla="*/ 1333500 w 1333500"/>
                <a:gd name="connsiteY1" fmla="*/ 0 h 685800"/>
                <a:gd name="connsiteX2" fmla="*/ 1333500 w 1333500"/>
                <a:gd name="connsiteY2" fmla="*/ 685800 h 685800"/>
                <a:gd name="connsiteX3" fmla="*/ 0 w 1333500"/>
                <a:gd name="connsiteY3" fmla="*/ 685800 h 685800"/>
                <a:gd name="connsiteX4" fmla="*/ 0 w 1333500"/>
                <a:gd name="connsiteY4" fmla="*/ 0 h 685800"/>
                <a:gd name="connsiteX0" fmla="*/ 0 w 1336675"/>
                <a:gd name="connsiteY0" fmla="*/ 0 h 685800"/>
                <a:gd name="connsiteX1" fmla="*/ 1333500 w 1336675"/>
                <a:gd name="connsiteY1" fmla="*/ 0 h 685800"/>
                <a:gd name="connsiteX2" fmla="*/ 1336675 w 1336675"/>
                <a:gd name="connsiteY2" fmla="*/ 685800 h 685800"/>
                <a:gd name="connsiteX3" fmla="*/ 0 w 1336675"/>
                <a:gd name="connsiteY3" fmla="*/ 685800 h 685800"/>
                <a:gd name="connsiteX4" fmla="*/ 0 w 1336675"/>
                <a:gd name="connsiteY4" fmla="*/ 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6675" h="685800">
                  <a:moveTo>
                    <a:pt x="0" y="0"/>
                  </a:moveTo>
                  <a:lnTo>
                    <a:pt x="1333500" y="0"/>
                  </a:lnTo>
                  <a:cubicBezTo>
                    <a:pt x="1334558" y="228600"/>
                    <a:pt x="1335617" y="457200"/>
                    <a:pt x="1336675" y="685800"/>
                  </a:cubicBezTo>
                  <a:lnTo>
                    <a:pt x="0" y="685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78791"/>
              <a:r>
                <a:rPr lang="en-US" sz="1600" b="1" dirty="0" smtClean="0">
                  <a:solidFill>
                    <a:schemeClr val="tx2"/>
                  </a:solidFill>
                  <a:latin typeface="Calibri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$40 B</a:t>
              </a:r>
              <a:endParaRPr lang="en-US" sz="1600" b="1" dirty="0">
                <a:solidFill>
                  <a:schemeClr val="tx2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 defTabSz="178791"/>
              <a:r>
                <a:rPr lang="en-US" sz="800" b="1" dirty="0" smtClean="0">
                  <a:solidFill>
                    <a:schemeClr val="tx2"/>
                  </a:solidFill>
                  <a:latin typeface="Calibri" pitchFamily="34" charset="0"/>
                </a:rPr>
                <a:t>Planned Infrastructure Investment</a:t>
              </a:r>
              <a:endParaRPr lang="en-US" sz="800" b="1" dirty="0">
                <a:solidFill>
                  <a:schemeClr val="tx2"/>
                </a:solidFill>
                <a:latin typeface="Calibri" pitchFamily="34" charset="0"/>
              </a:endParaRPr>
            </a:p>
          </p:txBody>
        </p:sp>
        <p:sp>
          <p:nvSpPr>
            <p:cNvPr id="47" name="Right Triangle 16"/>
            <p:cNvSpPr/>
            <p:nvPr/>
          </p:nvSpPr>
          <p:spPr>
            <a:xfrm>
              <a:off x="1635196" y="1564615"/>
              <a:ext cx="2363860" cy="1039310"/>
            </a:xfrm>
            <a:custGeom>
              <a:avLst/>
              <a:gdLst>
                <a:gd name="connsiteX0" fmla="*/ 0 w 1562100"/>
                <a:gd name="connsiteY0" fmla="*/ 1143000 h 1143000"/>
                <a:gd name="connsiteX1" fmla="*/ 0 w 1562100"/>
                <a:gd name="connsiteY1" fmla="*/ 0 h 1143000"/>
                <a:gd name="connsiteX2" fmla="*/ 1562100 w 1562100"/>
                <a:gd name="connsiteY2" fmla="*/ 1143000 h 1143000"/>
                <a:gd name="connsiteX3" fmla="*/ 0 w 1562100"/>
                <a:gd name="connsiteY3" fmla="*/ 1143000 h 1143000"/>
                <a:gd name="connsiteX0" fmla="*/ 0 w 1572491"/>
                <a:gd name="connsiteY0" fmla="*/ 685800 h 1143000"/>
                <a:gd name="connsiteX1" fmla="*/ 10391 w 1572491"/>
                <a:gd name="connsiteY1" fmla="*/ 0 h 1143000"/>
                <a:gd name="connsiteX2" fmla="*/ 1572491 w 1572491"/>
                <a:gd name="connsiteY2" fmla="*/ 1143000 h 1143000"/>
                <a:gd name="connsiteX3" fmla="*/ 0 w 1572491"/>
                <a:gd name="connsiteY3" fmla="*/ 685800 h 1143000"/>
                <a:gd name="connsiteX0" fmla="*/ 5484 w 1577975"/>
                <a:gd name="connsiteY0" fmla="*/ 688975 h 1146175"/>
                <a:gd name="connsiteX1" fmla="*/ 0 w 1577975"/>
                <a:gd name="connsiteY1" fmla="*/ 0 h 1146175"/>
                <a:gd name="connsiteX2" fmla="*/ 1577975 w 1577975"/>
                <a:gd name="connsiteY2" fmla="*/ 1146175 h 1146175"/>
                <a:gd name="connsiteX3" fmla="*/ 5484 w 1577975"/>
                <a:gd name="connsiteY3" fmla="*/ 688975 h 1146175"/>
                <a:gd name="connsiteX0" fmla="*/ 5484 w 1577975"/>
                <a:gd name="connsiteY0" fmla="*/ 751287 h 1146175"/>
                <a:gd name="connsiteX1" fmla="*/ 0 w 1577975"/>
                <a:gd name="connsiteY1" fmla="*/ 0 h 1146175"/>
                <a:gd name="connsiteX2" fmla="*/ 1577975 w 1577975"/>
                <a:gd name="connsiteY2" fmla="*/ 1146175 h 1146175"/>
                <a:gd name="connsiteX3" fmla="*/ 5484 w 1577975"/>
                <a:gd name="connsiteY3" fmla="*/ 751287 h 1146175"/>
                <a:gd name="connsiteX0" fmla="*/ 5484 w 1577975"/>
                <a:gd name="connsiteY0" fmla="*/ 751287 h 1146175"/>
                <a:gd name="connsiteX1" fmla="*/ 0 w 1577975"/>
                <a:gd name="connsiteY1" fmla="*/ 0 h 1146175"/>
                <a:gd name="connsiteX2" fmla="*/ 1172414 w 1577975"/>
                <a:gd name="connsiteY2" fmla="*/ 777647 h 1146175"/>
                <a:gd name="connsiteX3" fmla="*/ 1577975 w 1577975"/>
                <a:gd name="connsiteY3" fmla="*/ 1146175 h 1146175"/>
                <a:gd name="connsiteX4" fmla="*/ 5484 w 1577975"/>
                <a:gd name="connsiteY4" fmla="*/ 751287 h 1146175"/>
                <a:gd name="connsiteX0" fmla="*/ 5484 w 1577975"/>
                <a:gd name="connsiteY0" fmla="*/ 751287 h 1146175"/>
                <a:gd name="connsiteX1" fmla="*/ 0 w 1577975"/>
                <a:gd name="connsiteY1" fmla="*/ 0 h 1146175"/>
                <a:gd name="connsiteX2" fmla="*/ 1172414 w 1577975"/>
                <a:gd name="connsiteY2" fmla="*/ 777647 h 1146175"/>
                <a:gd name="connsiteX3" fmla="*/ 1577975 w 1577975"/>
                <a:gd name="connsiteY3" fmla="*/ 1146175 h 1146175"/>
                <a:gd name="connsiteX4" fmla="*/ 1240168 w 1577975"/>
                <a:gd name="connsiteY4" fmla="*/ 923043 h 1146175"/>
                <a:gd name="connsiteX5" fmla="*/ 5484 w 1577975"/>
                <a:gd name="connsiteY5" fmla="*/ 751287 h 1146175"/>
                <a:gd name="connsiteX0" fmla="*/ 3896 w 1576387"/>
                <a:gd name="connsiteY0" fmla="*/ 738306 h 1133194"/>
                <a:gd name="connsiteX1" fmla="*/ 0 w 1576387"/>
                <a:gd name="connsiteY1" fmla="*/ 0 h 1133194"/>
                <a:gd name="connsiteX2" fmla="*/ 1170826 w 1576387"/>
                <a:gd name="connsiteY2" fmla="*/ 764666 h 1133194"/>
                <a:gd name="connsiteX3" fmla="*/ 1576387 w 1576387"/>
                <a:gd name="connsiteY3" fmla="*/ 1133194 h 1133194"/>
                <a:gd name="connsiteX4" fmla="*/ 1238580 w 1576387"/>
                <a:gd name="connsiteY4" fmla="*/ 910062 h 1133194"/>
                <a:gd name="connsiteX5" fmla="*/ 3896 w 1576387"/>
                <a:gd name="connsiteY5" fmla="*/ 738306 h 1133194"/>
                <a:gd name="connsiteX0" fmla="*/ 3896 w 1576387"/>
                <a:gd name="connsiteY0" fmla="*/ 738306 h 1133194"/>
                <a:gd name="connsiteX1" fmla="*/ 0 w 1576387"/>
                <a:gd name="connsiteY1" fmla="*/ 0 h 1133194"/>
                <a:gd name="connsiteX2" fmla="*/ 1169238 w 1576387"/>
                <a:gd name="connsiteY2" fmla="*/ 756876 h 1133194"/>
                <a:gd name="connsiteX3" fmla="*/ 1576387 w 1576387"/>
                <a:gd name="connsiteY3" fmla="*/ 1133194 h 1133194"/>
                <a:gd name="connsiteX4" fmla="*/ 1238580 w 1576387"/>
                <a:gd name="connsiteY4" fmla="*/ 910062 h 1133194"/>
                <a:gd name="connsiteX5" fmla="*/ 3896 w 1576387"/>
                <a:gd name="connsiteY5" fmla="*/ 738306 h 1133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6387" h="1133194">
                  <a:moveTo>
                    <a:pt x="3896" y="738306"/>
                  </a:moveTo>
                  <a:cubicBezTo>
                    <a:pt x="2597" y="492204"/>
                    <a:pt x="1299" y="246102"/>
                    <a:pt x="0" y="0"/>
                  </a:cubicBezTo>
                  <a:cubicBezTo>
                    <a:pt x="387982" y="277679"/>
                    <a:pt x="781256" y="479197"/>
                    <a:pt x="1169238" y="756876"/>
                  </a:cubicBezTo>
                  <a:lnTo>
                    <a:pt x="1576387" y="1133194"/>
                  </a:lnTo>
                  <a:cubicBezTo>
                    <a:pt x="1362154" y="1079587"/>
                    <a:pt x="1452813" y="963669"/>
                    <a:pt x="1238580" y="910062"/>
                  </a:cubicBezTo>
                  <a:lnTo>
                    <a:pt x="3896" y="73830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78791"/>
              <a:endParaRPr lang="en-US" sz="704" dirty="0">
                <a:solidFill>
                  <a:prstClr val="white"/>
                </a:solidFill>
                <a:latin typeface="Calibri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04798" y="2246878"/>
              <a:ext cx="1345126" cy="6858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78791"/>
              <a:r>
                <a:rPr lang="en-US" sz="1600" b="1" dirty="0">
                  <a:solidFill>
                    <a:schemeClr val="tx2"/>
                  </a:solidFill>
                  <a:latin typeface="Calibri" pitchFamily="34" charset="0"/>
                </a:rPr>
                <a:t>14.5k </a:t>
              </a:r>
              <a:r>
                <a:rPr lang="en-US" sz="900" b="1" dirty="0" smtClean="0">
                  <a:solidFill>
                    <a:schemeClr val="tx2"/>
                  </a:solidFill>
                  <a:latin typeface="Calibri" pitchFamily="34" charset="0"/>
                </a:rPr>
                <a:t>Employees</a:t>
              </a:r>
              <a:endParaRPr lang="en-US" sz="900" b="1" dirty="0">
                <a:solidFill>
                  <a:schemeClr val="tx2"/>
                </a:solidFill>
                <a:latin typeface="Calibri" pitchFamily="34" charset="0"/>
              </a:endParaRPr>
            </a:p>
          </p:txBody>
        </p:sp>
        <p:sp>
          <p:nvSpPr>
            <p:cNvPr id="49" name="Right Triangle 16"/>
            <p:cNvSpPr/>
            <p:nvPr/>
          </p:nvSpPr>
          <p:spPr>
            <a:xfrm>
              <a:off x="1641477" y="2242116"/>
              <a:ext cx="2275748" cy="689044"/>
            </a:xfrm>
            <a:custGeom>
              <a:avLst/>
              <a:gdLst>
                <a:gd name="connsiteX0" fmla="*/ 0 w 1562100"/>
                <a:gd name="connsiteY0" fmla="*/ 1143000 h 1143000"/>
                <a:gd name="connsiteX1" fmla="*/ 0 w 1562100"/>
                <a:gd name="connsiteY1" fmla="*/ 0 h 1143000"/>
                <a:gd name="connsiteX2" fmla="*/ 1562100 w 1562100"/>
                <a:gd name="connsiteY2" fmla="*/ 1143000 h 1143000"/>
                <a:gd name="connsiteX3" fmla="*/ 0 w 1562100"/>
                <a:gd name="connsiteY3" fmla="*/ 1143000 h 1143000"/>
                <a:gd name="connsiteX0" fmla="*/ 0 w 1572491"/>
                <a:gd name="connsiteY0" fmla="*/ 685800 h 1143000"/>
                <a:gd name="connsiteX1" fmla="*/ 10391 w 1572491"/>
                <a:gd name="connsiteY1" fmla="*/ 0 h 1143000"/>
                <a:gd name="connsiteX2" fmla="*/ 1572491 w 1572491"/>
                <a:gd name="connsiteY2" fmla="*/ 1143000 h 1143000"/>
                <a:gd name="connsiteX3" fmla="*/ 0 w 1572491"/>
                <a:gd name="connsiteY3" fmla="*/ 685800 h 1143000"/>
                <a:gd name="connsiteX0" fmla="*/ 5484 w 1577975"/>
                <a:gd name="connsiteY0" fmla="*/ 688975 h 1146175"/>
                <a:gd name="connsiteX1" fmla="*/ 0 w 1577975"/>
                <a:gd name="connsiteY1" fmla="*/ 0 h 1146175"/>
                <a:gd name="connsiteX2" fmla="*/ 1577975 w 1577975"/>
                <a:gd name="connsiteY2" fmla="*/ 1146175 h 1146175"/>
                <a:gd name="connsiteX3" fmla="*/ 5484 w 1577975"/>
                <a:gd name="connsiteY3" fmla="*/ 688975 h 1146175"/>
                <a:gd name="connsiteX0" fmla="*/ 5484 w 1577975"/>
                <a:gd name="connsiteY0" fmla="*/ 751287 h 1146175"/>
                <a:gd name="connsiteX1" fmla="*/ 0 w 1577975"/>
                <a:gd name="connsiteY1" fmla="*/ 0 h 1146175"/>
                <a:gd name="connsiteX2" fmla="*/ 1577975 w 1577975"/>
                <a:gd name="connsiteY2" fmla="*/ 1146175 h 1146175"/>
                <a:gd name="connsiteX3" fmla="*/ 5484 w 1577975"/>
                <a:gd name="connsiteY3" fmla="*/ 751287 h 1146175"/>
                <a:gd name="connsiteX0" fmla="*/ 720 w 1577975"/>
                <a:gd name="connsiteY0" fmla="*/ 751287 h 1146175"/>
                <a:gd name="connsiteX1" fmla="*/ 0 w 1577975"/>
                <a:gd name="connsiteY1" fmla="*/ 0 h 1146175"/>
                <a:gd name="connsiteX2" fmla="*/ 1577975 w 1577975"/>
                <a:gd name="connsiteY2" fmla="*/ 1146175 h 1146175"/>
                <a:gd name="connsiteX3" fmla="*/ 720 w 1577975"/>
                <a:gd name="connsiteY3" fmla="*/ 751287 h 1146175"/>
                <a:gd name="connsiteX0" fmla="*/ 720 w 1511279"/>
                <a:gd name="connsiteY0" fmla="*/ 751287 h 751287"/>
                <a:gd name="connsiteX1" fmla="*/ 0 w 1511279"/>
                <a:gd name="connsiteY1" fmla="*/ 0 h 751287"/>
                <a:gd name="connsiteX2" fmla="*/ 1511279 w 1511279"/>
                <a:gd name="connsiteY2" fmla="*/ 377654 h 751287"/>
                <a:gd name="connsiteX3" fmla="*/ 720 w 1511279"/>
                <a:gd name="connsiteY3" fmla="*/ 751287 h 751287"/>
                <a:gd name="connsiteX0" fmla="*/ 720 w 1519748"/>
                <a:gd name="connsiteY0" fmla="*/ 751287 h 751287"/>
                <a:gd name="connsiteX1" fmla="*/ 0 w 1519748"/>
                <a:gd name="connsiteY1" fmla="*/ 0 h 751287"/>
                <a:gd name="connsiteX2" fmla="*/ 1519748 w 1519748"/>
                <a:gd name="connsiteY2" fmla="*/ 211487 h 751287"/>
                <a:gd name="connsiteX3" fmla="*/ 720 w 1519748"/>
                <a:gd name="connsiteY3" fmla="*/ 751287 h 751287"/>
                <a:gd name="connsiteX0" fmla="*/ 720 w 1519748"/>
                <a:gd name="connsiteY0" fmla="*/ 751287 h 751287"/>
                <a:gd name="connsiteX1" fmla="*/ 0 w 1519748"/>
                <a:gd name="connsiteY1" fmla="*/ 0 h 751287"/>
                <a:gd name="connsiteX2" fmla="*/ 1519748 w 1519748"/>
                <a:gd name="connsiteY2" fmla="*/ 211487 h 751287"/>
                <a:gd name="connsiteX3" fmla="*/ 720 w 1519748"/>
                <a:gd name="connsiteY3" fmla="*/ 751287 h 751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9748" h="751287">
                  <a:moveTo>
                    <a:pt x="720" y="751287"/>
                  </a:moveTo>
                  <a:lnTo>
                    <a:pt x="0" y="0"/>
                  </a:lnTo>
                  <a:lnTo>
                    <a:pt x="1519748" y="211487"/>
                  </a:lnTo>
                  <a:cubicBezTo>
                    <a:pt x="1076924" y="197558"/>
                    <a:pt x="507063" y="571354"/>
                    <a:pt x="720" y="7512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78791"/>
              <a:endParaRPr lang="en-US" sz="704" dirty="0">
                <a:solidFill>
                  <a:prstClr val="white"/>
                </a:solidFill>
                <a:latin typeface="Calibri" pitchFamily="34" charset="0"/>
              </a:endParaRPr>
            </a:p>
          </p:txBody>
        </p:sp>
        <p:sp>
          <p:nvSpPr>
            <p:cNvPr id="51" name="Right Triangle 16"/>
            <p:cNvSpPr/>
            <p:nvPr/>
          </p:nvSpPr>
          <p:spPr>
            <a:xfrm>
              <a:off x="1635198" y="2348892"/>
              <a:ext cx="2259809" cy="1268067"/>
            </a:xfrm>
            <a:custGeom>
              <a:avLst/>
              <a:gdLst>
                <a:gd name="connsiteX0" fmla="*/ 0 w 1562100"/>
                <a:gd name="connsiteY0" fmla="*/ 1143000 h 1143000"/>
                <a:gd name="connsiteX1" fmla="*/ 0 w 1562100"/>
                <a:gd name="connsiteY1" fmla="*/ 0 h 1143000"/>
                <a:gd name="connsiteX2" fmla="*/ 1562100 w 1562100"/>
                <a:gd name="connsiteY2" fmla="*/ 1143000 h 1143000"/>
                <a:gd name="connsiteX3" fmla="*/ 0 w 1562100"/>
                <a:gd name="connsiteY3" fmla="*/ 1143000 h 1143000"/>
                <a:gd name="connsiteX0" fmla="*/ 0 w 1572491"/>
                <a:gd name="connsiteY0" fmla="*/ 685800 h 1143000"/>
                <a:gd name="connsiteX1" fmla="*/ 10391 w 1572491"/>
                <a:gd name="connsiteY1" fmla="*/ 0 h 1143000"/>
                <a:gd name="connsiteX2" fmla="*/ 1572491 w 1572491"/>
                <a:gd name="connsiteY2" fmla="*/ 1143000 h 1143000"/>
                <a:gd name="connsiteX3" fmla="*/ 0 w 1572491"/>
                <a:gd name="connsiteY3" fmla="*/ 685800 h 1143000"/>
                <a:gd name="connsiteX0" fmla="*/ 5484 w 1577975"/>
                <a:gd name="connsiteY0" fmla="*/ 688975 h 1146175"/>
                <a:gd name="connsiteX1" fmla="*/ 0 w 1577975"/>
                <a:gd name="connsiteY1" fmla="*/ 0 h 1146175"/>
                <a:gd name="connsiteX2" fmla="*/ 1577975 w 1577975"/>
                <a:gd name="connsiteY2" fmla="*/ 1146175 h 1146175"/>
                <a:gd name="connsiteX3" fmla="*/ 5484 w 1577975"/>
                <a:gd name="connsiteY3" fmla="*/ 688975 h 1146175"/>
                <a:gd name="connsiteX0" fmla="*/ 5484 w 1577975"/>
                <a:gd name="connsiteY0" fmla="*/ 751287 h 1146175"/>
                <a:gd name="connsiteX1" fmla="*/ 0 w 1577975"/>
                <a:gd name="connsiteY1" fmla="*/ 0 h 1146175"/>
                <a:gd name="connsiteX2" fmla="*/ 1577975 w 1577975"/>
                <a:gd name="connsiteY2" fmla="*/ 1146175 h 1146175"/>
                <a:gd name="connsiteX3" fmla="*/ 5484 w 1577975"/>
                <a:gd name="connsiteY3" fmla="*/ 751287 h 1146175"/>
                <a:gd name="connsiteX0" fmla="*/ 720 w 1577975"/>
                <a:gd name="connsiteY0" fmla="*/ 751287 h 1146175"/>
                <a:gd name="connsiteX1" fmla="*/ 0 w 1577975"/>
                <a:gd name="connsiteY1" fmla="*/ 0 h 1146175"/>
                <a:gd name="connsiteX2" fmla="*/ 1577975 w 1577975"/>
                <a:gd name="connsiteY2" fmla="*/ 1146175 h 1146175"/>
                <a:gd name="connsiteX3" fmla="*/ 720 w 1577975"/>
                <a:gd name="connsiteY3" fmla="*/ 751287 h 1146175"/>
                <a:gd name="connsiteX0" fmla="*/ 720 w 1511279"/>
                <a:gd name="connsiteY0" fmla="*/ 751287 h 751287"/>
                <a:gd name="connsiteX1" fmla="*/ 0 w 1511279"/>
                <a:gd name="connsiteY1" fmla="*/ 0 h 751287"/>
                <a:gd name="connsiteX2" fmla="*/ 1511279 w 1511279"/>
                <a:gd name="connsiteY2" fmla="*/ 377654 h 751287"/>
                <a:gd name="connsiteX3" fmla="*/ 720 w 1511279"/>
                <a:gd name="connsiteY3" fmla="*/ 751287 h 751287"/>
                <a:gd name="connsiteX0" fmla="*/ 720 w 1543039"/>
                <a:gd name="connsiteY0" fmla="*/ 1126576 h 1126576"/>
                <a:gd name="connsiteX1" fmla="*/ 0 w 1543039"/>
                <a:gd name="connsiteY1" fmla="*/ 375289 h 1126576"/>
                <a:gd name="connsiteX2" fmla="*/ 1543039 w 1543039"/>
                <a:gd name="connsiteY2" fmla="*/ 0 h 1126576"/>
                <a:gd name="connsiteX3" fmla="*/ 720 w 1543039"/>
                <a:gd name="connsiteY3" fmla="*/ 1126576 h 1126576"/>
                <a:gd name="connsiteX0" fmla="*/ 720 w 1504927"/>
                <a:gd name="connsiteY0" fmla="*/ 1389673 h 1389673"/>
                <a:gd name="connsiteX1" fmla="*/ 0 w 1504927"/>
                <a:gd name="connsiteY1" fmla="*/ 638386 h 1389673"/>
                <a:gd name="connsiteX2" fmla="*/ 1504927 w 1504927"/>
                <a:gd name="connsiteY2" fmla="*/ 0 h 1389673"/>
                <a:gd name="connsiteX3" fmla="*/ 720 w 1504927"/>
                <a:gd name="connsiteY3" fmla="*/ 1389673 h 1389673"/>
                <a:gd name="connsiteX0" fmla="*/ 720 w 1504927"/>
                <a:gd name="connsiteY0" fmla="*/ 1389673 h 1389673"/>
                <a:gd name="connsiteX1" fmla="*/ 0 w 1504927"/>
                <a:gd name="connsiteY1" fmla="*/ 638386 h 1389673"/>
                <a:gd name="connsiteX2" fmla="*/ 1504927 w 1504927"/>
                <a:gd name="connsiteY2" fmla="*/ 0 h 1389673"/>
                <a:gd name="connsiteX3" fmla="*/ 720 w 1504927"/>
                <a:gd name="connsiteY3" fmla="*/ 1389673 h 1389673"/>
                <a:gd name="connsiteX0" fmla="*/ 720 w 1504927"/>
                <a:gd name="connsiteY0" fmla="*/ 1389673 h 1389673"/>
                <a:gd name="connsiteX1" fmla="*/ 0 w 1504927"/>
                <a:gd name="connsiteY1" fmla="*/ 651368 h 1389673"/>
                <a:gd name="connsiteX2" fmla="*/ 1504927 w 1504927"/>
                <a:gd name="connsiteY2" fmla="*/ 0 h 1389673"/>
                <a:gd name="connsiteX3" fmla="*/ 720 w 1504927"/>
                <a:gd name="connsiteY3" fmla="*/ 1389673 h 1389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4927" h="1389673">
                  <a:moveTo>
                    <a:pt x="720" y="1389673"/>
                  </a:moveTo>
                  <a:lnTo>
                    <a:pt x="0" y="651368"/>
                  </a:lnTo>
                  <a:lnTo>
                    <a:pt x="1504927" y="0"/>
                  </a:lnTo>
                  <a:cubicBezTo>
                    <a:pt x="1041637" y="234745"/>
                    <a:pt x="502122" y="926449"/>
                    <a:pt x="720" y="13896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78791"/>
              <a:endParaRPr lang="en-US" sz="704" dirty="0">
                <a:solidFill>
                  <a:prstClr val="white"/>
                </a:solidFill>
                <a:latin typeface="Calibri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04800" y="2932677"/>
              <a:ext cx="1336679" cy="68277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78791"/>
              <a:r>
                <a:rPr lang="fr-FR" sz="1600" b="1" dirty="0">
                  <a:solidFill>
                    <a:schemeClr val="tx2"/>
                  </a:solidFill>
                  <a:latin typeface="Calibri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#167</a:t>
              </a:r>
            </a:p>
            <a:p>
              <a:pPr algn="ctr" defTabSz="178791"/>
              <a:r>
                <a:rPr lang="fr-FR" sz="900" b="1" dirty="0">
                  <a:solidFill>
                    <a:schemeClr val="tx2"/>
                  </a:solidFill>
                  <a:latin typeface="Calibri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Fortune 500 List </a:t>
              </a:r>
              <a:endParaRPr lang="en-US" sz="900" b="1" dirty="0">
                <a:solidFill>
                  <a:schemeClr val="tx2"/>
                </a:solidFill>
                <a:latin typeface="Calibri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6323" y="24494"/>
            <a:ext cx="2153422" cy="1965960"/>
            <a:chOff x="304798" y="1561078"/>
            <a:chExt cx="3694258" cy="2055881"/>
          </a:xfrm>
        </p:grpSpPr>
        <p:sp>
          <p:nvSpPr>
            <p:cNvPr id="33" name="Rectangle 29"/>
            <p:cNvSpPr/>
            <p:nvPr/>
          </p:nvSpPr>
          <p:spPr>
            <a:xfrm>
              <a:off x="304800" y="1561078"/>
              <a:ext cx="1336675" cy="685800"/>
            </a:xfrm>
            <a:custGeom>
              <a:avLst/>
              <a:gdLst>
                <a:gd name="connsiteX0" fmla="*/ 0 w 1333500"/>
                <a:gd name="connsiteY0" fmla="*/ 0 h 685800"/>
                <a:gd name="connsiteX1" fmla="*/ 1333500 w 1333500"/>
                <a:gd name="connsiteY1" fmla="*/ 0 h 685800"/>
                <a:gd name="connsiteX2" fmla="*/ 1333500 w 1333500"/>
                <a:gd name="connsiteY2" fmla="*/ 685800 h 685800"/>
                <a:gd name="connsiteX3" fmla="*/ 0 w 1333500"/>
                <a:gd name="connsiteY3" fmla="*/ 685800 h 685800"/>
                <a:gd name="connsiteX4" fmla="*/ 0 w 1333500"/>
                <a:gd name="connsiteY4" fmla="*/ 0 h 685800"/>
                <a:gd name="connsiteX0" fmla="*/ 0 w 1336675"/>
                <a:gd name="connsiteY0" fmla="*/ 0 h 685800"/>
                <a:gd name="connsiteX1" fmla="*/ 1333500 w 1336675"/>
                <a:gd name="connsiteY1" fmla="*/ 0 h 685800"/>
                <a:gd name="connsiteX2" fmla="*/ 1336675 w 1336675"/>
                <a:gd name="connsiteY2" fmla="*/ 685800 h 685800"/>
                <a:gd name="connsiteX3" fmla="*/ 0 w 1336675"/>
                <a:gd name="connsiteY3" fmla="*/ 685800 h 685800"/>
                <a:gd name="connsiteX4" fmla="*/ 0 w 1336675"/>
                <a:gd name="connsiteY4" fmla="*/ 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6675" h="685800">
                  <a:moveTo>
                    <a:pt x="0" y="0"/>
                  </a:moveTo>
                  <a:lnTo>
                    <a:pt x="1333500" y="0"/>
                  </a:lnTo>
                  <a:cubicBezTo>
                    <a:pt x="1334558" y="228600"/>
                    <a:pt x="1335617" y="457200"/>
                    <a:pt x="1336675" y="685800"/>
                  </a:cubicBezTo>
                  <a:lnTo>
                    <a:pt x="0" y="685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78791"/>
              <a:r>
                <a:rPr lang="en-US" sz="1600" b="1" dirty="0">
                  <a:solidFill>
                    <a:schemeClr val="tx2"/>
                  </a:solidFill>
                  <a:latin typeface="Calibri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$</a:t>
              </a:r>
              <a:r>
                <a:rPr lang="en-US" sz="1600" b="1" dirty="0" smtClean="0">
                  <a:solidFill>
                    <a:schemeClr val="tx2"/>
                  </a:solidFill>
                  <a:latin typeface="Calibri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16.7B</a:t>
              </a:r>
              <a:endParaRPr lang="en-US" sz="1600" b="1" dirty="0">
                <a:solidFill>
                  <a:schemeClr val="tx2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 defTabSz="178791"/>
              <a:r>
                <a:rPr lang="en-US" sz="900" b="1" dirty="0">
                  <a:solidFill>
                    <a:schemeClr val="tx2"/>
                  </a:solidFill>
                  <a:latin typeface="Calibri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Revenue in FY 2018</a:t>
              </a:r>
              <a:endParaRPr lang="en-US" sz="900" b="1" dirty="0">
                <a:solidFill>
                  <a:schemeClr val="tx2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4" name="Right Triangle 16"/>
            <p:cNvSpPr/>
            <p:nvPr/>
          </p:nvSpPr>
          <p:spPr>
            <a:xfrm>
              <a:off x="1635196" y="1564615"/>
              <a:ext cx="2363860" cy="1039310"/>
            </a:xfrm>
            <a:custGeom>
              <a:avLst/>
              <a:gdLst>
                <a:gd name="connsiteX0" fmla="*/ 0 w 1562100"/>
                <a:gd name="connsiteY0" fmla="*/ 1143000 h 1143000"/>
                <a:gd name="connsiteX1" fmla="*/ 0 w 1562100"/>
                <a:gd name="connsiteY1" fmla="*/ 0 h 1143000"/>
                <a:gd name="connsiteX2" fmla="*/ 1562100 w 1562100"/>
                <a:gd name="connsiteY2" fmla="*/ 1143000 h 1143000"/>
                <a:gd name="connsiteX3" fmla="*/ 0 w 1562100"/>
                <a:gd name="connsiteY3" fmla="*/ 1143000 h 1143000"/>
                <a:gd name="connsiteX0" fmla="*/ 0 w 1572491"/>
                <a:gd name="connsiteY0" fmla="*/ 685800 h 1143000"/>
                <a:gd name="connsiteX1" fmla="*/ 10391 w 1572491"/>
                <a:gd name="connsiteY1" fmla="*/ 0 h 1143000"/>
                <a:gd name="connsiteX2" fmla="*/ 1572491 w 1572491"/>
                <a:gd name="connsiteY2" fmla="*/ 1143000 h 1143000"/>
                <a:gd name="connsiteX3" fmla="*/ 0 w 1572491"/>
                <a:gd name="connsiteY3" fmla="*/ 685800 h 1143000"/>
                <a:gd name="connsiteX0" fmla="*/ 5484 w 1577975"/>
                <a:gd name="connsiteY0" fmla="*/ 688975 h 1146175"/>
                <a:gd name="connsiteX1" fmla="*/ 0 w 1577975"/>
                <a:gd name="connsiteY1" fmla="*/ 0 h 1146175"/>
                <a:gd name="connsiteX2" fmla="*/ 1577975 w 1577975"/>
                <a:gd name="connsiteY2" fmla="*/ 1146175 h 1146175"/>
                <a:gd name="connsiteX3" fmla="*/ 5484 w 1577975"/>
                <a:gd name="connsiteY3" fmla="*/ 688975 h 1146175"/>
                <a:gd name="connsiteX0" fmla="*/ 5484 w 1577975"/>
                <a:gd name="connsiteY0" fmla="*/ 751287 h 1146175"/>
                <a:gd name="connsiteX1" fmla="*/ 0 w 1577975"/>
                <a:gd name="connsiteY1" fmla="*/ 0 h 1146175"/>
                <a:gd name="connsiteX2" fmla="*/ 1577975 w 1577975"/>
                <a:gd name="connsiteY2" fmla="*/ 1146175 h 1146175"/>
                <a:gd name="connsiteX3" fmla="*/ 5484 w 1577975"/>
                <a:gd name="connsiteY3" fmla="*/ 751287 h 1146175"/>
                <a:gd name="connsiteX0" fmla="*/ 5484 w 1577975"/>
                <a:gd name="connsiteY0" fmla="*/ 751287 h 1146175"/>
                <a:gd name="connsiteX1" fmla="*/ 0 w 1577975"/>
                <a:gd name="connsiteY1" fmla="*/ 0 h 1146175"/>
                <a:gd name="connsiteX2" fmla="*/ 1172414 w 1577975"/>
                <a:gd name="connsiteY2" fmla="*/ 777647 h 1146175"/>
                <a:gd name="connsiteX3" fmla="*/ 1577975 w 1577975"/>
                <a:gd name="connsiteY3" fmla="*/ 1146175 h 1146175"/>
                <a:gd name="connsiteX4" fmla="*/ 5484 w 1577975"/>
                <a:gd name="connsiteY4" fmla="*/ 751287 h 1146175"/>
                <a:gd name="connsiteX0" fmla="*/ 5484 w 1577975"/>
                <a:gd name="connsiteY0" fmla="*/ 751287 h 1146175"/>
                <a:gd name="connsiteX1" fmla="*/ 0 w 1577975"/>
                <a:gd name="connsiteY1" fmla="*/ 0 h 1146175"/>
                <a:gd name="connsiteX2" fmla="*/ 1172414 w 1577975"/>
                <a:gd name="connsiteY2" fmla="*/ 777647 h 1146175"/>
                <a:gd name="connsiteX3" fmla="*/ 1577975 w 1577975"/>
                <a:gd name="connsiteY3" fmla="*/ 1146175 h 1146175"/>
                <a:gd name="connsiteX4" fmla="*/ 1240168 w 1577975"/>
                <a:gd name="connsiteY4" fmla="*/ 923043 h 1146175"/>
                <a:gd name="connsiteX5" fmla="*/ 5484 w 1577975"/>
                <a:gd name="connsiteY5" fmla="*/ 751287 h 1146175"/>
                <a:gd name="connsiteX0" fmla="*/ 3896 w 1576387"/>
                <a:gd name="connsiteY0" fmla="*/ 738306 h 1133194"/>
                <a:gd name="connsiteX1" fmla="*/ 0 w 1576387"/>
                <a:gd name="connsiteY1" fmla="*/ 0 h 1133194"/>
                <a:gd name="connsiteX2" fmla="*/ 1170826 w 1576387"/>
                <a:gd name="connsiteY2" fmla="*/ 764666 h 1133194"/>
                <a:gd name="connsiteX3" fmla="*/ 1576387 w 1576387"/>
                <a:gd name="connsiteY3" fmla="*/ 1133194 h 1133194"/>
                <a:gd name="connsiteX4" fmla="*/ 1238580 w 1576387"/>
                <a:gd name="connsiteY4" fmla="*/ 910062 h 1133194"/>
                <a:gd name="connsiteX5" fmla="*/ 3896 w 1576387"/>
                <a:gd name="connsiteY5" fmla="*/ 738306 h 1133194"/>
                <a:gd name="connsiteX0" fmla="*/ 3896 w 1576387"/>
                <a:gd name="connsiteY0" fmla="*/ 738306 h 1133194"/>
                <a:gd name="connsiteX1" fmla="*/ 0 w 1576387"/>
                <a:gd name="connsiteY1" fmla="*/ 0 h 1133194"/>
                <a:gd name="connsiteX2" fmla="*/ 1169238 w 1576387"/>
                <a:gd name="connsiteY2" fmla="*/ 756876 h 1133194"/>
                <a:gd name="connsiteX3" fmla="*/ 1576387 w 1576387"/>
                <a:gd name="connsiteY3" fmla="*/ 1133194 h 1133194"/>
                <a:gd name="connsiteX4" fmla="*/ 1238580 w 1576387"/>
                <a:gd name="connsiteY4" fmla="*/ 910062 h 1133194"/>
                <a:gd name="connsiteX5" fmla="*/ 3896 w 1576387"/>
                <a:gd name="connsiteY5" fmla="*/ 738306 h 1133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6387" h="1133194">
                  <a:moveTo>
                    <a:pt x="3896" y="738306"/>
                  </a:moveTo>
                  <a:cubicBezTo>
                    <a:pt x="2597" y="492204"/>
                    <a:pt x="1299" y="246102"/>
                    <a:pt x="0" y="0"/>
                  </a:cubicBezTo>
                  <a:cubicBezTo>
                    <a:pt x="387982" y="277679"/>
                    <a:pt x="781256" y="479197"/>
                    <a:pt x="1169238" y="756876"/>
                  </a:cubicBezTo>
                  <a:lnTo>
                    <a:pt x="1576387" y="1133194"/>
                  </a:lnTo>
                  <a:cubicBezTo>
                    <a:pt x="1362154" y="1079587"/>
                    <a:pt x="1452813" y="963669"/>
                    <a:pt x="1238580" y="910062"/>
                  </a:cubicBezTo>
                  <a:lnTo>
                    <a:pt x="3896" y="73830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78791"/>
              <a:endParaRPr lang="en-US" sz="704" dirty="0">
                <a:solidFill>
                  <a:prstClr val="white"/>
                </a:solidFill>
                <a:latin typeface="Calibri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04798" y="2246878"/>
              <a:ext cx="1342889" cy="6858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78791"/>
              <a:r>
                <a:rPr lang="en-US" sz="1600" b="1" dirty="0" smtClean="0">
                  <a:solidFill>
                    <a:schemeClr val="tx2"/>
                  </a:solidFill>
                  <a:latin typeface="Calibri" pitchFamily="34" charset="0"/>
                </a:rPr>
                <a:t>5</a:t>
              </a:r>
              <a:r>
                <a:rPr lang="en-US" sz="1100" b="1" dirty="0" smtClean="0">
                  <a:solidFill>
                    <a:schemeClr val="tx2"/>
                  </a:solidFill>
                  <a:latin typeface="Calibri" pitchFamily="34" charset="0"/>
                </a:rPr>
                <a:t> </a:t>
              </a:r>
              <a:r>
                <a:rPr lang="en-US" sz="1600" b="1" dirty="0">
                  <a:solidFill>
                    <a:schemeClr val="tx2"/>
                  </a:solidFill>
                  <a:latin typeface="Calibri" pitchFamily="34" charset="0"/>
                </a:rPr>
                <a:t>million</a:t>
              </a:r>
            </a:p>
            <a:p>
              <a:pPr algn="ctr" defTabSz="178791"/>
              <a:r>
                <a:rPr lang="en-US" sz="900" b="1" dirty="0">
                  <a:solidFill>
                    <a:schemeClr val="tx2"/>
                  </a:solidFill>
                  <a:latin typeface="Calibri" pitchFamily="34" charset="0"/>
                </a:rPr>
                <a:t>Customers</a:t>
              </a:r>
              <a:endParaRPr lang="en-US" sz="900" b="1" dirty="0">
                <a:solidFill>
                  <a:schemeClr val="tx2"/>
                </a:solidFill>
                <a:latin typeface="Calibri" pitchFamily="34" charset="0"/>
              </a:endParaRPr>
            </a:p>
          </p:txBody>
        </p:sp>
        <p:sp>
          <p:nvSpPr>
            <p:cNvPr id="36" name="Right Triangle 16"/>
            <p:cNvSpPr/>
            <p:nvPr/>
          </p:nvSpPr>
          <p:spPr>
            <a:xfrm>
              <a:off x="1644578" y="2249906"/>
              <a:ext cx="2272649" cy="681253"/>
            </a:xfrm>
            <a:custGeom>
              <a:avLst/>
              <a:gdLst>
                <a:gd name="connsiteX0" fmla="*/ 0 w 1562100"/>
                <a:gd name="connsiteY0" fmla="*/ 1143000 h 1143000"/>
                <a:gd name="connsiteX1" fmla="*/ 0 w 1562100"/>
                <a:gd name="connsiteY1" fmla="*/ 0 h 1143000"/>
                <a:gd name="connsiteX2" fmla="*/ 1562100 w 1562100"/>
                <a:gd name="connsiteY2" fmla="*/ 1143000 h 1143000"/>
                <a:gd name="connsiteX3" fmla="*/ 0 w 1562100"/>
                <a:gd name="connsiteY3" fmla="*/ 1143000 h 1143000"/>
                <a:gd name="connsiteX0" fmla="*/ 0 w 1572491"/>
                <a:gd name="connsiteY0" fmla="*/ 685800 h 1143000"/>
                <a:gd name="connsiteX1" fmla="*/ 10391 w 1572491"/>
                <a:gd name="connsiteY1" fmla="*/ 0 h 1143000"/>
                <a:gd name="connsiteX2" fmla="*/ 1572491 w 1572491"/>
                <a:gd name="connsiteY2" fmla="*/ 1143000 h 1143000"/>
                <a:gd name="connsiteX3" fmla="*/ 0 w 1572491"/>
                <a:gd name="connsiteY3" fmla="*/ 685800 h 1143000"/>
                <a:gd name="connsiteX0" fmla="*/ 5484 w 1577975"/>
                <a:gd name="connsiteY0" fmla="*/ 688975 h 1146175"/>
                <a:gd name="connsiteX1" fmla="*/ 0 w 1577975"/>
                <a:gd name="connsiteY1" fmla="*/ 0 h 1146175"/>
                <a:gd name="connsiteX2" fmla="*/ 1577975 w 1577975"/>
                <a:gd name="connsiteY2" fmla="*/ 1146175 h 1146175"/>
                <a:gd name="connsiteX3" fmla="*/ 5484 w 1577975"/>
                <a:gd name="connsiteY3" fmla="*/ 688975 h 1146175"/>
                <a:gd name="connsiteX0" fmla="*/ 5484 w 1577975"/>
                <a:gd name="connsiteY0" fmla="*/ 751287 h 1146175"/>
                <a:gd name="connsiteX1" fmla="*/ 0 w 1577975"/>
                <a:gd name="connsiteY1" fmla="*/ 0 h 1146175"/>
                <a:gd name="connsiteX2" fmla="*/ 1577975 w 1577975"/>
                <a:gd name="connsiteY2" fmla="*/ 1146175 h 1146175"/>
                <a:gd name="connsiteX3" fmla="*/ 5484 w 1577975"/>
                <a:gd name="connsiteY3" fmla="*/ 751287 h 1146175"/>
                <a:gd name="connsiteX0" fmla="*/ 720 w 1577975"/>
                <a:gd name="connsiteY0" fmla="*/ 751287 h 1146175"/>
                <a:gd name="connsiteX1" fmla="*/ 0 w 1577975"/>
                <a:gd name="connsiteY1" fmla="*/ 0 h 1146175"/>
                <a:gd name="connsiteX2" fmla="*/ 1577975 w 1577975"/>
                <a:gd name="connsiteY2" fmla="*/ 1146175 h 1146175"/>
                <a:gd name="connsiteX3" fmla="*/ 720 w 1577975"/>
                <a:gd name="connsiteY3" fmla="*/ 751287 h 1146175"/>
                <a:gd name="connsiteX0" fmla="*/ 720 w 1511279"/>
                <a:gd name="connsiteY0" fmla="*/ 751287 h 751287"/>
                <a:gd name="connsiteX1" fmla="*/ 0 w 1511279"/>
                <a:gd name="connsiteY1" fmla="*/ 0 h 751287"/>
                <a:gd name="connsiteX2" fmla="*/ 1511279 w 1511279"/>
                <a:gd name="connsiteY2" fmla="*/ 377654 h 751287"/>
                <a:gd name="connsiteX3" fmla="*/ 720 w 1511279"/>
                <a:gd name="connsiteY3" fmla="*/ 751287 h 751287"/>
                <a:gd name="connsiteX0" fmla="*/ 720 w 1519748"/>
                <a:gd name="connsiteY0" fmla="*/ 751287 h 751287"/>
                <a:gd name="connsiteX1" fmla="*/ 0 w 1519748"/>
                <a:gd name="connsiteY1" fmla="*/ 0 h 751287"/>
                <a:gd name="connsiteX2" fmla="*/ 1519748 w 1519748"/>
                <a:gd name="connsiteY2" fmla="*/ 211487 h 751287"/>
                <a:gd name="connsiteX3" fmla="*/ 720 w 1519748"/>
                <a:gd name="connsiteY3" fmla="*/ 751287 h 751287"/>
                <a:gd name="connsiteX0" fmla="*/ 720 w 1519748"/>
                <a:gd name="connsiteY0" fmla="*/ 751287 h 751287"/>
                <a:gd name="connsiteX1" fmla="*/ 0 w 1519748"/>
                <a:gd name="connsiteY1" fmla="*/ 0 h 751287"/>
                <a:gd name="connsiteX2" fmla="*/ 1519748 w 1519748"/>
                <a:gd name="connsiteY2" fmla="*/ 211487 h 751287"/>
                <a:gd name="connsiteX3" fmla="*/ 720 w 1519748"/>
                <a:gd name="connsiteY3" fmla="*/ 751287 h 751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9748" h="751287">
                  <a:moveTo>
                    <a:pt x="720" y="751287"/>
                  </a:moveTo>
                  <a:lnTo>
                    <a:pt x="0" y="0"/>
                  </a:lnTo>
                  <a:lnTo>
                    <a:pt x="1519748" y="211487"/>
                  </a:lnTo>
                  <a:cubicBezTo>
                    <a:pt x="1076924" y="197558"/>
                    <a:pt x="507063" y="571354"/>
                    <a:pt x="720" y="7512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78791"/>
              <a:endParaRPr lang="en-US" sz="704" dirty="0">
                <a:solidFill>
                  <a:prstClr val="white"/>
                </a:solidFill>
                <a:latin typeface="Calibri" pitchFamily="34" charset="0"/>
              </a:endParaRPr>
            </a:p>
          </p:txBody>
        </p:sp>
        <p:sp>
          <p:nvSpPr>
            <p:cNvPr id="39" name="Right Triangle 16"/>
            <p:cNvSpPr/>
            <p:nvPr/>
          </p:nvSpPr>
          <p:spPr>
            <a:xfrm>
              <a:off x="1641475" y="2348892"/>
              <a:ext cx="2253528" cy="1268067"/>
            </a:xfrm>
            <a:custGeom>
              <a:avLst/>
              <a:gdLst>
                <a:gd name="connsiteX0" fmla="*/ 0 w 1562100"/>
                <a:gd name="connsiteY0" fmla="*/ 1143000 h 1143000"/>
                <a:gd name="connsiteX1" fmla="*/ 0 w 1562100"/>
                <a:gd name="connsiteY1" fmla="*/ 0 h 1143000"/>
                <a:gd name="connsiteX2" fmla="*/ 1562100 w 1562100"/>
                <a:gd name="connsiteY2" fmla="*/ 1143000 h 1143000"/>
                <a:gd name="connsiteX3" fmla="*/ 0 w 1562100"/>
                <a:gd name="connsiteY3" fmla="*/ 1143000 h 1143000"/>
                <a:gd name="connsiteX0" fmla="*/ 0 w 1572491"/>
                <a:gd name="connsiteY0" fmla="*/ 685800 h 1143000"/>
                <a:gd name="connsiteX1" fmla="*/ 10391 w 1572491"/>
                <a:gd name="connsiteY1" fmla="*/ 0 h 1143000"/>
                <a:gd name="connsiteX2" fmla="*/ 1572491 w 1572491"/>
                <a:gd name="connsiteY2" fmla="*/ 1143000 h 1143000"/>
                <a:gd name="connsiteX3" fmla="*/ 0 w 1572491"/>
                <a:gd name="connsiteY3" fmla="*/ 685800 h 1143000"/>
                <a:gd name="connsiteX0" fmla="*/ 5484 w 1577975"/>
                <a:gd name="connsiteY0" fmla="*/ 688975 h 1146175"/>
                <a:gd name="connsiteX1" fmla="*/ 0 w 1577975"/>
                <a:gd name="connsiteY1" fmla="*/ 0 h 1146175"/>
                <a:gd name="connsiteX2" fmla="*/ 1577975 w 1577975"/>
                <a:gd name="connsiteY2" fmla="*/ 1146175 h 1146175"/>
                <a:gd name="connsiteX3" fmla="*/ 5484 w 1577975"/>
                <a:gd name="connsiteY3" fmla="*/ 688975 h 1146175"/>
                <a:gd name="connsiteX0" fmla="*/ 5484 w 1577975"/>
                <a:gd name="connsiteY0" fmla="*/ 751287 h 1146175"/>
                <a:gd name="connsiteX1" fmla="*/ 0 w 1577975"/>
                <a:gd name="connsiteY1" fmla="*/ 0 h 1146175"/>
                <a:gd name="connsiteX2" fmla="*/ 1577975 w 1577975"/>
                <a:gd name="connsiteY2" fmla="*/ 1146175 h 1146175"/>
                <a:gd name="connsiteX3" fmla="*/ 5484 w 1577975"/>
                <a:gd name="connsiteY3" fmla="*/ 751287 h 1146175"/>
                <a:gd name="connsiteX0" fmla="*/ 720 w 1577975"/>
                <a:gd name="connsiteY0" fmla="*/ 751287 h 1146175"/>
                <a:gd name="connsiteX1" fmla="*/ 0 w 1577975"/>
                <a:gd name="connsiteY1" fmla="*/ 0 h 1146175"/>
                <a:gd name="connsiteX2" fmla="*/ 1577975 w 1577975"/>
                <a:gd name="connsiteY2" fmla="*/ 1146175 h 1146175"/>
                <a:gd name="connsiteX3" fmla="*/ 720 w 1577975"/>
                <a:gd name="connsiteY3" fmla="*/ 751287 h 1146175"/>
                <a:gd name="connsiteX0" fmla="*/ 720 w 1511279"/>
                <a:gd name="connsiteY0" fmla="*/ 751287 h 751287"/>
                <a:gd name="connsiteX1" fmla="*/ 0 w 1511279"/>
                <a:gd name="connsiteY1" fmla="*/ 0 h 751287"/>
                <a:gd name="connsiteX2" fmla="*/ 1511279 w 1511279"/>
                <a:gd name="connsiteY2" fmla="*/ 377654 h 751287"/>
                <a:gd name="connsiteX3" fmla="*/ 720 w 1511279"/>
                <a:gd name="connsiteY3" fmla="*/ 751287 h 751287"/>
                <a:gd name="connsiteX0" fmla="*/ 720 w 1543039"/>
                <a:gd name="connsiteY0" fmla="*/ 1126576 h 1126576"/>
                <a:gd name="connsiteX1" fmla="*/ 0 w 1543039"/>
                <a:gd name="connsiteY1" fmla="*/ 375289 h 1126576"/>
                <a:gd name="connsiteX2" fmla="*/ 1543039 w 1543039"/>
                <a:gd name="connsiteY2" fmla="*/ 0 h 1126576"/>
                <a:gd name="connsiteX3" fmla="*/ 720 w 1543039"/>
                <a:gd name="connsiteY3" fmla="*/ 1126576 h 1126576"/>
                <a:gd name="connsiteX0" fmla="*/ 720 w 1504927"/>
                <a:gd name="connsiteY0" fmla="*/ 1389673 h 1389673"/>
                <a:gd name="connsiteX1" fmla="*/ 0 w 1504927"/>
                <a:gd name="connsiteY1" fmla="*/ 638386 h 1389673"/>
                <a:gd name="connsiteX2" fmla="*/ 1504927 w 1504927"/>
                <a:gd name="connsiteY2" fmla="*/ 0 h 1389673"/>
                <a:gd name="connsiteX3" fmla="*/ 720 w 1504927"/>
                <a:gd name="connsiteY3" fmla="*/ 1389673 h 1389673"/>
                <a:gd name="connsiteX0" fmla="*/ 720 w 1504927"/>
                <a:gd name="connsiteY0" fmla="*/ 1389673 h 1389673"/>
                <a:gd name="connsiteX1" fmla="*/ 0 w 1504927"/>
                <a:gd name="connsiteY1" fmla="*/ 638386 h 1389673"/>
                <a:gd name="connsiteX2" fmla="*/ 1504927 w 1504927"/>
                <a:gd name="connsiteY2" fmla="*/ 0 h 1389673"/>
                <a:gd name="connsiteX3" fmla="*/ 720 w 1504927"/>
                <a:gd name="connsiteY3" fmla="*/ 1389673 h 1389673"/>
                <a:gd name="connsiteX0" fmla="*/ 720 w 1504927"/>
                <a:gd name="connsiteY0" fmla="*/ 1389673 h 1389673"/>
                <a:gd name="connsiteX1" fmla="*/ 0 w 1504927"/>
                <a:gd name="connsiteY1" fmla="*/ 651368 h 1389673"/>
                <a:gd name="connsiteX2" fmla="*/ 1504927 w 1504927"/>
                <a:gd name="connsiteY2" fmla="*/ 0 h 1389673"/>
                <a:gd name="connsiteX3" fmla="*/ 720 w 1504927"/>
                <a:gd name="connsiteY3" fmla="*/ 1389673 h 1389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4927" h="1389673">
                  <a:moveTo>
                    <a:pt x="720" y="1389673"/>
                  </a:moveTo>
                  <a:lnTo>
                    <a:pt x="0" y="651368"/>
                  </a:lnTo>
                  <a:lnTo>
                    <a:pt x="1504927" y="0"/>
                  </a:lnTo>
                  <a:cubicBezTo>
                    <a:pt x="1041637" y="234745"/>
                    <a:pt x="502122" y="926449"/>
                    <a:pt x="720" y="13896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78791"/>
              <a:endParaRPr lang="en-US" sz="704" dirty="0">
                <a:solidFill>
                  <a:prstClr val="white"/>
                </a:solidFill>
                <a:latin typeface="Calibri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04798" y="2932677"/>
              <a:ext cx="1342889" cy="68277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78791"/>
              <a:r>
                <a:rPr lang="en-US" sz="1600" b="1" dirty="0" smtClean="0">
                  <a:solidFill>
                    <a:schemeClr val="tx2"/>
                  </a:solidFill>
                  <a:latin typeface="Calibri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47</a:t>
              </a:r>
              <a:r>
                <a:rPr lang="en-US" sz="1400" b="1" dirty="0" smtClean="0">
                  <a:solidFill>
                    <a:schemeClr val="tx2"/>
                  </a:solidFill>
                  <a:latin typeface="Calibri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600" b="1" dirty="0" smtClean="0">
                  <a:solidFill>
                    <a:schemeClr val="tx2"/>
                  </a:solidFill>
                  <a:latin typeface="Calibri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GW</a:t>
              </a:r>
              <a:endParaRPr lang="en-US" sz="1600" b="1" dirty="0">
                <a:solidFill>
                  <a:schemeClr val="tx2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 defTabSz="178791"/>
              <a:r>
                <a:rPr lang="en-US" sz="900" b="1" dirty="0">
                  <a:solidFill>
                    <a:schemeClr val="tx2"/>
                  </a:solidFill>
                  <a:latin typeface="Calibri" pitchFamily="34" charset="0"/>
                </a:rPr>
                <a:t>Generation Capacity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8111038" y="586811"/>
            <a:ext cx="1514144" cy="430887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defTabSz="178791"/>
            <a:r>
              <a:rPr lang="en-US" sz="1100" b="1" kern="0" dirty="0">
                <a:solidFill>
                  <a:schemeClr val="tx2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Largest Utility in US </a:t>
            </a:r>
            <a:r>
              <a:rPr lang="en-US" sz="1100" kern="0" dirty="0">
                <a:solidFill>
                  <a:schemeClr val="tx2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by Market Cap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422412" y="492726"/>
            <a:ext cx="234099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78791"/>
            <a:r>
              <a:rPr lang="en-US" sz="2400" b="1" kern="0" dirty="0" smtClean="0">
                <a:solidFill>
                  <a:schemeClr val="tx2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World’s Largest </a:t>
            </a:r>
            <a:r>
              <a:rPr lang="en-US" sz="1100" kern="0" dirty="0" smtClean="0">
                <a:solidFill>
                  <a:schemeClr val="tx2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Wind &amp; Solar Energy operator</a:t>
            </a:r>
            <a:endParaRPr lang="en-US" sz="1000" kern="0" dirty="0">
              <a:solidFill>
                <a:schemeClr val="tx2"/>
              </a:solidFill>
              <a:latin typeface="Calibri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41909" y="1523330"/>
            <a:ext cx="8556364" cy="235532"/>
          </a:xfrm>
          <a:prstGeom prst="rect">
            <a:avLst/>
          </a:prstGeom>
          <a:solidFill>
            <a:srgbClr val="50B3CF">
              <a:lumMod val="50000"/>
            </a:srgbClr>
          </a:solidFill>
          <a:effectLst/>
        </p:spPr>
        <p:txBody>
          <a:bodyPr wrap="none" lIns="35756" tIns="17878" rIns="35756" bIns="17878" rtlCol="0" anchor="ctr">
            <a:noAutofit/>
          </a:bodyPr>
          <a:lstStyle>
            <a:defPPr>
              <a:defRPr lang="en-US"/>
            </a:defPPr>
            <a:lvl1pPr algn="ctr" defTabSz="914377" fontAlgn="base">
              <a:spcBef>
                <a:spcPct val="0"/>
              </a:spcBef>
              <a:spcAft>
                <a:spcPts val="300"/>
              </a:spcAft>
              <a:defRPr sz="1400" b="1" kern="0">
                <a:solidFill>
                  <a:prstClr val="white"/>
                </a:solidFill>
                <a:latin typeface="Calibri" panose="020F0502020204030204" pitchFamily="34" charset="0"/>
                <a:ea typeface="ＭＳ Ｐゴシック" pitchFamily="-112" charset="-128"/>
                <a:cs typeface="Calibri" panose="020F0502020204030204" pitchFamily="34" charset="0"/>
              </a:defRPr>
            </a:lvl1pPr>
          </a:lstStyle>
          <a:p>
            <a:pPr defTabSz="357583">
              <a:spcAft>
                <a:spcPts val="117"/>
              </a:spcAft>
            </a:pPr>
            <a:r>
              <a:rPr lang="en-US" sz="1600" dirty="0"/>
              <a:t>NextEra Energy Vision: Be North America’s Leader in the Generation and Delivery of Clean Energy</a:t>
            </a:r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240" y="568639"/>
            <a:ext cx="479117" cy="47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97158" y="547017"/>
            <a:ext cx="920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kern="0" dirty="0">
                <a:solidFill>
                  <a:schemeClr val="tx2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$83 B</a:t>
            </a:r>
          </a:p>
        </p:txBody>
      </p:sp>
      <p:sp>
        <p:nvSpPr>
          <p:cNvPr id="26" name="Ellipse 37"/>
          <p:cNvSpPr/>
          <p:nvPr/>
        </p:nvSpPr>
        <p:spPr bwMode="auto">
          <a:xfrm>
            <a:off x="1062499" y="195891"/>
            <a:ext cx="1537610" cy="1545656"/>
          </a:xfrm>
          <a:prstGeom prst="ellipse">
            <a:avLst/>
          </a:prstGeom>
          <a:gradFill flip="none" rotWithShape="1">
            <a:gsLst>
              <a:gs pos="38000">
                <a:schemeClr val="bg1"/>
              </a:gs>
              <a:gs pos="89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035" tIns="17518" rIns="35035" bIns="17518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78791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548">
              <a:solidFill>
                <a:prstClr val="white"/>
              </a:solidFill>
              <a:latin typeface="Calibri" pitchFamily="34" charset="0"/>
            </a:endParaRPr>
          </a:p>
        </p:txBody>
      </p:sp>
      <p:pic>
        <p:nvPicPr>
          <p:cNvPr id="1030" name="Picture 6" descr="Image result for market capitalization ICON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464" y="571683"/>
            <a:ext cx="678857" cy="47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207" y="486286"/>
            <a:ext cx="583126" cy="58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10096333" y="556033"/>
            <a:ext cx="625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kern="0" dirty="0">
                <a:solidFill>
                  <a:schemeClr val="tx2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36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0722323" y="515617"/>
            <a:ext cx="1520195" cy="600164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just" defTabSz="178782"/>
            <a:r>
              <a:rPr lang="en-US" sz="1100" kern="0" dirty="0">
                <a:solidFill>
                  <a:schemeClr val="tx2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Operations in </a:t>
            </a:r>
            <a:r>
              <a:rPr lang="en-US" sz="1100" b="1" kern="0" dirty="0">
                <a:solidFill>
                  <a:schemeClr val="tx2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32 states </a:t>
            </a:r>
            <a:r>
              <a:rPr lang="en-US" sz="1100" kern="0" dirty="0">
                <a:solidFill>
                  <a:schemeClr val="tx2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</a:t>
            </a:r>
          </a:p>
          <a:p>
            <a:pPr algn="just" defTabSz="178782"/>
            <a:r>
              <a:rPr lang="en-US" sz="1100" b="1" kern="0" dirty="0">
                <a:solidFill>
                  <a:schemeClr val="tx2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 </a:t>
            </a:r>
            <a:r>
              <a:rPr lang="en-US" sz="1100" kern="0" dirty="0">
                <a:solidFill>
                  <a:schemeClr val="tx2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 </a:t>
            </a:r>
            <a:r>
              <a:rPr lang="en-US" sz="1100" b="1" kern="0" dirty="0">
                <a:solidFill>
                  <a:schemeClr val="tx2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 provinces </a:t>
            </a:r>
            <a:r>
              <a:rPr lang="en-US" sz="1100" kern="0" dirty="0">
                <a:solidFill>
                  <a:schemeClr val="tx2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</a:t>
            </a:r>
            <a:r>
              <a:rPr lang="en-US" sz="1100" b="1" kern="0" dirty="0">
                <a:solidFill>
                  <a:schemeClr val="tx2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Canada</a:t>
            </a:r>
          </a:p>
        </p:txBody>
      </p:sp>
      <p:pic>
        <p:nvPicPr>
          <p:cNvPr id="1034" name="Picture 10" descr="Image result for nextera energy 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82" y="660760"/>
            <a:ext cx="1535814" cy="767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41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gnizant_16x9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72</Words>
  <Application>Microsoft Office PowerPoint</Application>
  <PresentationFormat>Custom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Verdana</vt:lpstr>
      <vt:lpstr>Cognizant_16x9</vt:lpstr>
      <vt:lpstr>PowerPoint Presentation</vt:lpstr>
    </vt:vector>
  </TitlesOfParts>
  <Company>CTS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Profile: About NextEra Energy (NEE)</dc:title>
  <dc:creator>Ganguli, Manadeep (Cognizant)</dc:creator>
  <cp:lastModifiedBy>Ganguli, Manadeep (Cognizant)</cp:lastModifiedBy>
  <cp:revision>19</cp:revision>
  <dcterms:created xsi:type="dcterms:W3CDTF">2019-02-11T09:08:28Z</dcterms:created>
  <dcterms:modified xsi:type="dcterms:W3CDTF">2019-02-19T12:56:57Z</dcterms:modified>
</cp:coreProperties>
</file>