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436475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D0E-B1BB-44E4-8F50-FD0DD19A9EA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10288" y="1143000"/>
            <a:ext cx="1907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460C-C119-4990-8B6F-F8B6B41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10288" y="1143000"/>
            <a:ext cx="1907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85170" y="1907836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" y="0"/>
            <a:ext cx="12418074" cy="201136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549436" y="1857083"/>
            <a:ext cx="1738390" cy="1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8230" y="388891"/>
            <a:ext cx="11507333" cy="1282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09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395" indent="-88775">
              <a:buClr>
                <a:schemeClr val="accent2"/>
              </a:buClr>
              <a:buFont typeface="Arial"/>
              <a:buChar char="•"/>
              <a:defRPr sz="939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2366" indent="-65184">
              <a:buClr>
                <a:schemeClr val="accent2"/>
              </a:buClr>
              <a:buFont typeface="Arial"/>
              <a:buChar char="•"/>
              <a:defRPr sz="782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3959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520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186" y="3725"/>
            <a:ext cx="9825328" cy="1781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826468" y="560624"/>
            <a:ext cx="3694041" cy="2368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939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78791" indent="0">
              <a:buNone/>
              <a:defRPr/>
            </a:lvl2pPr>
            <a:lvl3pPr marL="357583" indent="0">
              <a:buNone/>
              <a:defRPr/>
            </a:lvl3pPr>
            <a:lvl4pPr marL="536374" indent="0">
              <a:buNone/>
              <a:defRPr/>
            </a:lvl4pPr>
            <a:lvl5pPr marL="715165" indent="0">
              <a:buNone/>
              <a:defRPr/>
            </a:lvl5pPr>
          </a:lstStyle>
          <a:p>
            <a:pPr marL="0" lvl="0" indent="0" algn="l" defTabSz="178791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r>
              <a:rPr lang="en-US" dirty="0" smtClean="0"/>
              <a:t>        Text goes here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50334" y="1889613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54" y="1820141"/>
            <a:ext cx="1554559" cy="135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" y="0"/>
            <a:ext cx="12418074" cy="20113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048146" y="1907997"/>
            <a:ext cx="1223150" cy="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78791" rtl="0" eaLnBrk="1" latinLnBrk="0" hangingPunct="1">
        <a:spcBef>
          <a:spcPct val="0"/>
        </a:spcBef>
        <a:buNone/>
        <a:defRPr sz="782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34094" indent="-134094" algn="l" defTabSz="178791" rtl="0" eaLnBrk="1" latinLnBrk="0" hangingPunct="1">
        <a:spcBef>
          <a:spcPct val="20000"/>
        </a:spcBef>
        <a:buFont typeface="Arial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1pPr>
      <a:lvl2pPr marL="290536" indent="-111744" algn="l" defTabSz="178791" rtl="0" eaLnBrk="1" latinLnBrk="0" hangingPunct="1">
        <a:spcBef>
          <a:spcPct val="20000"/>
        </a:spcBef>
        <a:buFont typeface="Arial"/>
        <a:buChar char="–"/>
        <a:defRPr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446978" indent="-89395" algn="l" defTabSz="178791" rtl="0" eaLnBrk="1" latinLnBrk="0" hangingPunct="1">
        <a:spcBef>
          <a:spcPct val="20000"/>
        </a:spcBef>
        <a:buFont typeface="Arial"/>
        <a:buChar char="•"/>
        <a:defRPr sz="939" kern="1200">
          <a:solidFill>
            <a:schemeClr val="tx1"/>
          </a:solidFill>
          <a:latin typeface="+mn-lt"/>
          <a:ea typeface="+mn-ea"/>
          <a:cs typeface="+mn-cs"/>
        </a:defRPr>
      </a:lvl3pPr>
      <a:lvl4pPr marL="625769" indent="-89395" algn="l" defTabSz="178791" rtl="0" eaLnBrk="1" latinLnBrk="0" hangingPunct="1">
        <a:spcBef>
          <a:spcPct val="20000"/>
        </a:spcBef>
        <a:buFont typeface="Arial"/>
        <a:buChar char="–"/>
        <a:defRPr sz="782" kern="1200">
          <a:solidFill>
            <a:schemeClr val="tx1"/>
          </a:solidFill>
          <a:latin typeface="+mn-lt"/>
          <a:ea typeface="+mn-ea"/>
          <a:cs typeface="+mn-cs"/>
        </a:defRPr>
      </a:lvl4pPr>
      <a:lvl5pPr marL="804560" indent="-89395" algn="l" defTabSz="178791" rtl="0" eaLnBrk="1" latinLnBrk="0" hangingPunct="1">
        <a:spcBef>
          <a:spcPct val="20000"/>
        </a:spcBef>
        <a:buFont typeface="Arial"/>
        <a:buChar char="»"/>
        <a:defRPr sz="782" kern="1200">
          <a:solidFill>
            <a:schemeClr val="tx1"/>
          </a:solidFill>
          <a:latin typeface="+mn-lt"/>
          <a:ea typeface="+mn-ea"/>
          <a:cs typeface="+mn-cs"/>
        </a:defRPr>
      </a:lvl5pPr>
      <a:lvl6pPr marL="983352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6pPr>
      <a:lvl7pPr marL="1162143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7pPr>
      <a:lvl8pPr marL="1340934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8pPr>
      <a:lvl9pPr marL="1519725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1pPr>
      <a:lvl2pPr marL="178791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57583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36374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4pPr>
      <a:lvl5pPr marL="715165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5pPr>
      <a:lvl6pPr marL="893956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6pPr>
      <a:lvl7pPr marL="1072747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7pPr>
      <a:lvl8pPr marL="1251538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8pPr>
      <a:lvl9pPr marL="143033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75" userDrawn="1">
          <p15:clr>
            <a:srgbClr val="F26B43"/>
          </p15:clr>
        </p15:guide>
        <p15:guide id="2" pos="50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-1"/>
            <a:ext cx="12436475" cy="2011363"/>
          </a:xfrm>
          <a:prstGeom prst="rect">
            <a:avLst/>
          </a:prstGeom>
          <a:blipFill dpi="0" rotWithShape="1">
            <a:blip r:embed="rId3">
              <a:alphaModFix amt="1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61" y="1042954"/>
            <a:ext cx="993932" cy="41573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Picture 8" descr="Image result for lone star transmis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09" y="270395"/>
            <a:ext cx="722630" cy="31666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61" y="1545850"/>
            <a:ext cx="719598" cy="4401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8809" y="639239"/>
            <a:ext cx="569790" cy="3494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2" name="Picture 2" descr="Image result for next era energ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59" y="521966"/>
            <a:ext cx="1540629" cy="83073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5728722" y="1458685"/>
            <a:ext cx="1108616" cy="5252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Other NextEra Energy Businesses</a:t>
            </a:r>
          </a:p>
        </p:txBody>
      </p:sp>
      <p:cxnSp>
        <p:nvCxnSpPr>
          <p:cNvPr id="58" name="Elbow Connector 57"/>
          <p:cNvCxnSpPr>
            <a:endCxn id="67" idx="1"/>
          </p:cNvCxnSpPr>
          <p:nvPr/>
        </p:nvCxnSpPr>
        <p:spPr>
          <a:xfrm flipV="1">
            <a:off x="2909322" y="445066"/>
            <a:ext cx="564066" cy="55642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2909322" y="1001485"/>
            <a:ext cx="462280" cy="512586"/>
          </a:xfrm>
          <a:prstGeom prst="bentConnector3">
            <a:avLst>
              <a:gd name="adj1" fmla="val 61311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26" idx="3"/>
            <a:endCxn id="17" idx="1"/>
          </p:cNvCxnSpPr>
          <p:nvPr/>
        </p:nvCxnSpPr>
        <p:spPr>
          <a:xfrm flipV="1">
            <a:off x="4704100" y="464127"/>
            <a:ext cx="1023434" cy="111345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26" idx="3"/>
            <a:endCxn id="53" idx="1"/>
          </p:cNvCxnSpPr>
          <p:nvPr/>
        </p:nvCxnSpPr>
        <p:spPr>
          <a:xfrm>
            <a:off x="4704100" y="1577578"/>
            <a:ext cx="1024622" cy="14370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15817" y="1165052"/>
            <a:ext cx="5129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3"/>
            <a:endCxn id="29" idx="1"/>
          </p:cNvCxnSpPr>
          <p:nvPr/>
        </p:nvCxnSpPr>
        <p:spPr>
          <a:xfrm flipV="1">
            <a:off x="6893634" y="428726"/>
            <a:ext cx="3705175" cy="734117"/>
          </a:xfrm>
          <a:prstGeom prst="bentConnector3">
            <a:avLst>
              <a:gd name="adj1" fmla="val 79527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3"/>
            <a:endCxn id="31" idx="1"/>
          </p:cNvCxnSpPr>
          <p:nvPr/>
        </p:nvCxnSpPr>
        <p:spPr>
          <a:xfrm flipV="1">
            <a:off x="6893634" y="813957"/>
            <a:ext cx="3705175" cy="348886"/>
          </a:xfrm>
          <a:prstGeom prst="bentConnector3">
            <a:avLst>
              <a:gd name="adj1" fmla="val 79527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3" idx="3"/>
            <a:endCxn id="28" idx="1"/>
          </p:cNvCxnSpPr>
          <p:nvPr/>
        </p:nvCxnSpPr>
        <p:spPr>
          <a:xfrm flipV="1">
            <a:off x="6837338" y="1250820"/>
            <a:ext cx="3598723" cy="470467"/>
          </a:xfrm>
          <a:prstGeom prst="bentConnector3">
            <a:avLst>
              <a:gd name="adj1" fmla="val 86525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3"/>
            <a:endCxn id="30" idx="1"/>
          </p:cNvCxnSpPr>
          <p:nvPr/>
        </p:nvCxnSpPr>
        <p:spPr>
          <a:xfrm>
            <a:off x="6837338" y="1721287"/>
            <a:ext cx="3598723" cy="44643"/>
          </a:xfrm>
          <a:prstGeom prst="bentConnector3">
            <a:avLst>
              <a:gd name="adj1" fmla="val 86752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4" descr="Image result for florida power and ligh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88" y="41845"/>
            <a:ext cx="921648" cy="8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extera energy capital holding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02" y="1257778"/>
            <a:ext cx="1332498" cy="63959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34" y="114297"/>
            <a:ext cx="1166101" cy="6996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0" name="Picture 6" descr="Image result for nextera energy transmissi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33" y="907758"/>
            <a:ext cx="1166101" cy="51016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30" y="86719"/>
            <a:ext cx="1147784" cy="43139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05" y="764450"/>
            <a:ext cx="595671" cy="345764"/>
          </a:xfrm>
          <a:prstGeom prst="rect">
            <a:avLst/>
          </a:prstGeom>
        </p:spPr>
      </p:pic>
      <p:pic>
        <p:nvPicPr>
          <p:cNvPr id="94" name="Picture 8" descr="Image result for nextera energy service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99" y="405539"/>
            <a:ext cx="792507" cy="3460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Elbow Connector 102"/>
          <p:cNvCxnSpPr>
            <a:stCxn id="17" idx="3"/>
            <a:endCxn id="100" idx="1"/>
          </p:cNvCxnSpPr>
          <p:nvPr/>
        </p:nvCxnSpPr>
        <p:spPr>
          <a:xfrm>
            <a:off x="6893635" y="464127"/>
            <a:ext cx="2065870" cy="473205"/>
          </a:xfrm>
          <a:prstGeom prst="bentConnector3">
            <a:avLst>
              <a:gd name="adj1" fmla="val 25314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7" idx="3"/>
            <a:endCxn id="94" idx="1"/>
          </p:cNvCxnSpPr>
          <p:nvPr/>
        </p:nvCxnSpPr>
        <p:spPr>
          <a:xfrm>
            <a:off x="6893635" y="464127"/>
            <a:ext cx="1933364" cy="114424"/>
          </a:xfrm>
          <a:prstGeom prst="bentConnector3">
            <a:avLst>
              <a:gd name="adj1" fmla="val 27125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flipV="1">
            <a:off x="4044099" y="51602"/>
            <a:ext cx="3200657" cy="266358"/>
          </a:xfrm>
          <a:prstGeom prst="bentConnector3">
            <a:avLst>
              <a:gd name="adj1" fmla="val 28063"/>
            </a:avLst>
          </a:prstGeom>
          <a:ln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endCxn id="99" idx="1"/>
          </p:cNvCxnSpPr>
          <p:nvPr/>
        </p:nvCxnSpPr>
        <p:spPr>
          <a:xfrm>
            <a:off x="7226671" y="51319"/>
            <a:ext cx="341159" cy="2510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-14506" y="-2517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78791"/>
            <a:r>
              <a:rPr lang="en-US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NextEra Energy Subsidiaries</a:t>
            </a:r>
          </a:p>
        </p:txBody>
      </p:sp>
    </p:spTree>
    <p:extLst>
      <p:ext uri="{BB962C8B-B14F-4D97-AF65-F5344CB8AC3E}">
        <p14:creationId xmlns:p14="http://schemas.microsoft.com/office/powerpoint/2010/main" val="2047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Cognizant_16x9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Profile: About NextEra Energy (NEE)</dc:title>
  <dc:creator>Ganguli, Manadeep (Cognizant)</dc:creator>
  <cp:lastModifiedBy>Ganguli, Manadeep (Cognizant)</cp:lastModifiedBy>
  <cp:revision>23</cp:revision>
  <dcterms:created xsi:type="dcterms:W3CDTF">2019-02-11T09:08:28Z</dcterms:created>
  <dcterms:modified xsi:type="dcterms:W3CDTF">2019-02-19T13:38:11Z</dcterms:modified>
</cp:coreProperties>
</file>