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436475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7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D0E-B1BB-44E4-8F50-FD0DD19A9EA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10288" y="1143000"/>
            <a:ext cx="1907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460C-C119-4990-8B6F-F8B6B41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10288" y="1143000"/>
            <a:ext cx="1907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85170" y="1907836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" y="0"/>
            <a:ext cx="12418074" cy="201136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549436" y="1857083"/>
            <a:ext cx="1738390" cy="1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8230" y="388891"/>
            <a:ext cx="11507333" cy="1282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09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395" indent="-88775">
              <a:buClr>
                <a:schemeClr val="accent2"/>
              </a:buClr>
              <a:buFont typeface="Arial"/>
              <a:buChar char="•"/>
              <a:defRPr sz="939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2366" indent="-65184">
              <a:buClr>
                <a:schemeClr val="accent2"/>
              </a:buClr>
              <a:buFont typeface="Arial"/>
              <a:buChar char="•"/>
              <a:defRPr sz="782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3959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520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186" y="3725"/>
            <a:ext cx="9825328" cy="1781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826468" y="560624"/>
            <a:ext cx="3694041" cy="2368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939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78791" indent="0">
              <a:buNone/>
              <a:defRPr/>
            </a:lvl2pPr>
            <a:lvl3pPr marL="357583" indent="0">
              <a:buNone/>
              <a:defRPr/>
            </a:lvl3pPr>
            <a:lvl4pPr marL="536374" indent="0">
              <a:buNone/>
              <a:defRPr/>
            </a:lvl4pPr>
            <a:lvl5pPr marL="715165" indent="0">
              <a:buNone/>
              <a:defRPr/>
            </a:lvl5pPr>
          </a:lstStyle>
          <a:p>
            <a:pPr marL="0" lvl="0" indent="0" algn="l" defTabSz="178791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r>
              <a:rPr lang="en-US" dirty="0" smtClean="0"/>
              <a:t>        Text goes here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50334" y="1889613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54" y="1820141"/>
            <a:ext cx="1554559" cy="135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" y="0"/>
            <a:ext cx="12418074" cy="20113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048146" y="1907997"/>
            <a:ext cx="1223150" cy="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78791" rtl="0" eaLnBrk="1" latinLnBrk="0" hangingPunct="1">
        <a:spcBef>
          <a:spcPct val="0"/>
        </a:spcBef>
        <a:buNone/>
        <a:defRPr sz="782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34094" indent="-134094" algn="l" defTabSz="178791" rtl="0" eaLnBrk="1" latinLnBrk="0" hangingPunct="1">
        <a:spcBef>
          <a:spcPct val="20000"/>
        </a:spcBef>
        <a:buFont typeface="Arial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1pPr>
      <a:lvl2pPr marL="290536" indent="-111744" algn="l" defTabSz="178791" rtl="0" eaLnBrk="1" latinLnBrk="0" hangingPunct="1">
        <a:spcBef>
          <a:spcPct val="20000"/>
        </a:spcBef>
        <a:buFont typeface="Arial"/>
        <a:buChar char="–"/>
        <a:defRPr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446978" indent="-89395" algn="l" defTabSz="178791" rtl="0" eaLnBrk="1" latinLnBrk="0" hangingPunct="1">
        <a:spcBef>
          <a:spcPct val="20000"/>
        </a:spcBef>
        <a:buFont typeface="Arial"/>
        <a:buChar char="•"/>
        <a:defRPr sz="939" kern="1200">
          <a:solidFill>
            <a:schemeClr val="tx1"/>
          </a:solidFill>
          <a:latin typeface="+mn-lt"/>
          <a:ea typeface="+mn-ea"/>
          <a:cs typeface="+mn-cs"/>
        </a:defRPr>
      </a:lvl3pPr>
      <a:lvl4pPr marL="625769" indent="-89395" algn="l" defTabSz="178791" rtl="0" eaLnBrk="1" latinLnBrk="0" hangingPunct="1">
        <a:spcBef>
          <a:spcPct val="20000"/>
        </a:spcBef>
        <a:buFont typeface="Arial"/>
        <a:buChar char="–"/>
        <a:defRPr sz="782" kern="1200">
          <a:solidFill>
            <a:schemeClr val="tx1"/>
          </a:solidFill>
          <a:latin typeface="+mn-lt"/>
          <a:ea typeface="+mn-ea"/>
          <a:cs typeface="+mn-cs"/>
        </a:defRPr>
      </a:lvl4pPr>
      <a:lvl5pPr marL="804560" indent="-89395" algn="l" defTabSz="178791" rtl="0" eaLnBrk="1" latinLnBrk="0" hangingPunct="1">
        <a:spcBef>
          <a:spcPct val="20000"/>
        </a:spcBef>
        <a:buFont typeface="Arial"/>
        <a:buChar char="»"/>
        <a:defRPr sz="782" kern="1200">
          <a:solidFill>
            <a:schemeClr val="tx1"/>
          </a:solidFill>
          <a:latin typeface="+mn-lt"/>
          <a:ea typeface="+mn-ea"/>
          <a:cs typeface="+mn-cs"/>
        </a:defRPr>
      </a:lvl5pPr>
      <a:lvl6pPr marL="983352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6pPr>
      <a:lvl7pPr marL="1162143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7pPr>
      <a:lvl8pPr marL="1340934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8pPr>
      <a:lvl9pPr marL="1519725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1pPr>
      <a:lvl2pPr marL="178791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57583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36374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4pPr>
      <a:lvl5pPr marL="715165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5pPr>
      <a:lvl6pPr marL="893956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6pPr>
      <a:lvl7pPr marL="1072747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7pPr>
      <a:lvl8pPr marL="1251538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8pPr>
      <a:lvl9pPr marL="143033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75" userDrawn="1">
          <p15:clr>
            <a:srgbClr val="F26B43"/>
          </p15:clr>
        </p15:guide>
        <p15:guide id="2" pos="50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k object 17"/>
          <p:cNvSpPr/>
          <p:nvPr/>
        </p:nvSpPr>
        <p:spPr>
          <a:xfrm flipV="1">
            <a:off x="-1" y="-3"/>
            <a:ext cx="12436475" cy="2011363"/>
          </a:xfrm>
          <a:custGeom>
            <a:avLst/>
            <a:gdLst/>
            <a:ahLst/>
            <a:cxnLst/>
            <a:rect l="l" t="t" r="r" b="b"/>
            <a:pathLst>
              <a:path w="7467236" h="3111315">
                <a:moveTo>
                  <a:pt x="0" y="3111315"/>
                </a:moveTo>
                <a:lnTo>
                  <a:pt x="7467236" y="3111315"/>
                </a:lnTo>
                <a:lnTo>
                  <a:pt x="7467236" y="0"/>
                </a:lnTo>
                <a:lnTo>
                  <a:pt x="0" y="0"/>
                </a:lnTo>
                <a:lnTo>
                  <a:pt x="0" y="3111315"/>
                </a:lnTo>
                <a:close/>
              </a:path>
            </a:pathLst>
          </a:custGeom>
          <a:solidFill>
            <a:srgbClr val="0A98D6"/>
          </a:solidFill>
        </p:spPr>
        <p:txBody>
          <a:bodyPr wrap="square" lIns="0" tIns="0" rIns="0" bIns="0" rtlCol="0">
            <a:noAutofit/>
          </a:bodyPr>
          <a:lstStyle/>
          <a:p>
            <a:endParaRPr sz="3403"/>
          </a:p>
        </p:txBody>
      </p:sp>
      <p:grpSp>
        <p:nvGrpSpPr>
          <p:cNvPr id="11" name="Group 10"/>
          <p:cNvGrpSpPr/>
          <p:nvPr/>
        </p:nvGrpSpPr>
        <p:grpSpPr>
          <a:xfrm>
            <a:off x="95676" y="17419"/>
            <a:ext cx="1682577" cy="1966168"/>
            <a:chOff x="304800" y="875278"/>
            <a:chExt cx="3694256" cy="3429000"/>
          </a:xfrm>
        </p:grpSpPr>
        <p:sp>
          <p:nvSpPr>
            <p:cNvPr id="31" name="Rectangle 30"/>
            <p:cNvSpPr/>
            <p:nvPr/>
          </p:nvSpPr>
          <p:spPr>
            <a:xfrm>
              <a:off x="304800" y="875278"/>
              <a:ext cx="1333500" cy="685800"/>
            </a:xfrm>
            <a:prstGeom prst="rect">
              <a:avLst/>
            </a:prstGeom>
            <a:solidFill>
              <a:srgbClr val="FFFF00">
                <a:alpha val="31765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0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$16.7 B</a:t>
              </a:r>
            </a:p>
            <a:p>
              <a:pPr algn="ctr" defTabSz="178791"/>
              <a:r>
                <a:rPr lang="en-US" sz="6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Revenue in FY 2018</a:t>
              </a:r>
            </a:p>
          </p:txBody>
        </p:sp>
        <p:sp>
          <p:nvSpPr>
            <p:cNvPr id="32" name="Right Triangle 16"/>
            <p:cNvSpPr/>
            <p:nvPr/>
          </p:nvSpPr>
          <p:spPr>
            <a:xfrm>
              <a:off x="1632671" y="875279"/>
              <a:ext cx="2366385" cy="17286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0 w 2393373"/>
                <a:gd name="connsiteY0" fmla="*/ 685800 h 1693719"/>
                <a:gd name="connsiteX1" fmla="*/ 10391 w 2393373"/>
                <a:gd name="connsiteY1" fmla="*/ 0 h 1693719"/>
                <a:gd name="connsiteX2" fmla="*/ 2393373 w 2393373"/>
                <a:gd name="connsiteY2" fmla="*/ 1693719 h 1693719"/>
                <a:gd name="connsiteX3" fmla="*/ 0 w 2393373"/>
                <a:gd name="connsiteY3" fmla="*/ 685800 h 1693719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71148"/>
                <a:gd name="connsiteY0" fmla="*/ 685800 h 1728644"/>
                <a:gd name="connsiteX1" fmla="*/ 10391 w 2371148"/>
                <a:gd name="connsiteY1" fmla="*/ 0 h 1728644"/>
                <a:gd name="connsiteX2" fmla="*/ 2371148 w 2371148"/>
                <a:gd name="connsiteY2" fmla="*/ 1728644 h 1728644"/>
                <a:gd name="connsiteX3" fmla="*/ 0 w 2371148"/>
                <a:gd name="connsiteY3" fmla="*/ 685800 h 1728644"/>
                <a:gd name="connsiteX0" fmla="*/ 0 w 2366385"/>
                <a:gd name="connsiteY0" fmla="*/ 685800 h 1728644"/>
                <a:gd name="connsiteX1" fmla="*/ 5628 w 2366385"/>
                <a:gd name="connsiteY1" fmla="*/ 0 h 1728644"/>
                <a:gd name="connsiteX2" fmla="*/ 2366385 w 2366385"/>
                <a:gd name="connsiteY2" fmla="*/ 1728644 h 1728644"/>
                <a:gd name="connsiteX3" fmla="*/ 0 w 2366385"/>
                <a:gd name="connsiteY3" fmla="*/ 685800 h 172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385" h="1728644">
                  <a:moveTo>
                    <a:pt x="0" y="685800"/>
                  </a:moveTo>
                  <a:lnTo>
                    <a:pt x="5628" y="0"/>
                  </a:lnTo>
                  <a:lnTo>
                    <a:pt x="2366385" y="1728644"/>
                  </a:lnTo>
                  <a:cubicBezTo>
                    <a:pt x="1658552" y="1260379"/>
                    <a:pt x="790383" y="1033415"/>
                    <a:pt x="0" y="685800"/>
                  </a:cubicBezTo>
                  <a:close/>
                </a:path>
              </a:pathLst>
            </a:custGeom>
            <a:solidFill>
              <a:srgbClr val="FFFF00">
                <a:alpha val="31765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3" name="Rectangle 29"/>
            <p:cNvSpPr/>
            <p:nvPr/>
          </p:nvSpPr>
          <p:spPr>
            <a:xfrm>
              <a:off x="304800" y="1561078"/>
              <a:ext cx="1336675" cy="685800"/>
            </a:xfrm>
            <a:custGeom>
              <a:avLst/>
              <a:gdLst>
                <a:gd name="connsiteX0" fmla="*/ 0 w 1333500"/>
                <a:gd name="connsiteY0" fmla="*/ 0 h 685800"/>
                <a:gd name="connsiteX1" fmla="*/ 1333500 w 1333500"/>
                <a:gd name="connsiteY1" fmla="*/ 0 h 685800"/>
                <a:gd name="connsiteX2" fmla="*/ 1333500 w 1333500"/>
                <a:gd name="connsiteY2" fmla="*/ 685800 h 685800"/>
                <a:gd name="connsiteX3" fmla="*/ 0 w 1333500"/>
                <a:gd name="connsiteY3" fmla="*/ 685800 h 685800"/>
                <a:gd name="connsiteX4" fmla="*/ 0 w 1333500"/>
                <a:gd name="connsiteY4" fmla="*/ 0 h 685800"/>
                <a:gd name="connsiteX0" fmla="*/ 0 w 1336675"/>
                <a:gd name="connsiteY0" fmla="*/ 0 h 685800"/>
                <a:gd name="connsiteX1" fmla="*/ 1333500 w 1336675"/>
                <a:gd name="connsiteY1" fmla="*/ 0 h 685800"/>
                <a:gd name="connsiteX2" fmla="*/ 1336675 w 1336675"/>
                <a:gd name="connsiteY2" fmla="*/ 685800 h 685800"/>
                <a:gd name="connsiteX3" fmla="*/ 0 w 1336675"/>
                <a:gd name="connsiteY3" fmla="*/ 685800 h 685800"/>
                <a:gd name="connsiteX4" fmla="*/ 0 w 1336675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685800">
                  <a:moveTo>
                    <a:pt x="0" y="0"/>
                  </a:moveTo>
                  <a:lnTo>
                    <a:pt x="1333500" y="0"/>
                  </a:lnTo>
                  <a:cubicBezTo>
                    <a:pt x="1334558" y="228600"/>
                    <a:pt x="1335617" y="457200"/>
                    <a:pt x="1336675" y="685800"/>
                  </a:cubicBez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3104">
                <a:alpha val="31765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000" b="1" dirty="0">
                  <a:solidFill>
                    <a:schemeClr val="tx2"/>
                  </a:solidFill>
                  <a:latin typeface="Calibri" pitchFamily="34" charset="0"/>
                </a:rPr>
                <a:t>4.9 million</a:t>
              </a:r>
            </a:p>
            <a:p>
              <a:pPr algn="ctr" defTabSz="178791"/>
              <a:r>
                <a:rPr lang="en-US" sz="600" b="1" dirty="0">
                  <a:solidFill>
                    <a:schemeClr val="tx2"/>
                  </a:solidFill>
                  <a:latin typeface="Calibri" pitchFamily="34" charset="0"/>
                </a:rPr>
                <a:t>Customers</a:t>
              </a:r>
            </a:p>
          </p:txBody>
        </p:sp>
        <p:sp>
          <p:nvSpPr>
            <p:cNvPr id="34" name="Right Triangle 16"/>
            <p:cNvSpPr/>
            <p:nvPr/>
          </p:nvSpPr>
          <p:spPr>
            <a:xfrm>
              <a:off x="1635197" y="1564614"/>
              <a:ext cx="2363859" cy="1039310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5484 w 1577975"/>
                <a:gd name="connsiteY4" fmla="*/ 751287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172414 w 1577975"/>
                <a:gd name="connsiteY2" fmla="*/ 777647 h 1146175"/>
                <a:gd name="connsiteX3" fmla="*/ 1577975 w 1577975"/>
                <a:gd name="connsiteY3" fmla="*/ 1146175 h 1146175"/>
                <a:gd name="connsiteX4" fmla="*/ 1240168 w 1577975"/>
                <a:gd name="connsiteY4" fmla="*/ 923043 h 1146175"/>
                <a:gd name="connsiteX5" fmla="*/ 5484 w 1577975"/>
                <a:gd name="connsiteY5" fmla="*/ 751287 h 1146175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70826 w 1576387"/>
                <a:gd name="connsiteY2" fmla="*/ 76466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  <a:gd name="connsiteX0" fmla="*/ 3896 w 1576387"/>
                <a:gd name="connsiteY0" fmla="*/ 738306 h 1133194"/>
                <a:gd name="connsiteX1" fmla="*/ 0 w 1576387"/>
                <a:gd name="connsiteY1" fmla="*/ 0 h 1133194"/>
                <a:gd name="connsiteX2" fmla="*/ 1169238 w 1576387"/>
                <a:gd name="connsiteY2" fmla="*/ 756876 h 1133194"/>
                <a:gd name="connsiteX3" fmla="*/ 1576387 w 1576387"/>
                <a:gd name="connsiteY3" fmla="*/ 1133194 h 1133194"/>
                <a:gd name="connsiteX4" fmla="*/ 1238580 w 1576387"/>
                <a:gd name="connsiteY4" fmla="*/ 910062 h 1133194"/>
                <a:gd name="connsiteX5" fmla="*/ 3896 w 1576387"/>
                <a:gd name="connsiteY5" fmla="*/ 738306 h 113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87" h="1133194">
                  <a:moveTo>
                    <a:pt x="3896" y="738306"/>
                  </a:moveTo>
                  <a:cubicBezTo>
                    <a:pt x="2597" y="492204"/>
                    <a:pt x="1299" y="246102"/>
                    <a:pt x="0" y="0"/>
                  </a:cubicBezTo>
                  <a:cubicBezTo>
                    <a:pt x="387982" y="277679"/>
                    <a:pt x="781256" y="479197"/>
                    <a:pt x="1169238" y="756876"/>
                  </a:cubicBezTo>
                  <a:lnTo>
                    <a:pt x="1576387" y="1133194"/>
                  </a:lnTo>
                  <a:cubicBezTo>
                    <a:pt x="1362154" y="1079587"/>
                    <a:pt x="1452813" y="963669"/>
                    <a:pt x="1238580" y="910062"/>
                  </a:cubicBezTo>
                  <a:lnTo>
                    <a:pt x="3896" y="738306"/>
                  </a:lnTo>
                  <a:close/>
                </a:path>
              </a:pathLst>
            </a:custGeom>
            <a:solidFill>
              <a:srgbClr val="D43104">
                <a:alpha val="31765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2246878"/>
              <a:ext cx="1333500" cy="685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000" b="1" dirty="0">
                  <a:solidFill>
                    <a:schemeClr val="tx2"/>
                  </a:solidFill>
                  <a:latin typeface="Calibri" pitchFamily="34" charset="0"/>
                </a:rPr>
                <a:t>14,500</a:t>
              </a:r>
            </a:p>
            <a:p>
              <a:pPr algn="ctr" defTabSz="178791"/>
              <a:r>
                <a:rPr lang="en-US" sz="600" b="1" dirty="0">
                  <a:solidFill>
                    <a:schemeClr val="tx2"/>
                  </a:solidFill>
                  <a:latin typeface="Calibri" pitchFamily="34" charset="0"/>
                </a:rPr>
                <a:t>Employees</a:t>
              </a:r>
              <a:endParaRPr lang="en-US" sz="7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6" name="Right Triangle 16"/>
            <p:cNvSpPr/>
            <p:nvPr/>
          </p:nvSpPr>
          <p:spPr>
            <a:xfrm>
              <a:off x="1638299" y="2242115"/>
              <a:ext cx="2278927" cy="689044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  <a:gd name="connsiteX0" fmla="*/ 720 w 1519748"/>
                <a:gd name="connsiteY0" fmla="*/ 751287 h 751287"/>
                <a:gd name="connsiteX1" fmla="*/ 0 w 1519748"/>
                <a:gd name="connsiteY1" fmla="*/ 0 h 751287"/>
                <a:gd name="connsiteX2" fmla="*/ 1519748 w 1519748"/>
                <a:gd name="connsiteY2" fmla="*/ 211487 h 751287"/>
                <a:gd name="connsiteX3" fmla="*/ 720 w 1519748"/>
                <a:gd name="connsiteY3" fmla="*/ 751287 h 7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748" h="751287">
                  <a:moveTo>
                    <a:pt x="720" y="751287"/>
                  </a:moveTo>
                  <a:lnTo>
                    <a:pt x="0" y="0"/>
                  </a:lnTo>
                  <a:lnTo>
                    <a:pt x="1519748" y="211487"/>
                  </a:lnTo>
                  <a:cubicBezTo>
                    <a:pt x="1076924" y="197558"/>
                    <a:pt x="507063" y="571354"/>
                    <a:pt x="720" y="751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2932678"/>
              <a:ext cx="1333500" cy="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en-US" sz="1000" b="1" dirty="0" smtClean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47 GW</a:t>
              </a:r>
              <a:endParaRPr lang="en-US" sz="1000" b="1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78791"/>
              <a:r>
                <a:rPr lang="en-US" sz="600" b="1" dirty="0">
                  <a:solidFill>
                    <a:schemeClr val="tx2"/>
                  </a:solidFill>
                  <a:latin typeface="Calibri" pitchFamily="34" charset="0"/>
                </a:rPr>
                <a:t>Generation Capacity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800" y="3618478"/>
              <a:ext cx="1333500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r>
                <a:rPr lang="fr-FR" sz="10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#167</a:t>
              </a:r>
            </a:p>
            <a:p>
              <a:pPr algn="ctr" defTabSz="178791"/>
              <a:r>
                <a:rPr lang="fr-FR" sz="600" b="1" dirty="0">
                  <a:solidFill>
                    <a:schemeClr val="tx2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Fortune 500 List </a:t>
              </a:r>
              <a:endParaRPr lang="en-US" sz="600" b="1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39" name="Right Triangle 16"/>
            <p:cNvSpPr/>
            <p:nvPr/>
          </p:nvSpPr>
          <p:spPr>
            <a:xfrm>
              <a:off x="1638300" y="2337234"/>
              <a:ext cx="2256701" cy="1274541"/>
            </a:xfrm>
            <a:custGeom>
              <a:avLst/>
              <a:gdLst>
                <a:gd name="connsiteX0" fmla="*/ 0 w 1562100"/>
                <a:gd name="connsiteY0" fmla="*/ 1143000 h 1143000"/>
                <a:gd name="connsiteX1" fmla="*/ 0 w 1562100"/>
                <a:gd name="connsiteY1" fmla="*/ 0 h 1143000"/>
                <a:gd name="connsiteX2" fmla="*/ 1562100 w 1562100"/>
                <a:gd name="connsiteY2" fmla="*/ 1143000 h 1143000"/>
                <a:gd name="connsiteX3" fmla="*/ 0 w 1562100"/>
                <a:gd name="connsiteY3" fmla="*/ 1143000 h 1143000"/>
                <a:gd name="connsiteX0" fmla="*/ 0 w 1572491"/>
                <a:gd name="connsiteY0" fmla="*/ 685800 h 1143000"/>
                <a:gd name="connsiteX1" fmla="*/ 10391 w 1572491"/>
                <a:gd name="connsiteY1" fmla="*/ 0 h 1143000"/>
                <a:gd name="connsiteX2" fmla="*/ 1572491 w 1572491"/>
                <a:gd name="connsiteY2" fmla="*/ 1143000 h 1143000"/>
                <a:gd name="connsiteX3" fmla="*/ 0 w 1572491"/>
                <a:gd name="connsiteY3" fmla="*/ 685800 h 1143000"/>
                <a:gd name="connsiteX0" fmla="*/ 5484 w 1577975"/>
                <a:gd name="connsiteY0" fmla="*/ 688975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688975 h 1146175"/>
                <a:gd name="connsiteX0" fmla="*/ 5484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5484 w 1577975"/>
                <a:gd name="connsiteY3" fmla="*/ 751287 h 1146175"/>
                <a:gd name="connsiteX0" fmla="*/ 720 w 1577975"/>
                <a:gd name="connsiteY0" fmla="*/ 751287 h 1146175"/>
                <a:gd name="connsiteX1" fmla="*/ 0 w 1577975"/>
                <a:gd name="connsiteY1" fmla="*/ 0 h 1146175"/>
                <a:gd name="connsiteX2" fmla="*/ 1577975 w 1577975"/>
                <a:gd name="connsiteY2" fmla="*/ 1146175 h 1146175"/>
                <a:gd name="connsiteX3" fmla="*/ 720 w 1577975"/>
                <a:gd name="connsiteY3" fmla="*/ 751287 h 1146175"/>
                <a:gd name="connsiteX0" fmla="*/ 720 w 1511279"/>
                <a:gd name="connsiteY0" fmla="*/ 751287 h 751287"/>
                <a:gd name="connsiteX1" fmla="*/ 0 w 1511279"/>
                <a:gd name="connsiteY1" fmla="*/ 0 h 751287"/>
                <a:gd name="connsiteX2" fmla="*/ 1511279 w 1511279"/>
                <a:gd name="connsiteY2" fmla="*/ 377654 h 751287"/>
                <a:gd name="connsiteX3" fmla="*/ 720 w 1511279"/>
                <a:gd name="connsiteY3" fmla="*/ 751287 h 751287"/>
                <a:gd name="connsiteX0" fmla="*/ 720 w 1543039"/>
                <a:gd name="connsiteY0" fmla="*/ 1126576 h 1126576"/>
                <a:gd name="connsiteX1" fmla="*/ 0 w 1543039"/>
                <a:gd name="connsiteY1" fmla="*/ 375289 h 1126576"/>
                <a:gd name="connsiteX2" fmla="*/ 1543039 w 1543039"/>
                <a:gd name="connsiteY2" fmla="*/ 0 h 1126576"/>
                <a:gd name="connsiteX3" fmla="*/ 720 w 1543039"/>
                <a:gd name="connsiteY3" fmla="*/ 1126576 h 1126576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38386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  <a:gd name="connsiteX0" fmla="*/ 720 w 1504927"/>
                <a:gd name="connsiteY0" fmla="*/ 1389673 h 1389673"/>
                <a:gd name="connsiteX1" fmla="*/ 0 w 1504927"/>
                <a:gd name="connsiteY1" fmla="*/ 651368 h 1389673"/>
                <a:gd name="connsiteX2" fmla="*/ 1504927 w 1504927"/>
                <a:gd name="connsiteY2" fmla="*/ 0 h 1389673"/>
                <a:gd name="connsiteX3" fmla="*/ 720 w 1504927"/>
                <a:gd name="connsiteY3" fmla="*/ 1389673 h 138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27" h="1389673">
                  <a:moveTo>
                    <a:pt x="720" y="1389673"/>
                  </a:moveTo>
                  <a:lnTo>
                    <a:pt x="0" y="651368"/>
                  </a:lnTo>
                  <a:lnTo>
                    <a:pt x="1504927" y="0"/>
                  </a:lnTo>
                  <a:cubicBezTo>
                    <a:pt x="1041637" y="234745"/>
                    <a:pt x="502122" y="926449"/>
                    <a:pt x="720" y="1389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40" name="Right Triangle 17"/>
            <p:cNvSpPr/>
            <p:nvPr/>
          </p:nvSpPr>
          <p:spPr>
            <a:xfrm>
              <a:off x="1627908" y="2284978"/>
              <a:ext cx="2143992" cy="2019300"/>
            </a:xfrm>
            <a:custGeom>
              <a:avLst/>
              <a:gdLst>
                <a:gd name="connsiteX0" fmla="*/ 0 w 658092"/>
                <a:gd name="connsiteY0" fmla="*/ 685800 h 685800"/>
                <a:gd name="connsiteX1" fmla="*/ 0 w 658092"/>
                <a:gd name="connsiteY1" fmla="*/ 0 h 685800"/>
                <a:gd name="connsiteX2" fmla="*/ 658092 w 658092"/>
                <a:gd name="connsiteY2" fmla="*/ 685800 h 685800"/>
                <a:gd name="connsiteX3" fmla="*/ 0 w 658092"/>
                <a:gd name="connsiteY3" fmla="*/ 685800 h 6858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  <a:gd name="connsiteX0" fmla="*/ 0 w 2143992"/>
                <a:gd name="connsiteY0" fmla="*/ 2019300 h 2019300"/>
                <a:gd name="connsiteX1" fmla="*/ 0 w 2143992"/>
                <a:gd name="connsiteY1" fmla="*/ 1333500 h 2019300"/>
                <a:gd name="connsiteX2" fmla="*/ 2143992 w 2143992"/>
                <a:gd name="connsiteY2" fmla="*/ 0 h 2019300"/>
                <a:gd name="connsiteX3" fmla="*/ 0 w 2143992"/>
                <a:gd name="connsiteY3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992" h="2019300">
                  <a:moveTo>
                    <a:pt x="0" y="2019300"/>
                  </a:moveTo>
                  <a:lnTo>
                    <a:pt x="0" y="1333500"/>
                  </a:lnTo>
                  <a:lnTo>
                    <a:pt x="2143992" y="0"/>
                  </a:lnTo>
                  <a:cubicBezTo>
                    <a:pt x="1681741" y="615950"/>
                    <a:pt x="714664" y="1346200"/>
                    <a:pt x="0" y="201930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8791"/>
              <a:endParaRPr lang="en-US" sz="704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92369" y="639916"/>
            <a:ext cx="1514144" cy="4308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78791"/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Utility in US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Market Cap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4517" y="628656"/>
            <a:ext cx="21219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78791"/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#1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Fortune’s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 of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World’s Most Admired Company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Electric &amp; Gas Utilities  Industry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1599" y="101125"/>
            <a:ext cx="218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8791"/>
            <a:r>
              <a:rPr lang="en-US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 Utility in </a:t>
            </a:r>
            <a:r>
              <a:rPr lang="en-US" sz="10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Florida</a:t>
            </a:r>
            <a:r>
              <a:rPr lang="en-US" sz="10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4517" y="1318944"/>
            <a:ext cx="2121959" cy="45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96744" algn="just" defTabSz="178791">
              <a:lnSpc>
                <a:spcPct val="106000"/>
              </a:lnSpc>
            </a:pP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America's Best Employers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4517" y="14752"/>
            <a:ext cx="20905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78791"/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World's Most Ethical Companies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Ethisphere Institute</a:t>
            </a:r>
            <a:endParaRPr lang="en-US" sz="1100" b="1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7332" y="73520"/>
            <a:ext cx="18133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78791"/>
            <a:r>
              <a:rPr lang="en-US" sz="1100" b="1" kern="0" dirty="0">
                <a:solidFill>
                  <a:schemeClr val="bg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NextEra Energy Subsidiaries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9046" y="1767731"/>
            <a:ext cx="6127573" cy="235532"/>
          </a:xfrm>
          <a:prstGeom prst="rect">
            <a:avLst/>
          </a:prstGeom>
          <a:solidFill>
            <a:srgbClr val="50B3CF">
              <a:lumMod val="50000"/>
            </a:srgbClr>
          </a:solidFill>
          <a:effectLst/>
        </p:spPr>
        <p:txBody>
          <a:bodyPr wrap="none" lIns="35756" tIns="17878" rIns="35756" bIns="17878" rtlCol="0" anchor="ctr">
            <a:noAutofit/>
          </a:bodyPr>
          <a:lstStyle>
            <a:defPPr>
              <a:defRPr lang="en-US"/>
            </a:defPPr>
            <a:lvl1pPr algn="ctr" defTabSz="914377" fontAlgn="base">
              <a:spcBef>
                <a:spcPct val="0"/>
              </a:spcBef>
              <a:spcAft>
                <a:spcPts val="300"/>
              </a:spcAft>
              <a:defRPr sz="1400" b="1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pPr defTabSz="357583">
              <a:spcAft>
                <a:spcPts val="117"/>
              </a:spcAft>
            </a:pPr>
            <a:r>
              <a:rPr lang="en-US" sz="1100" dirty="0"/>
              <a:t>NextEra Energy Vision: Be North America’s Leader in the Generation and Delivery of Clean Energy</a:t>
            </a:r>
          </a:p>
        </p:txBody>
      </p:sp>
      <p:sp>
        <p:nvSpPr>
          <p:cNvPr id="26" name="Ellipse 37"/>
          <p:cNvSpPr/>
          <p:nvPr/>
        </p:nvSpPr>
        <p:spPr bwMode="auto">
          <a:xfrm>
            <a:off x="885533" y="430154"/>
            <a:ext cx="1131710" cy="1091009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89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035" tIns="17518" rIns="35035" bIns="1751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78791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548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2" t="34741" r="18861" b="46916"/>
          <a:stretch/>
        </p:blipFill>
        <p:spPr bwMode="auto">
          <a:xfrm>
            <a:off x="5010887" y="94838"/>
            <a:ext cx="853630" cy="4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8129217" y="85097"/>
            <a:ext cx="0" cy="145806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87" y="627866"/>
            <a:ext cx="853629" cy="54255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888" y="1299302"/>
            <a:ext cx="853628" cy="45114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97" y="157260"/>
            <a:ext cx="319492" cy="3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9610" y="676793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$83 B</a:t>
            </a:r>
          </a:p>
        </p:txBody>
      </p:sp>
      <p:pic>
        <p:nvPicPr>
          <p:cNvPr id="1030" name="Picture 6" descr="Image result for market capitalization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27" y="729374"/>
            <a:ext cx="464800" cy="3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20" y="1277330"/>
            <a:ext cx="401057" cy="4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31727" y="1301661"/>
            <a:ext cx="62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86317" y="1189776"/>
            <a:ext cx="1520195" cy="6001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 defTabSz="178782"/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Operations in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 states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</a:p>
          <a:p>
            <a:pPr algn="just" defTabSz="178782"/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provinces </a:t>
            </a:r>
            <a:r>
              <a:rPr lang="en-US" sz="11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sz="1100" b="1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Canada</a:t>
            </a:r>
          </a:p>
        </p:txBody>
      </p:sp>
      <p:pic>
        <p:nvPicPr>
          <p:cNvPr id="1034" name="Picture 10" descr="Image result for nextera energy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" y="770029"/>
            <a:ext cx="1058545" cy="5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3860" y="14752"/>
            <a:ext cx="4085256" cy="19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99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Cognizant_16x9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Profile: About NextEra Energy (NEE)</dc:title>
  <dc:creator>Ganguli, Manadeep (Cognizant)</dc:creator>
  <cp:lastModifiedBy>Ganguli, Manadeep (Cognizant)</cp:lastModifiedBy>
  <cp:revision>10</cp:revision>
  <dcterms:created xsi:type="dcterms:W3CDTF">2019-02-11T09:08:28Z</dcterms:created>
  <dcterms:modified xsi:type="dcterms:W3CDTF">2019-02-13T08:17:47Z</dcterms:modified>
</cp:coreProperties>
</file>