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4876800" cy="2743200"/>
  <p:notesSz cx="6858000" cy="9144000"/>
  <p:defaultTextStyle>
    <a:defPPr>
      <a:defRPr lang="en-US"/>
    </a:defPPr>
    <a:lvl1pPr marL="0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1pPr>
    <a:lvl2pPr marL="483215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2pPr>
    <a:lvl3pPr marL="966429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3pPr>
    <a:lvl4pPr marL="1449644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4pPr>
    <a:lvl5pPr marL="1932859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5pPr>
    <a:lvl6pPr marL="2416073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6pPr>
    <a:lvl7pPr marL="2899288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7pPr>
    <a:lvl8pPr marL="3382503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8pPr>
    <a:lvl9pPr marL="3865717" algn="l" defTabSz="966429" rtl="0" eaLnBrk="1" latinLnBrk="0" hangingPunct="1">
      <a:defRPr sz="19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3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246" d="100"/>
          <a:sy n="246" d="100"/>
        </p:scale>
        <p:origin x="23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63D0E-B1BB-44E4-8F50-FD0DD19A9EA3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1460C-C119-4990-8B6F-F8B6B4183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5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1pPr>
    <a:lvl2pPr marL="483215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2pPr>
    <a:lvl3pPr marL="966429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3pPr>
    <a:lvl4pPr marL="1449644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4pPr>
    <a:lvl5pPr marL="1932859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5pPr>
    <a:lvl6pPr marL="2416073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6pPr>
    <a:lvl7pPr marL="2899288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7pPr>
    <a:lvl8pPr marL="3382503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8pPr>
    <a:lvl9pPr marL="3865717" algn="l" defTabSz="966429" rtl="0" eaLnBrk="1" latinLnBrk="0" hangingPunct="1">
      <a:defRPr sz="1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61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190151" y="2602007"/>
            <a:ext cx="2011680" cy="123111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eaLnBrk="0" hangingPunct="0">
              <a:defRPr/>
            </a:pPr>
            <a:r>
              <a:rPr lang="en-US" sz="473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2016,</a:t>
            </a:r>
            <a:r>
              <a:rPr lang="en-US" sz="473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73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Cgnizant Technology Solutions. All Rights Reserved.</a:t>
            </a:r>
            <a:endParaRPr lang="en-US" sz="525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" y="1"/>
            <a:ext cx="4869584" cy="27432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30535" y="2602007"/>
            <a:ext cx="3310960" cy="16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473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473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73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525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136823" y="2532786"/>
            <a:ext cx="681687" cy="14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3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67926" y="530389"/>
            <a:ext cx="4512449" cy="17496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1471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0061" indent="-119228">
              <a:buClr>
                <a:schemeClr val="accent2"/>
              </a:buClr>
              <a:buFont typeface="Arial"/>
              <a:buChar char="•"/>
              <a:defRPr sz="1261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50911" indent="-87544">
              <a:buClr>
                <a:schemeClr val="accent2"/>
              </a:buClr>
              <a:buFont typeface="Arial"/>
              <a:buChar char="•"/>
              <a:defRPr sz="1051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06772" indent="-92547">
              <a:buClr>
                <a:schemeClr val="accent2"/>
              </a:buClr>
              <a:buFont typeface="Arial"/>
              <a:buChar char="•"/>
              <a:defRPr sz="945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69305" indent="-92547">
              <a:buClr>
                <a:schemeClr val="accent2"/>
              </a:buClr>
              <a:buFont typeface="Arial"/>
              <a:buChar char="•"/>
              <a:defRPr sz="945">
                <a:solidFill>
                  <a:srgbClr val="14141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2" y="5083"/>
            <a:ext cx="3852873" cy="24290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20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069048" y="764608"/>
            <a:ext cx="1448569" cy="2863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261" b="1" kern="12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240122" indent="0">
              <a:buNone/>
              <a:defRPr/>
            </a:lvl2pPr>
            <a:lvl3pPr marL="480245" indent="0">
              <a:buNone/>
              <a:defRPr/>
            </a:lvl3pPr>
            <a:lvl4pPr marL="720369" indent="0">
              <a:buNone/>
              <a:defRPr/>
            </a:lvl4pPr>
            <a:lvl5pPr marL="960491" indent="0">
              <a:buNone/>
              <a:defRPr/>
            </a:lvl5pPr>
          </a:lstStyle>
          <a:p>
            <a:pPr marL="0" lvl="0" indent="0" algn="l" defTabSz="240122" rtl="0" eaLnBrk="1" latinLnBrk="0" hangingPunct="1">
              <a:lnSpc>
                <a:spcPct val="100000"/>
              </a:lnSpc>
              <a:spcBef>
                <a:spcPct val="20000"/>
              </a:spcBef>
              <a:buFont typeface="Arial"/>
              <a:buNone/>
            </a:pPr>
            <a:r>
              <a:rPr lang="en-US" dirty="0" smtClean="0"/>
              <a:t>        Text goes here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8952" y="2577154"/>
            <a:ext cx="2011680" cy="123111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eaLnBrk="0" hangingPunct="0">
              <a:defRPr/>
            </a:pPr>
            <a:r>
              <a:rPr lang="en-US" sz="473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2017,</a:t>
            </a:r>
            <a:r>
              <a:rPr lang="en-US" sz="473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73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All Rights Reserved.</a:t>
            </a:r>
            <a:endParaRPr lang="en-US" sz="525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61" y="2482402"/>
            <a:ext cx="609600" cy="1847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" y="1"/>
            <a:ext cx="4869584" cy="27432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0535" y="2602007"/>
            <a:ext cx="3310960" cy="16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sz="473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2019,</a:t>
            </a:r>
            <a:r>
              <a:rPr lang="en-US" sz="473" baseline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73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Cognizant Technology Solutions.     All Rights Reserved.</a:t>
            </a:r>
            <a:endParaRPr lang="en-US" sz="525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 bwMode="black">
          <a:xfrm>
            <a:off x="4332385" y="2602226"/>
            <a:ext cx="479643" cy="1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6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9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240122" rtl="0" eaLnBrk="1" latinLnBrk="0" hangingPunct="1">
        <a:spcBef>
          <a:spcPct val="0"/>
        </a:spcBef>
        <a:buNone/>
        <a:defRPr sz="1051" b="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80093" indent="-180093" algn="l" defTabSz="240122" rtl="0" eaLnBrk="1" latinLnBrk="0" hangingPunct="1">
        <a:spcBef>
          <a:spcPct val="20000"/>
        </a:spcBef>
        <a:buFont typeface="Arial"/>
        <a:buChar char="•"/>
        <a:defRPr sz="1681" kern="1200">
          <a:solidFill>
            <a:schemeClr val="tx1"/>
          </a:solidFill>
          <a:latin typeface="+mn-lt"/>
          <a:ea typeface="+mn-ea"/>
          <a:cs typeface="+mn-cs"/>
        </a:defRPr>
      </a:lvl1pPr>
      <a:lvl2pPr marL="390200" indent="-150076" algn="l" defTabSz="240122" rtl="0" eaLnBrk="1" latinLnBrk="0" hangingPunct="1">
        <a:spcBef>
          <a:spcPct val="20000"/>
        </a:spcBef>
        <a:buFont typeface="Arial"/>
        <a:buChar char="–"/>
        <a:defRPr sz="1471" kern="1200">
          <a:solidFill>
            <a:schemeClr val="tx1"/>
          </a:solidFill>
          <a:latin typeface="+mn-lt"/>
          <a:ea typeface="+mn-ea"/>
          <a:cs typeface="+mn-cs"/>
        </a:defRPr>
      </a:lvl2pPr>
      <a:lvl3pPr marL="600306" indent="-120061" algn="l" defTabSz="240122" rtl="0" eaLnBrk="1" latinLnBrk="0" hangingPunct="1">
        <a:spcBef>
          <a:spcPct val="20000"/>
        </a:spcBef>
        <a:buFont typeface="Arial"/>
        <a:buChar char="•"/>
        <a:defRPr sz="1261" kern="1200">
          <a:solidFill>
            <a:schemeClr val="tx1"/>
          </a:solidFill>
          <a:latin typeface="+mn-lt"/>
          <a:ea typeface="+mn-ea"/>
          <a:cs typeface="+mn-cs"/>
        </a:defRPr>
      </a:lvl3pPr>
      <a:lvl4pPr marL="840428" indent="-120061" algn="l" defTabSz="240122" rtl="0" eaLnBrk="1" latinLnBrk="0" hangingPunct="1">
        <a:spcBef>
          <a:spcPct val="20000"/>
        </a:spcBef>
        <a:buFont typeface="Arial"/>
        <a:buChar char="–"/>
        <a:defRPr sz="1051" kern="1200">
          <a:solidFill>
            <a:schemeClr val="tx1"/>
          </a:solidFill>
          <a:latin typeface="+mn-lt"/>
          <a:ea typeface="+mn-ea"/>
          <a:cs typeface="+mn-cs"/>
        </a:defRPr>
      </a:lvl4pPr>
      <a:lvl5pPr marL="1080550" indent="-120061" algn="l" defTabSz="240122" rtl="0" eaLnBrk="1" latinLnBrk="0" hangingPunct="1">
        <a:spcBef>
          <a:spcPct val="20000"/>
        </a:spcBef>
        <a:buFont typeface="Arial"/>
        <a:buChar char="»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320674" indent="-120061" algn="l" defTabSz="240122" rtl="0" eaLnBrk="1" latinLnBrk="0" hangingPunct="1">
        <a:spcBef>
          <a:spcPct val="20000"/>
        </a:spcBef>
        <a:buFont typeface="Arial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6pPr>
      <a:lvl7pPr marL="1560797" indent="-120061" algn="l" defTabSz="240122" rtl="0" eaLnBrk="1" latinLnBrk="0" hangingPunct="1">
        <a:spcBef>
          <a:spcPct val="20000"/>
        </a:spcBef>
        <a:buFont typeface="Arial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7pPr>
      <a:lvl8pPr marL="1800919" indent="-120061" algn="l" defTabSz="240122" rtl="0" eaLnBrk="1" latinLnBrk="0" hangingPunct="1">
        <a:spcBef>
          <a:spcPct val="20000"/>
        </a:spcBef>
        <a:buFont typeface="Arial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8pPr>
      <a:lvl9pPr marL="2041041" indent="-120061" algn="l" defTabSz="240122" rtl="0" eaLnBrk="1" latinLnBrk="0" hangingPunct="1">
        <a:spcBef>
          <a:spcPct val="20000"/>
        </a:spcBef>
        <a:buFont typeface="Arial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122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245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369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491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613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735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857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980" algn="l" defTabSz="240122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19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7" y="450179"/>
            <a:ext cx="6649821" cy="1743361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1019014" y="511444"/>
            <a:ext cx="0" cy="1879295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119" y="631556"/>
            <a:ext cx="844658" cy="0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7750" y="473429"/>
            <a:ext cx="6160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2"/>
                </a:solidFill>
              </a:rPr>
              <a:t>About NEE</a:t>
            </a:r>
            <a:endParaRPr lang="en-US" sz="600" b="1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7409" y="681345"/>
            <a:ext cx="569563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400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Largest </a:t>
            </a:r>
            <a:r>
              <a:rPr lang="en-US" sz="4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Utility in US by Market </a:t>
            </a:r>
            <a:r>
              <a:rPr lang="en-US" sz="400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 of </a:t>
            </a:r>
          </a:p>
          <a:p>
            <a:r>
              <a:rPr lang="en-US" sz="400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$106 Billion </a:t>
            </a:r>
            <a:r>
              <a:rPr lang="en-US" sz="400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operating </a:t>
            </a:r>
            <a:r>
              <a:rPr lang="en-US" sz="4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36 states in US &amp; 4 provinces in Canada</a:t>
            </a:r>
          </a:p>
          <a:p>
            <a:endParaRPr lang="en-US" sz="400" kern="0" dirty="0">
              <a:solidFill>
                <a:schemeClr val="tx2"/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2" descr="Image result for nextera energ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5" r="3728" b="12052"/>
          <a:stretch/>
        </p:blipFill>
        <p:spPr bwMode="auto">
          <a:xfrm>
            <a:off x="34637" y="775493"/>
            <a:ext cx="336279" cy="16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58119" y="1365251"/>
            <a:ext cx="844658" cy="0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-40684" y="1120707"/>
            <a:ext cx="1059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2"/>
                </a:solidFill>
              </a:rPr>
              <a:t>Major NEE subsidiaries we work with</a:t>
            </a:r>
            <a:endParaRPr lang="en-US" sz="600" b="1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580" y="1367342"/>
            <a:ext cx="546316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4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largest rate-regulated electric utility in </a:t>
            </a:r>
            <a:r>
              <a:rPr lang="en-US" sz="400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Florida</a:t>
            </a:r>
            <a:endParaRPr lang="en-US" sz="400" kern="0" dirty="0">
              <a:solidFill>
                <a:schemeClr val="tx2"/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4" name="Picture 2" descr="Go to FPL Homep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89062" y="1388501"/>
            <a:ext cx="267400" cy="17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414580" y="1574796"/>
            <a:ext cx="5463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4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largest renewable energy generator in North </a:t>
            </a:r>
            <a:r>
              <a:rPr lang="en-US" sz="400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America</a:t>
            </a:r>
            <a:endParaRPr lang="en-US" sz="400" kern="0" dirty="0">
              <a:solidFill>
                <a:schemeClr val="tx2"/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6" name="Picture 4" descr="http://www.nexteraenergyresources.com/fplcommon/NextEra/images/neer_logo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" y="1674834"/>
            <a:ext cx="323246" cy="13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21361" y="1871101"/>
            <a:ext cx="5463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4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Gulf Power Company is a U.S. </a:t>
            </a:r>
            <a:r>
              <a:rPr lang="en-US" sz="4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investor-owned electric </a:t>
            </a:r>
            <a:r>
              <a:rPr lang="en-US" sz="400" kern="0" dirty="0" smtClean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utility</a:t>
            </a:r>
            <a:endParaRPr lang="en-US" sz="400" kern="0" dirty="0">
              <a:solidFill>
                <a:schemeClr val="tx2"/>
              </a:solidFill>
              <a:latin typeface="Calibri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8" name="Picture 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" y="1938409"/>
            <a:ext cx="355513" cy="1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70" y="2200304"/>
            <a:ext cx="399635" cy="124886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24267" y="2113740"/>
            <a:ext cx="546316" cy="27699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400" kern="0" dirty="0">
                <a:solidFill>
                  <a:schemeClr val="tx2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Florida City Gas is a natural gas distribution company</a:t>
            </a:r>
          </a:p>
        </p:txBody>
      </p:sp>
    </p:spTree>
    <p:extLst>
      <p:ext uri="{BB962C8B-B14F-4D97-AF65-F5344CB8AC3E}">
        <p14:creationId xmlns:p14="http://schemas.microsoft.com/office/powerpoint/2010/main" val="204741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Cognizant_16x9</vt:lpstr>
      <vt:lpstr>PowerPoint Presentation</vt:lpstr>
    </vt:vector>
  </TitlesOfParts>
  <Company>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Profile: About NextEra Energy (NEE)</dc:title>
  <dc:creator>Ganguli, Manadeep (Cognizant)</dc:creator>
  <cp:lastModifiedBy>Ganguli, Manadeep (Cognizant)</cp:lastModifiedBy>
  <cp:revision>28</cp:revision>
  <dcterms:created xsi:type="dcterms:W3CDTF">2019-02-11T09:08:28Z</dcterms:created>
  <dcterms:modified xsi:type="dcterms:W3CDTF">2019-09-16T07:58:01Z</dcterms:modified>
</cp:coreProperties>
</file>