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9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자바 스크립트 문서 객체 모델</a:t>
            </a:r>
            <a:r>
              <a:rPr lang="en-US" altLang="ko-KR" sz="4000" dirty="0">
                <a:latin typeface="+mj-ea"/>
                <a:ea typeface="+mj-ea"/>
              </a:rPr>
              <a:t>(DOM)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핵심 </a:t>
            </a:r>
            <a:r>
              <a:rPr lang="en-US" altLang="ko-KR" sz="2800" b="1" dirty="0">
                <a:latin typeface="+mj-ea"/>
              </a:rPr>
              <a:t>DOM</a:t>
            </a:r>
            <a:r>
              <a:rPr lang="ko-KR" altLang="en-US" sz="2800" b="1" dirty="0">
                <a:latin typeface="+mj-ea"/>
              </a:rPr>
              <a:t> 객체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29FEE-1AAB-4B32-B14C-2D02EA5AE450}"/>
              </a:ext>
            </a:extLst>
          </p:cNvPr>
          <p:cNvSpPr txBox="1"/>
          <p:nvPr/>
        </p:nvSpPr>
        <p:spPr>
          <a:xfrm>
            <a:off x="999334" y="1052736"/>
            <a:ext cx="10193332" cy="462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1. </a:t>
            </a:r>
            <a:r>
              <a:rPr kumimoji="1" lang="ko-KR" altLang="en-US" b="1" dirty="0"/>
              <a:t>핵심 </a:t>
            </a:r>
            <a:r>
              <a:rPr kumimoji="1" lang="en-US" altLang="ko-KR" b="1" dirty="0"/>
              <a:t>DOM</a:t>
            </a:r>
            <a:r>
              <a:rPr kumimoji="1" lang="ko-KR" altLang="en-US" b="1" dirty="0"/>
              <a:t>객체 소개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노드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노드 객체에는 노드를 다루는 기본 기능과 프로퍼티를 제공한다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노드를 탐색하고 조작하고 싶다면 이 객체를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사용한다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② </a:t>
            </a:r>
            <a:r>
              <a:rPr kumimoji="1" lang="en-US" altLang="ko-KR" sz="1500" dirty="0"/>
              <a:t>Document : </a:t>
            </a:r>
            <a:r>
              <a:rPr kumimoji="1" lang="ko-KR" altLang="en-US" sz="1500" dirty="0"/>
              <a:t>텍스트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노드</a:t>
            </a:r>
            <a:r>
              <a:rPr kumimoji="1" lang="en-US" altLang="ko-KR" sz="1500" dirty="0"/>
              <a:t>, </a:t>
            </a:r>
            <a:r>
              <a:rPr kumimoji="1" lang="ko-KR" altLang="en-US" sz="1500" dirty="0" err="1"/>
              <a:t>엘리먼트</a:t>
            </a:r>
            <a:r>
              <a:rPr kumimoji="1" lang="ko-KR" altLang="en-US" sz="1500" dirty="0"/>
              <a:t> 노드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속성 노드를 생성하고 싶다면 </a:t>
            </a:r>
            <a:r>
              <a:rPr kumimoji="1" lang="en-US" altLang="ko-KR" sz="1500" dirty="0"/>
              <a:t>Document</a:t>
            </a:r>
            <a:r>
              <a:rPr kumimoji="1" lang="ko-KR" altLang="en-US" sz="1500" dirty="0"/>
              <a:t>를 사용한다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이곳에는 노드를 생성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하는 팩토리 메서드로 구성되어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③ </a:t>
            </a:r>
            <a:r>
              <a:rPr kumimoji="1" lang="en-US" altLang="ko-KR" sz="1500" dirty="0"/>
              <a:t>Element : HTML,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XML</a:t>
            </a:r>
            <a:r>
              <a:rPr kumimoji="1" lang="ko-KR" altLang="en-US" sz="1500" dirty="0"/>
              <a:t>태그 요소의 기본 기능과 프로퍼티를 제공한다</a:t>
            </a:r>
            <a:r>
              <a:rPr kumimoji="1" lang="en-US" altLang="ko-KR" sz="1500" dirty="0"/>
              <a:t>. </a:t>
            </a:r>
            <a:r>
              <a:rPr kumimoji="1" lang="ko-KR" altLang="en-US" sz="1500" dirty="0"/>
              <a:t>속성과 이벤트를 제어하고 싶다면 </a:t>
            </a:r>
            <a:r>
              <a:rPr kumimoji="1" lang="en-US" altLang="ko-KR" sz="1500" dirty="0"/>
              <a:t>Element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를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이용해야 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  <a:r>
              <a:rPr kumimoji="1" lang="ko-KR" altLang="en-US" sz="1500" dirty="0"/>
              <a:t>④ </a:t>
            </a:r>
            <a:r>
              <a:rPr kumimoji="1" lang="en-US" altLang="ko-KR" sz="1500" dirty="0" err="1"/>
              <a:t>HTMLDocument</a:t>
            </a:r>
            <a:r>
              <a:rPr kumimoji="1" lang="en-US" altLang="ko-KR" sz="1500" dirty="0"/>
              <a:t> : Document</a:t>
            </a:r>
            <a:r>
              <a:rPr kumimoji="1" lang="ko-KR" altLang="en-US" sz="1500" dirty="0"/>
              <a:t>객체를 확장하여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용 프로퍼티와 메서드를 추가한 객체이다</a:t>
            </a:r>
            <a:r>
              <a:rPr kumimoji="1" lang="en-US" altLang="ko-KR" sz="1500" dirty="0"/>
              <a:t>. </a:t>
            </a:r>
            <a:r>
              <a:rPr kumimoji="1" lang="en-US" altLang="ko-KR" sz="1500"/>
              <a:t>body</a:t>
            </a:r>
            <a:r>
              <a:rPr kumimoji="1" lang="ko-KR" altLang="en-US" sz="1500" dirty="0"/>
              <a:t>가 바로 이 객체의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프로퍼티이다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 ⑤ </a:t>
            </a:r>
            <a:r>
              <a:rPr kumimoji="1" lang="en-US" altLang="ko-KR" sz="1500" dirty="0" err="1"/>
              <a:t>HTMLElement</a:t>
            </a:r>
            <a:r>
              <a:rPr kumimoji="1" lang="en-US" altLang="ko-KR" sz="1500" dirty="0"/>
              <a:t> : Element</a:t>
            </a:r>
            <a:r>
              <a:rPr kumimoji="1" lang="ko-KR" altLang="en-US" sz="1500" dirty="0"/>
              <a:t>객체를 상속받은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태그 요소 전용으로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태그 요소의 기본 기능과 프로퍼티를 제공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하며</a:t>
            </a:r>
            <a:r>
              <a:rPr kumimoji="1" lang="en-US" altLang="ko-KR" sz="1500" dirty="0"/>
              <a:t> id, </a:t>
            </a:r>
            <a:r>
              <a:rPr kumimoji="1" lang="en-US" altLang="ko-KR" sz="1500" dirty="0" err="1"/>
              <a:t>className</a:t>
            </a:r>
            <a:r>
              <a:rPr kumimoji="1" lang="en-US" altLang="ko-KR" sz="1500" dirty="0"/>
              <a:t>, style </a:t>
            </a:r>
            <a:r>
              <a:rPr kumimoji="1" lang="ko-KR" altLang="en-US" sz="1500" dirty="0"/>
              <a:t>등이 이 객체에 존재한다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 ⑥</a:t>
            </a:r>
            <a:r>
              <a:rPr kumimoji="1" lang="en-US" altLang="ko-KR" sz="1500" dirty="0"/>
              <a:t>Text : </a:t>
            </a:r>
            <a:r>
              <a:rPr kumimoji="1" lang="ko-KR" altLang="en-US" sz="1500" dirty="0"/>
              <a:t>텍스트를 다루는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  <a:r>
              <a:rPr kumimoji="1" lang="ko-KR" altLang="en-US" sz="1500" dirty="0"/>
              <a:t>⑦ </a:t>
            </a:r>
            <a:r>
              <a:rPr kumimoji="1" lang="en-US" altLang="ko-KR" sz="1500" dirty="0" err="1"/>
              <a:t>Atrtribute</a:t>
            </a:r>
            <a:r>
              <a:rPr kumimoji="1" lang="en-US" altLang="ko-KR" sz="1500" dirty="0"/>
              <a:t> : </a:t>
            </a:r>
            <a:r>
              <a:rPr kumimoji="1" lang="ko-KR" altLang="en-US" sz="1500" dirty="0"/>
              <a:t>속성을 다루는 기능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1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핵심 </a:t>
            </a:r>
            <a:r>
              <a:rPr lang="en-US" altLang="ko-KR" sz="2800" b="1" dirty="0">
                <a:latin typeface="+mj-ea"/>
              </a:rPr>
              <a:t>DOM</a:t>
            </a:r>
            <a:r>
              <a:rPr lang="ko-KR" altLang="en-US" sz="2800" b="1" dirty="0">
                <a:latin typeface="+mj-ea"/>
              </a:rPr>
              <a:t> 객체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29FEE-1AAB-4B32-B14C-2D02EA5AE450}"/>
              </a:ext>
            </a:extLst>
          </p:cNvPr>
          <p:cNvSpPr txBox="1"/>
          <p:nvPr/>
        </p:nvSpPr>
        <p:spPr>
          <a:xfrm>
            <a:off x="999334" y="1052736"/>
            <a:ext cx="10193332" cy="608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2. </a:t>
            </a:r>
            <a:r>
              <a:rPr kumimoji="1" lang="ko-KR" altLang="en-US" b="1" dirty="0"/>
              <a:t>노드 </a:t>
            </a:r>
            <a:r>
              <a:rPr kumimoji="1" lang="ko-KR" altLang="en-US" b="1" dirty="0" err="1"/>
              <a:t>객체란</a:t>
            </a:r>
            <a:r>
              <a:rPr kumimoji="1"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-</a:t>
            </a:r>
            <a:r>
              <a:rPr kumimoji="1" lang="ko-KR" altLang="en-US" sz="1500" dirty="0"/>
              <a:t> 노드라는 것은 앞서 언급했듯이 문서를 이루는 모든 요소들을 칭한다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-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노드객체는</a:t>
            </a:r>
            <a:r>
              <a:rPr kumimoji="1" lang="ko-KR" altLang="en-US" sz="1500" dirty="0"/>
              <a:t> 노드를 조작하기 위한 가장 기본적인 프로퍼티와 메서드가 정의 되어 있는 </a:t>
            </a:r>
            <a:r>
              <a:rPr kumimoji="1" lang="en-US" altLang="ko-KR" sz="1500" dirty="0"/>
              <a:t>Node</a:t>
            </a:r>
            <a:r>
              <a:rPr kumimoji="1" lang="ko-KR" altLang="en-US" sz="1500" dirty="0"/>
              <a:t>인터페이스를 구현한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</a:t>
            </a:r>
            <a:r>
              <a:rPr kumimoji="1" lang="ko-KR" altLang="en-US" sz="1500" dirty="0"/>
              <a:t>객체이다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- </a:t>
            </a:r>
            <a:r>
              <a:rPr kumimoji="1" lang="ko-KR" altLang="en-US" sz="1500" dirty="0">
                <a:solidFill>
                  <a:srgbClr val="FF0000"/>
                </a:solidFill>
              </a:rPr>
              <a:t>노드 객체에서 제공하는 기능을 이용하면 노드 타입을 파악하거나 부모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형제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그리고 자식 노드를 알아내서 </a:t>
            </a:r>
            <a:r>
              <a:rPr kumimoji="1" lang="ko-KR" altLang="en-US" sz="1500" dirty="0" err="1">
                <a:solidFill>
                  <a:srgbClr val="FF0000"/>
                </a:solidFill>
              </a:rPr>
              <a:t>접근하거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나 또는 자식 노드를 추가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삭제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교체할 수 있다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- </a:t>
            </a:r>
            <a:r>
              <a:rPr kumimoji="1" lang="ko-KR" altLang="en-US" sz="1500" dirty="0">
                <a:solidFill>
                  <a:srgbClr val="FF0000"/>
                </a:solidFill>
              </a:rPr>
              <a:t>노드 객체는 </a:t>
            </a:r>
            <a:r>
              <a:rPr kumimoji="1" lang="en-US" altLang="ko-KR" sz="1500" dirty="0">
                <a:solidFill>
                  <a:srgbClr val="FF0000"/>
                </a:solidFill>
              </a:rPr>
              <a:t>DOM</a:t>
            </a:r>
            <a:r>
              <a:rPr kumimoji="1" lang="ko-KR" altLang="en-US" sz="1500" dirty="0">
                <a:solidFill>
                  <a:srgbClr val="FF0000"/>
                </a:solidFill>
              </a:rPr>
              <a:t>객체 가운데 가장 최상위 객체이자 모든 하위 노드 객체들이 상속받는 객체이다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이것은 자바의 모든 클래스가 </a:t>
            </a:r>
            <a:r>
              <a:rPr kumimoji="1" lang="en-US" altLang="ko-KR" sz="1500" dirty="0"/>
              <a:t>Object</a:t>
            </a:r>
            <a:r>
              <a:rPr kumimoji="1" lang="ko-KR" altLang="en-US" sz="1500" dirty="0"/>
              <a:t>클래스를 상속받는 것과 똑같은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하여</a:t>
            </a:r>
            <a:r>
              <a:rPr kumimoji="1" lang="en-US" altLang="ko-KR" sz="1500" dirty="0"/>
              <a:t>, DOM</a:t>
            </a:r>
            <a:r>
              <a:rPr kumimoji="1" lang="ko-KR" altLang="en-US" sz="1500" dirty="0"/>
              <a:t>객체는 객체지향 개념이 적용되어 만들어져 있다는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3. Element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객체란</a:t>
            </a:r>
            <a:r>
              <a:rPr kumimoji="1"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주석 노드와 텍스트 노드를 제외한 나머지 노드를 통합해서 부르는 용어이다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Element</a:t>
            </a:r>
            <a:r>
              <a:rPr kumimoji="1" lang="ko-KR" altLang="en-US" sz="1500" dirty="0"/>
              <a:t>객체 역시 노드의 한 종류이며 </a:t>
            </a:r>
            <a:r>
              <a:rPr kumimoji="1" lang="en-US" altLang="ko-KR" sz="1500" dirty="0"/>
              <a:t>Element</a:t>
            </a:r>
            <a:r>
              <a:rPr kumimoji="1" lang="ko-KR" altLang="en-US" sz="1500" dirty="0"/>
              <a:t>인터페이스를 구현한 객체이다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또한</a:t>
            </a:r>
            <a:r>
              <a:rPr kumimoji="1" lang="en-US" altLang="ko-KR" sz="1500" dirty="0"/>
              <a:t>, Element</a:t>
            </a:r>
            <a:r>
              <a:rPr kumimoji="1" lang="ko-KR" altLang="en-US" sz="1500" dirty="0"/>
              <a:t>객체는 </a:t>
            </a:r>
            <a:r>
              <a:rPr kumimoji="1" lang="en-US" altLang="ko-KR" sz="1500" dirty="0"/>
              <a:t>Node</a:t>
            </a:r>
            <a:r>
              <a:rPr kumimoji="1" lang="ko-KR" altLang="en-US" sz="1500" dirty="0"/>
              <a:t>객체의 자식이므로 </a:t>
            </a:r>
            <a:r>
              <a:rPr kumimoji="1" lang="en-US" altLang="ko-KR" sz="1500" dirty="0"/>
              <a:t>Node</a:t>
            </a:r>
            <a:r>
              <a:rPr kumimoji="1" lang="ko-KR" altLang="en-US" sz="1500" dirty="0"/>
              <a:t>객체의 기능을 모두 사용할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여기에 추가적으로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과 </a:t>
            </a:r>
            <a:r>
              <a:rPr kumimoji="1" lang="en-US" altLang="ko-KR" sz="1500" dirty="0"/>
              <a:t>XML</a:t>
            </a:r>
            <a:r>
              <a:rPr kumimoji="1" lang="ko-KR" altLang="en-US" sz="1500" dirty="0"/>
              <a:t>의 태그 노드를 조작하기 위한 프로퍼티와 메서드를 포함하고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- Element</a:t>
            </a:r>
            <a:r>
              <a:rPr kumimoji="1" lang="ko-KR" altLang="en-US" sz="1500" dirty="0">
                <a:solidFill>
                  <a:srgbClr val="FF0000"/>
                </a:solidFill>
              </a:rPr>
              <a:t>객체의 주요 기능은 태그 이름이 담긴 프로퍼티와 속성을 알아내고 설정하는 기능과 이벤트를 추가하거나 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삭제하거나 발생시키는 기능이 있다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0089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핵심 </a:t>
            </a:r>
            <a:r>
              <a:rPr lang="en-US" altLang="ko-KR" sz="2800" b="1" dirty="0">
                <a:latin typeface="+mj-ea"/>
              </a:rPr>
              <a:t>DOM</a:t>
            </a:r>
            <a:r>
              <a:rPr lang="ko-KR" altLang="en-US" sz="2800" b="1" dirty="0">
                <a:latin typeface="+mj-ea"/>
              </a:rPr>
              <a:t> 객체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29FEE-1AAB-4B32-B14C-2D02EA5AE450}"/>
              </a:ext>
            </a:extLst>
          </p:cNvPr>
          <p:cNvSpPr txBox="1"/>
          <p:nvPr/>
        </p:nvSpPr>
        <p:spPr>
          <a:xfrm>
            <a:off x="999334" y="1052736"/>
            <a:ext cx="10193332" cy="550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4. </a:t>
            </a:r>
            <a:r>
              <a:rPr kumimoji="1" lang="en-US" altLang="ko-KR" b="1" dirty="0" err="1"/>
              <a:t>HTMLElement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객체란</a:t>
            </a:r>
            <a:r>
              <a:rPr kumimoji="1"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-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HTMLElement</a:t>
            </a:r>
            <a:r>
              <a:rPr kumimoji="1" lang="ko-KR" altLang="en-US" sz="1500" dirty="0"/>
              <a:t>객체는 오직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문서에만 있는 노드를 통합해서 부르는 말이다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-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HTMLElement</a:t>
            </a:r>
            <a:r>
              <a:rPr kumimoji="1" lang="ko-KR" altLang="en-US" sz="1500" dirty="0"/>
              <a:t>객체에는 </a:t>
            </a:r>
            <a:r>
              <a:rPr kumimoji="1" lang="en-US" altLang="ko-KR" sz="1500" dirty="0"/>
              <a:t>Element</a:t>
            </a:r>
            <a:r>
              <a:rPr kumimoji="1" lang="ko-KR" altLang="en-US" sz="1500" dirty="0"/>
              <a:t>객체의 기능 외에도 오직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페이지의 </a:t>
            </a:r>
            <a:r>
              <a:rPr kumimoji="1" lang="en-US" altLang="ko-KR" sz="1500" dirty="0"/>
              <a:t>p, div </a:t>
            </a:r>
            <a:r>
              <a:rPr kumimoji="1" lang="ko-KR" altLang="en-US" sz="1500" dirty="0"/>
              <a:t>태그와 같은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태그에서만 쓸 수 있는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</a:t>
            </a:r>
            <a:r>
              <a:rPr kumimoji="1" lang="ko-KR" altLang="en-US" sz="1500" dirty="0"/>
              <a:t>공통적인 속성과 기능이 포함되어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-  </a:t>
            </a:r>
            <a:r>
              <a:rPr kumimoji="1" lang="ko-KR" altLang="en-US" sz="1500" dirty="0">
                <a:solidFill>
                  <a:srgbClr val="FF0000"/>
                </a:solidFill>
              </a:rPr>
              <a:t>앞으로 우리가 가장 자주 사용하게 될 </a:t>
            </a:r>
            <a:r>
              <a:rPr kumimoji="1" lang="en-US" altLang="ko-KR" sz="1500" dirty="0">
                <a:solidFill>
                  <a:srgbClr val="FF0000"/>
                </a:solidFill>
              </a:rPr>
              <a:t>id</a:t>
            </a:r>
            <a:r>
              <a:rPr kumimoji="1" lang="ko-KR" altLang="en-US" sz="1500" dirty="0">
                <a:solidFill>
                  <a:srgbClr val="FF0000"/>
                </a:solidFill>
              </a:rPr>
              <a:t>와 </a:t>
            </a:r>
            <a:r>
              <a:rPr kumimoji="1" lang="en-US" altLang="ko-KR" sz="1500" dirty="0" err="1">
                <a:solidFill>
                  <a:srgbClr val="FF0000"/>
                </a:solidFill>
              </a:rPr>
              <a:t>className</a:t>
            </a:r>
            <a:r>
              <a:rPr kumimoji="1" lang="ko-KR" altLang="en-US" sz="1500" dirty="0">
                <a:solidFill>
                  <a:srgbClr val="FF0000"/>
                </a:solidFill>
              </a:rPr>
              <a:t>프로퍼티가 정의 되어 있다</a:t>
            </a:r>
            <a:r>
              <a:rPr kumimoji="1" lang="en-US" altLang="ko-KR" sz="1500" dirty="0">
                <a:solidFill>
                  <a:srgbClr val="FF0000"/>
                </a:solidFill>
              </a:rPr>
              <a:t>.    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5. Document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객체란</a:t>
            </a:r>
            <a:r>
              <a:rPr kumimoji="1"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Element</a:t>
            </a:r>
            <a:r>
              <a:rPr kumimoji="1" lang="ko-KR" altLang="en-US" sz="1500" dirty="0"/>
              <a:t>노드와 이벤트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속성 노드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텍스트 노드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등의 노드를 생성하는 팩토리 기능이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- </a:t>
            </a:r>
            <a:r>
              <a:rPr kumimoji="1" lang="ko-KR" altLang="en-US" sz="1500" dirty="0">
                <a:solidFill>
                  <a:srgbClr val="FF0000"/>
                </a:solidFill>
              </a:rPr>
              <a:t>그리고 앞으로 우리가 자주 사용하게 될 </a:t>
            </a:r>
            <a:r>
              <a:rPr kumimoji="1" lang="en-US" altLang="ko-KR" sz="1500" dirty="0">
                <a:solidFill>
                  <a:srgbClr val="FF0000"/>
                </a:solidFill>
              </a:rPr>
              <a:t>id, </a:t>
            </a:r>
            <a:r>
              <a:rPr kumimoji="1" lang="en-US" altLang="ko-KR" sz="1500" dirty="0" err="1">
                <a:solidFill>
                  <a:srgbClr val="FF0000"/>
                </a:solidFill>
              </a:rPr>
              <a:t>className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</a:rPr>
              <a:t>tagName</a:t>
            </a:r>
            <a:r>
              <a:rPr kumimoji="1" lang="ko-KR" altLang="en-US" sz="1500" dirty="0">
                <a:solidFill>
                  <a:srgbClr val="FF0000"/>
                </a:solidFill>
              </a:rPr>
              <a:t>으로 특정 노드를 찾는 기능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여기에 이벤트를 </a:t>
            </a:r>
            <a:r>
              <a:rPr kumimoji="1" lang="ko-KR" altLang="en-US" sz="1500" dirty="0" err="1">
                <a:solidFill>
                  <a:srgbClr val="FF0000"/>
                </a:solidFill>
              </a:rPr>
              <a:t>등록시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키고 이벤트 모델 기능까지 갖춘 아주 중요한 객체이다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6. </a:t>
            </a:r>
            <a:r>
              <a:rPr kumimoji="1" lang="en-US" altLang="ko-KR" sz="1600" b="1" dirty="0" err="1"/>
              <a:t>HTMLDocument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 err="1"/>
              <a:t>객체란</a:t>
            </a:r>
            <a:r>
              <a:rPr kumimoji="1" lang="en-US" altLang="ko-KR" sz="1600" b="1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- </a:t>
            </a:r>
            <a:r>
              <a:rPr kumimoji="1" lang="en-US" altLang="ko-KR" sz="1600" dirty="0" err="1"/>
              <a:t>HTMLDocument</a:t>
            </a:r>
            <a:r>
              <a:rPr kumimoji="1" lang="ko-KR" altLang="en-US" sz="1600" dirty="0"/>
              <a:t>객체는 </a:t>
            </a:r>
            <a:r>
              <a:rPr kumimoji="1" lang="en-US" altLang="ko-KR" sz="1600" dirty="0"/>
              <a:t>HTML</a:t>
            </a:r>
            <a:r>
              <a:rPr kumimoji="1" lang="ko-KR" altLang="en-US" sz="1600" dirty="0"/>
              <a:t>문서 전용 </a:t>
            </a:r>
            <a:r>
              <a:rPr kumimoji="1" lang="en-US" altLang="ko-KR" sz="1600" dirty="0"/>
              <a:t>Document</a:t>
            </a:r>
            <a:r>
              <a:rPr kumimoji="1" lang="ko-KR" altLang="en-US" sz="1600" dirty="0"/>
              <a:t>객체이다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- </a:t>
            </a:r>
            <a:r>
              <a:rPr kumimoji="1" lang="ko-KR" altLang="en-US" sz="1600" dirty="0"/>
              <a:t>이에 </a:t>
            </a:r>
            <a:r>
              <a:rPr kumimoji="1" lang="en-US" altLang="ko-KR" sz="1600" dirty="0"/>
              <a:t>body</a:t>
            </a:r>
            <a:r>
              <a:rPr kumimoji="1" lang="ko-KR" altLang="en-US" sz="1600" dirty="0"/>
              <a:t>와 같은 </a:t>
            </a:r>
            <a:r>
              <a:rPr kumimoji="1" lang="en-US" altLang="ko-KR" sz="1600" dirty="0"/>
              <a:t>HTML</a:t>
            </a:r>
            <a:r>
              <a:rPr kumimoji="1" lang="ko-KR" altLang="en-US" sz="1600" dirty="0"/>
              <a:t>문서 전용 프로퍼티와 메서드가 포함되어 있다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- HTML</a:t>
            </a:r>
            <a:r>
              <a:rPr kumimoji="1" lang="ko-KR" altLang="en-US" sz="1600" dirty="0"/>
              <a:t>페이지 로딩 후 파싱 단계서 만들어진 </a:t>
            </a:r>
            <a:r>
              <a:rPr kumimoji="1" lang="en-US" altLang="ko-KR" sz="1600" dirty="0"/>
              <a:t>html, head, body</a:t>
            </a:r>
            <a:r>
              <a:rPr kumimoji="1" lang="ko-KR" altLang="en-US" sz="1600" dirty="0"/>
              <a:t>객체를 비롯하여 페이지에 작성된 태그와 일대일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  </a:t>
            </a:r>
            <a:r>
              <a:rPr kumimoji="1" lang="ko-KR" altLang="en-US" sz="1600" dirty="0"/>
              <a:t>로 매칭되는 모든 </a:t>
            </a:r>
            <a:r>
              <a:rPr kumimoji="1" lang="ko-KR" altLang="en-US" sz="1600" dirty="0" err="1"/>
              <a:t>노드객체를</a:t>
            </a:r>
            <a:r>
              <a:rPr kumimoji="1" lang="ko-KR" altLang="en-US" sz="1600" dirty="0"/>
              <a:t> 가지고 있는 객체이기도 하다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4776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자바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스크립트 </a:t>
            </a:r>
            <a:r>
              <a:rPr lang="en-US" altLang="ko-KR" sz="2800" b="1" dirty="0">
                <a:latin typeface="+mj-ea"/>
              </a:rPr>
              <a:t>DOM</a:t>
            </a:r>
            <a:r>
              <a:rPr lang="ko-KR" altLang="en-US" sz="2800" b="1" dirty="0">
                <a:latin typeface="+mj-ea"/>
              </a:rPr>
              <a:t>과 </a:t>
            </a:r>
            <a:r>
              <a:rPr lang="en-US" altLang="ko-KR" sz="2800" b="1" dirty="0">
                <a:latin typeface="+mj-ea"/>
              </a:rPr>
              <a:t>jQuery</a:t>
            </a:r>
            <a:r>
              <a:rPr lang="ko-KR" altLang="en-US" sz="2800" b="1" dirty="0">
                <a:latin typeface="+mj-ea"/>
              </a:rPr>
              <a:t>와의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jQuery</a:t>
            </a:r>
            <a:r>
              <a:rPr kumimoji="1" lang="ko-KR" altLang="en-US" b="1" dirty="0">
                <a:latin typeface="+mj-ea"/>
                <a:ea typeface="+mj-ea"/>
              </a:rPr>
              <a:t>란</a:t>
            </a:r>
            <a:r>
              <a:rPr kumimoji="1" lang="en-US" altLang="ko-KR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74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자바스크립트로 만들어진 라이브러리이다</a:t>
            </a:r>
            <a:r>
              <a:rPr lang="en-US" altLang="ko-KR" sz="1500" dirty="0"/>
              <a:t>.</a:t>
            </a:r>
            <a:r>
              <a:rPr lang="ko-KR" altLang="en-US" sz="1500" dirty="0"/>
              <a:t>다만 앞서 보았듯이 자바스크립트의 </a:t>
            </a:r>
            <a:r>
              <a:rPr lang="en-US" altLang="ko-KR" sz="1500" dirty="0"/>
              <a:t>DOM(Document Object Model)</a:t>
            </a:r>
            <a:r>
              <a:rPr lang="ko-KR" altLang="en-US" sz="1500" dirty="0"/>
              <a:t>작업을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</a:t>
            </a:r>
            <a:r>
              <a:rPr lang="ko-KR" altLang="en-US" sz="1500" dirty="0"/>
              <a:t>좀더 쉽게 할 수 있는 뛰어난 기능을 가지고 있을 뿐이다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988840"/>
            <a:ext cx="10193332" cy="393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자바스크립트를 배운다는 것은 바로 아래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가지를 배운다고 이해를 하면 된다</a:t>
            </a:r>
            <a:r>
              <a:rPr kumimoji="1"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자바스크립트 </a:t>
            </a:r>
            <a:r>
              <a:rPr kumimoji="1" lang="en-US" altLang="ko-KR" sz="1500" dirty="0"/>
              <a:t>Core</a:t>
            </a:r>
            <a:r>
              <a:rPr kumimoji="1" lang="ko-KR" altLang="en-US" sz="1500" dirty="0"/>
              <a:t>문법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기본 문법과 구조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데이터 타입</a:t>
            </a:r>
            <a:r>
              <a:rPr kumimoji="1" lang="en-US" altLang="ko-KR" sz="1500" dirty="0"/>
              <a:t>, </a:t>
            </a:r>
            <a:r>
              <a:rPr kumimoji="1" lang="ko-KR" altLang="en-US" sz="1500" dirty="0" err="1"/>
              <a:t>조건문</a:t>
            </a:r>
            <a:r>
              <a:rPr kumimoji="1" lang="en-US" altLang="ko-KR" sz="1500" dirty="0"/>
              <a:t>, </a:t>
            </a:r>
            <a:r>
              <a:rPr kumimoji="1" lang="ko-KR" altLang="en-US" sz="1500" dirty="0" err="1"/>
              <a:t>반복문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함수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클래스 등이 포함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② 자바스크립트 </a:t>
            </a:r>
            <a:r>
              <a:rPr kumimoji="1" lang="en-US" altLang="ko-KR" sz="1500" dirty="0"/>
              <a:t>Core</a:t>
            </a:r>
            <a:r>
              <a:rPr kumimoji="1" lang="ko-KR" altLang="en-US" sz="1500" dirty="0"/>
              <a:t>라이브러리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자바스크립트에서 기본으로 제공하는 타이머 함수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문자열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날짜 및 시간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수학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배열</a:t>
            </a:r>
            <a:r>
              <a:rPr kumimoji="1"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기타 전역함수 등이 포함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③ 자바스크립트 </a:t>
            </a:r>
            <a:r>
              <a:rPr kumimoji="1" lang="en-US" altLang="ko-KR" sz="1500" dirty="0">
                <a:solidFill>
                  <a:srgbClr val="FF0000"/>
                </a:solidFill>
              </a:rPr>
              <a:t>DOM</a:t>
            </a:r>
            <a:r>
              <a:rPr lang="en-US" altLang="ko-KR" sz="1500" dirty="0">
                <a:solidFill>
                  <a:srgbClr val="FF0000"/>
                </a:solidFill>
              </a:rPr>
              <a:t> (Document Object Model)</a:t>
            </a:r>
            <a:r>
              <a:rPr kumimoji="1" lang="en-US" altLang="ko-KR" sz="1500" dirty="0">
                <a:solidFill>
                  <a:srgbClr val="FF0000"/>
                </a:solidFill>
              </a:rPr>
              <a:t> : </a:t>
            </a:r>
            <a:r>
              <a:rPr kumimoji="1" lang="ko-KR" altLang="en-US" sz="1500" dirty="0">
                <a:solidFill>
                  <a:srgbClr val="FF0000"/>
                </a:solidFill>
              </a:rPr>
              <a:t>노드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스타일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속성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이벤트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위치 및 크기 등을 </a:t>
            </a:r>
            <a:r>
              <a:rPr kumimoji="1" lang="ko-KR" altLang="en-US" sz="1500" dirty="0" err="1">
                <a:solidFill>
                  <a:srgbClr val="FF0000"/>
                </a:solidFill>
              </a:rPr>
              <a:t>다룰수</a:t>
            </a:r>
            <a:r>
              <a:rPr kumimoji="1" lang="ko-KR" altLang="en-US" sz="1500" dirty="0">
                <a:solidFill>
                  <a:srgbClr val="FF0000"/>
                </a:solidFill>
              </a:rPr>
              <a:t> 있는 다양한 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기능을 포함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④ 자바스크립트 </a:t>
            </a:r>
            <a:r>
              <a:rPr kumimoji="1" lang="en-US" altLang="ko-KR" sz="1500" dirty="0"/>
              <a:t>BOM</a:t>
            </a:r>
            <a:r>
              <a:rPr lang="en-US" altLang="ko-KR" sz="1500" dirty="0"/>
              <a:t> (Browser Object Model)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브라우저와 관련된</a:t>
            </a:r>
            <a:r>
              <a:rPr kumimoji="1" lang="en-US" altLang="ko-KR" sz="1500" dirty="0"/>
              <a:t> Window, Navigator, Location, History, Document, Screen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ko-KR" altLang="en-US" sz="1500" dirty="0"/>
              <a:t>객체들을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포함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자바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스크립트 </a:t>
            </a:r>
            <a:r>
              <a:rPr lang="en-US" altLang="ko-KR" sz="2800" b="1" dirty="0">
                <a:latin typeface="+mj-ea"/>
              </a:rPr>
              <a:t>DOM</a:t>
            </a:r>
            <a:r>
              <a:rPr lang="ko-KR" altLang="en-US" sz="2800" b="1" dirty="0">
                <a:latin typeface="+mj-ea"/>
              </a:rPr>
              <a:t>과 </a:t>
            </a:r>
            <a:r>
              <a:rPr lang="en-US" altLang="ko-KR" sz="2800" b="1" dirty="0">
                <a:latin typeface="+mj-ea"/>
              </a:rPr>
              <a:t>jQuery</a:t>
            </a:r>
            <a:r>
              <a:rPr lang="ko-KR" altLang="en-US" sz="2800" b="1" dirty="0">
                <a:latin typeface="+mj-ea"/>
              </a:rPr>
              <a:t>와의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3. </a:t>
            </a:r>
            <a:r>
              <a:rPr kumimoji="1" lang="ko-KR" altLang="en-US" b="1" dirty="0">
                <a:latin typeface="+mj-ea"/>
                <a:ea typeface="+mj-ea"/>
              </a:rPr>
              <a:t>자바스크립트와 </a:t>
            </a:r>
            <a:r>
              <a:rPr kumimoji="1" lang="en-US" altLang="ko-KR" b="1" dirty="0">
                <a:latin typeface="+mj-ea"/>
                <a:ea typeface="+mj-ea"/>
              </a:rPr>
              <a:t>jQuery</a:t>
            </a:r>
            <a:r>
              <a:rPr kumimoji="1" lang="ko-KR" altLang="en-US" b="1" dirty="0">
                <a:latin typeface="+mj-ea"/>
                <a:ea typeface="+mj-ea"/>
              </a:rPr>
              <a:t>와의 관계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</a:rPr>
              <a:t>- </a:t>
            </a:r>
            <a:r>
              <a:rPr lang="ko-KR" altLang="en-US" sz="1500" dirty="0">
                <a:solidFill>
                  <a:srgbClr val="FF0000"/>
                </a:solidFill>
              </a:rPr>
              <a:t>간단히 말하자면 </a:t>
            </a:r>
            <a:r>
              <a:rPr lang="en-US" altLang="ko-KR" sz="1500" dirty="0">
                <a:solidFill>
                  <a:srgbClr val="FF0000"/>
                </a:solidFill>
              </a:rPr>
              <a:t>jQuery</a:t>
            </a:r>
            <a:r>
              <a:rPr lang="ko-KR" altLang="en-US" sz="1500" dirty="0">
                <a:solidFill>
                  <a:srgbClr val="FF0000"/>
                </a:solidFill>
              </a:rPr>
              <a:t>는 자바스크립트 요소 중 실무에서 가장 많이 사용하는 자바스크립트 </a:t>
            </a:r>
            <a:r>
              <a:rPr lang="en-US" altLang="ko-KR" sz="1500" dirty="0">
                <a:solidFill>
                  <a:srgbClr val="FF0000"/>
                </a:solidFill>
              </a:rPr>
              <a:t>DOM</a:t>
            </a:r>
            <a:r>
              <a:rPr lang="ko-KR" altLang="en-US" sz="1500" dirty="0">
                <a:solidFill>
                  <a:srgbClr val="FF0000"/>
                </a:solidFill>
              </a:rPr>
              <a:t>작업을 좀 더 쉽게 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     </a:t>
            </a:r>
            <a:r>
              <a:rPr lang="ko-KR" altLang="en-US" sz="1500" dirty="0">
                <a:solidFill>
                  <a:srgbClr val="FF0000"/>
                </a:solidFill>
              </a:rPr>
              <a:t>처리할 수 있도록 도와주는 라이브러리이다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    - jQuery</a:t>
            </a:r>
            <a:r>
              <a:rPr lang="ko-KR" altLang="en-US" sz="1500" dirty="0">
                <a:solidFill>
                  <a:srgbClr val="FF0000"/>
                </a:solidFill>
              </a:rPr>
              <a:t>는 오직 자바스크립트 </a:t>
            </a:r>
            <a:r>
              <a:rPr lang="en-US" altLang="ko-KR" sz="1500" dirty="0">
                <a:solidFill>
                  <a:srgbClr val="FF0000"/>
                </a:solidFill>
              </a:rPr>
              <a:t>DOM</a:t>
            </a:r>
            <a:r>
              <a:rPr lang="ko-KR" altLang="en-US" sz="1500" dirty="0">
                <a:solidFill>
                  <a:srgbClr val="FF0000"/>
                </a:solidFill>
              </a:rPr>
              <a:t>작업을 도와주는 라이브러리일 뿐이지 절대적으로 자바스크립트의 문법이나 라이브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      </a:t>
            </a:r>
            <a:r>
              <a:rPr lang="ko-KR" altLang="en-US" sz="1500" dirty="0" err="1">
                <a:solidFill>
                  <a:srgbClr val="FF0000"/>
                </a:solidFill>
              </a:rPr>
              <a:t>러리를</a:t>
            </a:r>
            <a:r>
              <a:rPr lang="ko-KR" altLang="en-US" sz="1500" dirty="0">
                <a:solidFill>
                  <a:srgbClr val="FF0000"/>
                </a:solidFill>
              </a:rPr>
              <a:t> 대체할 수 있는 새로운 프로그래밍 언어가 아니라는 점을 꼭 기억하도록 하자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- </a:t>
            </a:r>
            <a:r>
              <a:rPr lang="ko-KR" altLang="en-US" sz="1500" dirty="0"/>
              <a:t>아울러</a:t>
            </a:r>
            <a:r>
              <a:rPr lang="en-US" altLang="ko-KR" sz="1500" dirty="0"/>
              <a:t>, jQuery</a:t>
            </a:r>
            <a:r>
              <a:rPr lang="ko-KR" altLang="en-US" sz="1500" dirty="0"/>
              <a:t>는 자바스크립트 문법과 </a:t>
            </a:r>
            <a:r>
              <a:rPr lang="en-US" altLang="ko-KR" sz="1500" dirty="0"/>
              <a:t>DOM</a:t>
            </a:r>
            <a:r>
              <a:rPr lang="ko-KR" altLang="en-US" sz="1500" dirty="0"/>
              <a:t>작업을 좀더 쉽게 사용하기 위해 감싸고 있는 껍데기라고 보면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E9047-6E35-4A58-9ABF-E6DEEBCF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3223835"/>
            <a:ext cx="2088232" cy="1506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AE349D-948F-4766-8650-3937D0E6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981360"/>
            <a:ext cx="4676775" cy="400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CD2479-C353-4559-AB4E-38475B82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4477304"/>
            <a:ext cx="5094052" cy="172819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384471-701B-4185-8DC0-1AA42A9472C0}"/>
              </a:ext>
            </a:extLst>
          </p:cNvPr>
          <p:cNvSpPr/>
          <p:nvPr/>
        </p:nvSpPr>
        <p:spPr>
          <a:xfrm>
            <a:off x="5931888" y="5000995"/>
            <a:ext cx="432048" cy="3404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57E0D-078A-4F41-B223-E2095C1A613C}"/>
              </a:ext>
            </a:extLst>
          </p:cNvPr>
          <p:cNvSpPr txBox="1"/>
          <p:nvPr/>
        </p:nvSpPr>
        <p:spPr>
          <a:xfrm>
            <a:off x="727216" y="5394984"/>
            <a:ext cx="5816746" cy="14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우리가 배웠듯이 </a:t>
            </a:r>
            <a:r>
              <a:rPr lang="en-US" altLang="ko-KR" sz="1200" dirty="0">
                <a:solidFill>
                  <a:srgbClr val="FF0000"/>
                </a:solidFill>
              </a:rPr>
              <a:t>jQuery</a:t>
            </a:r>
            <a:r>
              <a:rPr lang="ko-KR" altLang="en-US" sz="1200" dirty="0">
                <a:solidFill>
                  <a:srgbClr val="FF0000"/>
                </a:solidFill>
              </a:rPr>
              <a:t>를 이용하면 메뉴의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색깔을 한줄만으로도 변경 가능하지만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이것이 바로 우측에 있는 자바스크립트 코어 문법과 자바스크립트 </a:t>
            </a:r>
            <a:r>
              <a:rPr lang="en-US" altLang="ko-KR" sz="1200" dirty="0">
                <a:solidFill>
                  <a:srgbClr val="FF0000"/>
                </a:solidFill>
              </a:rPr>
              <a:t>DOM</a:t>
            </a:r>
            <a:r>
              <a:rPr lang="ko-KR" altLang="en-US" sz="1200" dirty="0">
                <a:solidFill>
                  <a:srgbClr val="FF0000"/>
                </a:solidFill>
              </a:rPr>
              <a:t>으로 되어서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실행되어진다는 것이다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이러한 이유로 우리는 지금까지 자바스크립트 코어 </a:t>
            </a:r>
            <a:r>
              <a:rPr lang="ko-KR" altLang="en-US" sz="1200" dirty="0" err="1">
                <a:solidFill>
                  <a:srgbClr val="FF0000"/>
                </a:solidFill>
              </a:rPr>
              <a:t>기초문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법과 코어 라이브러리를 배운 것이다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그렇기에 이제는 </a:t>
            </a:r>
            <a:r>
              <a:rPr lang="en-US" altLang="ko-KR" sz="1200" dirty="0">
                <a:solidFill>
                  <a:srgbClr val="FF0000"/>
                </a:solidFill>
              </a:rPr>
              <a:t>DOM</a:t>
            </a:r>
            <a:r>
              <a:rPr lang="ko-KR" altLang="en-US" sz="1200" dirty="0">
                <a:solidFill>
                  <a:srgbClr val="FF0000"/>
                </a:solidFill>
              </a:rPr>
              <a:t>에 대해서만 이해를 하면 된다는 것이다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8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DOM</a:t>
            </a:r>
            <a:r>
              <a:rPr lang="ko-KR" altLang="en-US" sz="2800" b="1" dirty="0">
                <a:latin typeface="+mj-ea"/>
              </a:rPr>
              <a:t>의 이해와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DOM</a:t>
            </a:r>
            <a:r>
              <a:rPr kumimoji="1" lang="ko-KR" altLang="en-US" b="1" dirty="0">
                <a:latin typeface="+mj-ea"/>
                <a:ea typeface="+mj-ea"/>
              </a:rPr>
              <a:t>이란</a:t>
            </a:r>
            <a:r>
              <a:rPr kumimoji="1" lang="en-US" altLang="ko-KR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간단히 말하자면 웹 화면에 보이는 요소를 조작하기 위한 기능으로 가득 찬 라이브러리 덩어리들을 의미한다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B3EE7-ED76-41FF-914A-1FBBADDDE4F1}"/>
              </a:ext>
            </a:extLst>
          </p:cNvPr>
          <p:cNvSpPr txBox="1"/>
          <p:nvPr/>
        </p:nvSpPr>
        <p:spPr>
          <a:xfrm>
            <a:off x="2495600" y="1976608"/>
            <a:ext cx="10674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Doument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6871-33E1-427A-A1E4-38666E07CCEE}"/>
              </a:ext>
            </a:extLst>
          </p:cNvPr>
          <p:cNvSpPr txBox="1"/>
          <p:nvPr/>
        </p:nvSpPr>
        <p:spPr>
          <a:xfrm>
            <a:off x="1127448" y="2636912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69ACB-83A9-44FF-880E-99AC7B3792B6}"/>
              </a:ext>
            </a:extLst>
          </p:cNvPr>
          <p:cNvSpPr txBox="1"/>
          <p:nvPr/>
        </p:nvSpPr>
        <p:spPr>
          <a:xfrm>
            <a:off x="3287688" y="2636912"/>
            <a:ext cx="10290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6C011-9F33-40D0-A6A7-DC8F1EE3DCEC}"/>
              </a:ext>
            </a:extLst>
          </p:cNvPr>
          <p:cNvSpPr txBox="1"/>
          <p:nvPr/>
        </p:nvSpPr>
        <p:spPr>
          <a:xfrm>
            <a:off x="5436871" y="1976608"/>
            <a:ext cx="9616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Element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E6417-8AED-49DC-BB18-01CFFE44A5F8}"/>
              </a:ext>
            </a:extLst>
          </p:cNvPr>
          <p:cNvSpPr txBox="1"/>
          <p:nvPr/>
        </p:nvSpPr>
        <p:spPr>
          <a:xfrm>
            <a:off x="2495600" y="3112550"/>
            <a:ext cx="116519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HTML</a:t>
            </a:r>
          </a:p>
          <a:p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462E6-C415-43F3-B58D-99677999FA65}"/>
              </a:ext>
            </a:extLst>
          </p:cNvPr>
          <p:cNvSpPr txBox="1"/>
          <p:nvPr/>
        </p:nvSpPr>
        <p:spPr>
          <a:xfrm>
            <a:off x="1127448" y="3716778"/>
            <a:ext cx="5653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CB0CC-72F0-4AF9-BD0E-A6DB6E079666}"/>
              </a:ext>
            </a:extLst>
          </p:cNvPr>
          <p:cNvSpPr txBox="1"/>
          <p:nvPr/>
        </p:nvSpPr>
        <p:spPr>
          <a:xfrm>
            <a:off x="1127448" y="4611978"/>
            <a:ext cx="5164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8873F-A834-4B9A-B31C-5A2E10F25A1B}"/>
              </a:ext>
            </a:extLst>
          </p:cNvPr>
          <p:cNvSpPr txBox="1"/>
          <p:nvPr/>
        </p:nvSpPr>
        <p:spPr>
          <a:xfrm>
            <a:off x="2134124" y="4086110"/>
            <a:ext cx="110555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HTMLDiv</a:t>
            </a:r>
            <a:endParaRPr lang="en-US" altLang="ko-KR" dirty="0"/>
          </a:p>
          <a:p>
            <a:r>
              <a:rPr lang="en-US" altLang="ko-KR" dirty="0"/>
              <a:t>Element</a:t>
            </a:r>
          </a:p>
          <a:p>
            <a:pPr algn="ctr"/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C925F-E1BF-4638-AF2F-6AACA3206D91}"/>
              </a:ext>
            </a:extLst>
          </p:cNvPr>
          <p:cNvSpPr txBox="1"/>
          <p:nvPr/>
        </p:nvSpPr>
        <p:spPr>
          <a:xfrm>
            <a:off x="4024892" y="3426708"/>
            <a:ext cx="141897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HTMLAnchor</a:t>
            </a:r>
            <a:endParaRPr lang="en-US" altLang="ko-KR" dirty="0"/>
          </a:p>
          <a:p>
            <a:pPr algn="ctr"/>
            <a:r>
              <a:rPr lang="en-US" altLang="ko-KR" dirty="0"/>
              <a:t>Element</a:t>
            </a:r>
          </a:p>
          <a:p>
            <a:pPr algn="ctr"/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33CA8-D7E3-486E-89CC-EE05C9E6E8E6}"/>
              </a:ext>
            </a:extLst>
          </p:cNvPr>
          <p:cNvSpPr txBox="1"/>
          <p:nvPr/>
        </p:nvSpPr>
        <p:spPr>
          <a:xfrm>
            <a:off x="6541148" y="4086110"/>
            <a:ext cx="113364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HTML</a:t>
            </a:r>
          </a:p>
          <a:p>
            <a:pPr algn="ctr"/>
            <a:r>
              <a:rPr lang="en-US" altLang="ko-KR" dirty="0"/>
              <a:t>Paragraph</a:t>
            </a:r>
          </a:p>
          <a:p>
            <a:pPr algn="ctr"/>
            <a:r>
              <a:rPr lang="en-US" altLang="ko-KR" dirty="0"/>
              <a:t>Element</a:t>
            </a:r>
          </a:p>
          <a:p>
            <a:pPr algn="ctr"/>
            <a:r>
              <a:rPr lang="en-US" altLang="ko-KR" dirty="0"/>
              <a:t>&lt;p&gt;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6AE55-39B2-464D-921D-D0B93EFA0939}"/>
              </a:ext>
            </a:extLst>
          </p:cNvPr>
          <p:cNvSpPr txBox="1"/>
          <p:nvPr/>
        </p:nvSpPr>
        <p:spPr>
          <a:xfrm>
            <a:off x="6888088" y="3059668"/>
            <a:ext cx="96161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HTML</a:t>
            </a:r>
          </a:p>
          <a:p>
            <a:pPr algn="ctr"/>
            <a:r>
              <a:rPr lang="en-US" altLang="ko-KR" dirty="0"/>
              <a:t>Element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862A2-B08A-49FD-8149-5FE0EEB51034}"/>
              </a:ext>
            </a:extLst>
          </p:cNvPr>
          <p:cNvSpPr txBox="1"/>
          <p:nvPr/>
        </p:nvSpPr>
        <p:spPr>
          <a:xfrm>
            <a:off x="1127448" y="5418324"/>
            <a:ext cx="8166692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위의</a:t>
            </a:r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그림을 보면 흔히 사용하는 마크업 태그인 </a:t>
            </a:r>
            <a:r>
              <a:rPr lang="en-US" altLang="ko-KR" sz="1500" dirty="0">
                <a:solidFill>
                  <a:srgbClr val="FF0000"/>
                </a:solidFill>
              </a:rPr>
              <a:t>&lt;a&gt;, &lt;p&gt;, &lt;div&gt;</a:t>
            </a:r>
            <a:r>
              <a:rPr lang="ko-KR" altLang="en-US" sz="1500" dirty="0">
                <a:solidFill>
                  <a:srgbClr val="FF0000"/>
                </a:solidFill>
              </a:rPr>
              <a:t>태그가 보인다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  <a:r>
              <a:rPr lang="ko-KR" altLang="en-US" sz="1500" dirty="0">
                <a:solidFill>
                  <a:srgbClr val="FF0000"/>
                </a:solidFill>
              </a:rPr>
              <a:t>결국 위와 같은 태그들이 웹페이지를 구성하는 </a:t>
            </a:r>
            <a:r>
              <a:rPr lang="en-US" altLang="ko-KR" sz="1500" dirty="0">
                <a:solidFill>
                  <a:srgbClr val="FF0000"/>
                </a:solidFill>
              </a:rPr>
              <a:t>DOM</a:t>
            </a:r>
            <a:r>
              <a:rPr lang="ko-KR" altLang="en-US" sz="1500" dirty="0">
                <a:solidFill>
                  <a:srgbClr val="FF0000"/>
                </a:solidFill>
              </a:rPr>
              <a:t>객체로 생성이 되어 웹페이지를 구성한다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물론 트리의 구조를 가지면서 말이다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604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DOM</a:t>
            </a:r>
            <a:r>
              <a:rPr lang="ko-KR" altLang="en-US" sz="2800" b="1" dirty="0">
                <a:latin typeface="+mj-ea"/>
              </a:rPr>
              <a:t>의 이해와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124744"/>
            <a:ext cx="10193332" cy="289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DOM</a:t>
            </a:r>
            <a:r>
              <a:rPr kumimoji="1" lang="ko-KR" altLang="en-US" b="1" dirty="0"/>
              <a:t>의 기능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웹페이지에서 홍보용 이미지를 </a:t>
            </a:r>
            <a:r>
              <a:rPr kumimoji="1" lang="ko-KR" altLang="en-US" sz="1500" dirty="0" err="1"/>
              <a:t>인터랙티브하게</a:t>
            </a:r>
            <a:r>
              <a:rPr kumimoji="1" lang="ko-KR" altLang="en-US" sz="1500" dirty="0"/>
              <a:t> 보여주는 이미지 슬라이더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② 메뉴 항목에 마우스를 올려놓으면 부드럽게 열리는 아코디언 메뉴와 쇼핑몰 메뉴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③ 서버에서 데이터를 받아 화면에 멋지게 출력하는 기능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④ 웹페이지의 글자 색과 크기를 바꾸고 이미지 위에 커서가 올라가면 커다란 말풍선을 띄우는 기능 등</a:t>
            </a:r>
            <a:r>
              <a:rPr kumimoji="1" lang="en-US" altLang="ko-KR" sz="1500" dirty="0"/>
              <a:t>…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38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DOM</a:t>
            </a:r>
            <a:r>
              <a:rPr lang="ko-KR" altLang="en-US" sz="2800" b="1" dirty="0">
                <a:latin typeface="+mj-ea"/>
              </a:rPr>
              <a:t>의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124744"/>
            <a:ext cx="10193332" cy="324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W3C DOM </a:t>
            </a:r>
            <a:r>
              <a:rPr kumimoji="1" lang="ko-KR" altLang="en-US" b="1" dirty="0"/>
              <a:t>과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브라우저 </a:t>
            </a:r>
            <a:r>
              <a:rPr kumimoji="1" lang="en-US" altLang="ko-KR" b="1" dirty="0"/>
              <a:t>DOM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</a:t>
            </a:r>
            <a:r>
              <a:rPr kumimoji="1" lang="en-US" altLang="ko-KR" sz="1500" dirty="0">
                <a:solidFill>
                  <a:srgbClr val="FF0000"/>
                </a:solidFill>
              </a:rPr>
              <a:t>- DOM</a:t>
            </a:r>
            <a:r>
              <a:rPr kumimoji="1" lang="ko-KR" altLang="en-US" sz="1500" dirty="0">
                <a:solidFill>
                  <a:srgbClr val="FF0000"/>
                </a:solidFill>
              </a:rPr>
              <a:t>은 정의 부분</a:t>
            </a:r>
            <a:r>
              <a:rPr kumimoji="1" lang="en-US" altLang="ko-KR" sz="1500" dirty="0">
                <a:solidFill>
                  <a:srgbClr val="FF0000"/>
                </a:solidFill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</a:rPr>
              <a:t>명세서</a:t>
            </a:r>
            <a:r>
              <a:rPr kumimoji="1" lang="en-US" altLang="ko-KR" sz="1500" dirty="0">
                <a:solidFill>
                  <a:srgbClr val="FF0000"/>
                </a:solidFill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</a:rPr>
              <a:t>과 구현 부분으로 나누어진다</a:t>
            </a:r>
            <a:r>
              <a:rPr kumimoji="1" lang="en-US" altLang="ko-KR" sz="1500" dirty="0">
                <a:solidFill>
                  <a:srgbClr val="FF0000"/>
                </a:solidFill>
              </a:rPr>
              <a:t>. </a:t>
            </a:r>
            <a:r>
              <a:rPr kumimoji="1" lang="ko-KR" altLang="en-US" sz="1500" dirty="0">
                <a:solidFill>
                  <a:srgbClr val="FF0000"/>
                </a:solidFill>
              </a:rPr>
              <a:t>정의 부분인 명세서에는 웹페이지</a:t>
            </a:r>
            <a:r>
              <a:rPr kumimoji="1" lang="en-US" altLang="ko-KR" sz="1500" dirty="0">
                <a:solidFill>
                  <a:srgbClr val="FF0000"/>
                </a:solidFill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</a:rPr>
              <a:t>또는</a:t>
            </a:r>
            <a:r>
              <a:rPr kumimoji="1" lang="en-US" altLang="ko-KR" sz="1500" dirty="0">
                <a:solidFill>
                  <a:srgbClr val="FF0000"/>
                </a:solidFill>
              </a:rPr>
              <a:t> XML)</a:t>
            </a:r>
            <a:r>
              <a:rPr kumimoji="1" lang="ko-KR" altLang="en-US" sz="1500" dirty="0">
                <a:solidFill>
                  <a:srgbClr val="FF0000"/>
                </a:solidFill>
              </a:rPr>
              <a:t>문서를 조작할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때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지켜야 할 약속</a:t>
            </a:r>
            <a:r>
              <a:rPr kumimoji="1" lang="en-US" altLang="ko-KR" sz="1500" dirty="0">
                <a:solidFill>
                  <a:srgbClr val="FF0000"/>
                </a:solidFill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</a:rPr>
              <a:t>규칙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규약</a:t>
            </a:r>
            <a:r>
              <a:rPr kumimoji="1" lang="en-US" altLang="ko-KR" sz="1500" dirty="0">
                <a:solidFill>
                  <a:srgbClr val="FF0000"/>
                </a:solidFill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</a:rPr>
              <a:t>이 명시되어 있는 문서일 뿐 실제로 동작하는 구현 소스코드는 전혀 존재하지 않는다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즉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함수 이름만 있고 함수 내부에 있어야 할 구현 코드가 없는 것과 동일한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아울러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이런 명세서를 만드는 곳이 바로 웹 관련 표준을 정의하는 협회인 </a:t>
            </a:r>
            <a:r>
              <a:rPr kumimoji="1" lang="en-US" altLang="ko-KR" sz="1500" dirty="0"/>
              <a:t>W3C</a:t>
            </a:r>
            <a:r>
              <a:rPr kumimoji="1" lang="ko-KR" altLang="en-US" sz="1500" dirty="0"/>
              <a:t>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- </a:t>
            </a:r>
            <a:r>
              <a:rPr kumimoji="1" lang="ko-KR" altLang="en-US" sz="1500" dirty="0"/>
              <a:t>구현 부분은 바로 브라우저 내부에 존재하게 되는데 브라우저</a:t>
            </a:r>
            <a:r>
              <a:rPr kumimoji="1" lang="en-US" altLang="ko-KR" sz="1500" dirty="0"/>
              <a:t>(IE, Chrome, Firefox, Safari </a:t>
            </a:r>
            <a:r>
              <a:rPr kumimoji="1" lang="ko-KR" altLang="en-US" sz="1500" dirty="0"/>
              <a:t>등</a:t>
            </a:r>
            <a:r>
              <a:rPr kumimoji="1" lang="en-US" altLang="ko-KR" sz="1500" dirty="0"/>
              <a:t>) </a:t>
            </a:r>
            <a:r>
              <a:rPr kumimoji="1" lang="ko-KR" altLang="en-US" sz="1500" dirty="0"/>
              <a:t>업체는 자신의 회사의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기술력을 바탕으로 빈 문서로 되어진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내부를 채워서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실제로 동작하는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기능을 구현한다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CB004-79E5-42D3-A784-486695D3C96F}"/>
              </a:ext>
            </a:extLst>
          </p:cNvPr>
          <p:cNvSpPr txBox="1"/>
          <p:nvPr/>
        </p:nvSpPr>
        <p:spPr>
          <a:xfrm>
            <a:off x="2839738" y="3861048"/>
            <a:ext cx="63030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W3C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4334C-E227-484D-A8D1-920F4F9FFC76}"/>
              </a:ext>
            </a:extLst>
          </p:cNvPr>
          <p:cNvSpPr txBox="1"/>
          <p:nvPr/>
        </p:nvSpPr>
        <p:spPr>
          <a:xfrm>
            <a:off x="463474" y="4368875"/>
            <a:ext cx="665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EB7BD-3F0B-4B3C-B98A-F7E01F3F07FB}"/>
              </a:ext>
            </a:extLst>
          </p:cNvPr>
          <p:cNvSpPr txBox="1"/>
          <p:nvPr/>
        </p:nvSpPr>
        <p:spPr>
          <a:xfrm>
            <a:off x="463474" y="4728914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C7A17-4E82-4384-83C4-1A552E339A83}"/>
              </a:ext>
            </a:extLst>
          </p:cNvPr>
          <p:cNvSpPr txBox="1"/>
          <p:nvPr/>
        </p:nvSpPr>
        <p:spPr>
          <a:xfrm>
            <a:off x="2119658" y="4368875"/>
            <a:ext cx="9625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Elemnet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A1A86-A5DE-42DC-85D4-C14906AD1F2B}"/>
              </a:ext>
            </a:extLst>
          </p:cNvPr>
          <p:cNvSpPr txBox="1"/>
          <p:nvPr/>
        </p:nvSpPr>
        <p:spPr>
          <a:xfrm>
            <a:off x="2119658" y="4728914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6CFA8-B3E8-4D55-8937-BB5E72BB3C88}"/>
              </a:ext>
            </a:extLst>
          </p:cNvPr>
          <p:cNvSpPr txBox="1"/>
          <p:nvPr/>
        </p:nvSpPr>
        <p:spPr>
          <a:xfrm>
            <a:off x="3775842" y="4368875"/>
            <a:ext cx="1512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HTMLElemnet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0B972-2113-4DFE-B0BC-C86171C96536}"/>
              </a:ext>
            </a:extLst>
          </p:cNvPr>
          <p:cNvSpPr txBox="1"/>
          <p:nvPr/>
        </p:nvSpPr>
        <p:spPr>
          <a:xfrm>
            <a:off x="3775842" y="4728914"/>
            <a:ext cx="194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                 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BE537-5C87-47D5-9C98-E3BDD800C7C2}"/>
              </a:ext>
            </a:extLst>
          </p:cNvPr>
          <p:cNvSpPr txBox="1"/>
          <p:nvPr/>
        </p:nvSpPr>
        <p:spPr>
          <a:xfrm>
            <a:off x="463474" y="5487965"/>
            <a:ext cx="565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557B-AC46-4AF0-AA56-DD59523CEB47}"/>
              </a:ext>
            </a:extLst>
          </p:cNvPr>
          <p:cNvSpPr txBox="1"/>
          <p:nvPr/>
        </p:nvSpPr>
        <p:spPr>
          <a:xfrm>
            <a:off x="463474" y="5848004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746D4-221F-4CB8-ACEE-601035C6B312}"/>
              </a:ext>
            </a:extLst>
          </p:cNvPr>
          <p:cNvSpPr txBox="1"/>
          <p:nvPr/>
        </p:nvSpPr>
        <p:spPr>
          <a:xfrm>
            <a:off x="2119658" y="5487965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E268B-7E82-42B1-90FE-2FA4170B2B29}"/>
              </a:ext>
            </a:extLst>
          </p:cNvPr>
          <p:cNvSpPr txBox="1"/>
          <p:nvPr/>
        </p:nvSpPr>
        <p:spPr>
          <a:xfrm>
            <a:off x="2119658" y="5848004"/>
            <a:ext cx="1512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CC3F2-A880-492B-A7C5-06AB14FDC388}"/>
              </a:ext>
            </a:extLst>
          </p:cNvPr>
          <p:cNvSpPr txBox="1"/>
          <p:nvPr/>
        </p:nvSpPr>
        <p:spPr>
          <a:xfrm>
            <a:off x="3775842" y="5487965"/>
            <a:ext cx="18722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HTMLDocuemnet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E74B7-368A-4257-A77C-600C4A1FF84E}"/>
              </a:ext>
            </a:extLst>
          </p:cNvPr>
          <p:cNvSpPr txBox="1"/>
          <p:nvPr/>
        </p:nvSpPr>
        <p:spPr>
          <a:xfrm>
            <a:off x="3775842" y="5848004"/>
            <a:ext cx="21602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                 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DCA47-1A72-4B33-AD8F-F267DA00E3CB}"/>
              </a:ext>
            </a:extLst>
          </p:cNvPr>
          <p:cNvSpPr txBox="1"/>
          <p:nvPr/>
        </p:nvSpPr>
        <p:spPr>
          <a:xfrm>
            <a:off x="463474" y="6299358"/>
            <a:ext cx="581674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위와 같이 구현 소스 코드가 전혀 없다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단지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지켜야 될 약속만 적혀 있는 것이다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FD0E2B-6DED-445A-96B3-0C2AC6DFB585}"/>
              </a:ext>
            </a:extLst>
          </p:cNvPr>
          <p:cNvSpPr/>
          <p:nvPr/>
        </p:nvSpPr>
        <p:spPr>
          <a:xfrm>
            <a:off x="263352" y="4230380"/>
            <a:ext cx="5816746" cy="20689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A428BF-C54D-4FEE-BC0A-39D94217F71F}"/>
              </a:ext>
            </a:extLst>
          </p:cNvPr>
          <p:cNvSpPr txBox="1"/>
          <p:nvPr/>
        </p:nvSpPr>
        <p:spPr>
          <a:xfrm>
            <a:off x="8135340" y="3861048"/>
            <a:ext cx="21371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각 브라우저 업체들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DF88C-FF51-495A-9965-27DE2BBC1986}"/>
              </a:ext>
            </a:extLst>
          </p:cNvPr>
          <p:cNvSpPr txBox="1"/>
          <p:nvPr/>
        </p:nvSpPr>
        <p:spPr>
          <a:xfrm>
            <a:off x="6368130" y="4368875"/>
            <a:ext cx="665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19947-42A4-432F-8875-812922010D2F}"/>
              </a:ext>
            </a:extLst>
          </p:cNvPr>
          <p:cNvSpPr txBox="1"/>
          <p:nvPr/>
        </p:nvSpPr>
        <p:spPr>
          <a:xfrm>
            <a:off x="6368130" y="4728914"/>
            <a:ext cx="14560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r>
              <a:rPr lang="ko-KR" altLang="en-US" dirty="0"/>
              <a:t>구현소스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B2E5B-142F-4906-AA5F-3C2E250A1180}"/>
              </a:ext>
            </a:extLst>
          </p:cNvPr>
          <p:cNvSpPr txBox="1"/>
          <p:nvPr/>
        </p:nvSpPr>
        <p:spPr>
          <a:xfrm>
            <a:off x="8024314" y="4368875"/>
            <a:ext cx="9625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Elemnet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9B317-5E44-48E7-837B-EEC2CC08C281}"/>
              </a:ext>
            </a:extLst>
          </p:cNvPr>
          <p:cNvSpPr txBox="1"/>
          <p:nvPr/>
        </p:nvSpPr>
        <p:spPr>
          <a:xfrm>
            <a:off x="8024314" y="4728914"/>
            <a:ext cx="14560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r>
              <a:rPr lang="ko-KR" altLang="en-US" dirty="0"/>
              <a:t>구현소스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5E6F-9C36-45AB-9009-D713016B2B9E}"/>
              </a:ext>
            </a:extLst>
          </p:cNvPr>
          <p:cNvSpPr txBox="1"/>
          <p:nvPr/>
        </p:nvSpPr>
        <p:spPr>
          <a:xfrm>
            <a:off x="9680498" y="4368875"/>
            <a:ext cx="1512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HTMLElemnet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AF115-5932-46F0-9C90-ACAF4CBEA64F}"/>
              </a:ext>
            </a:extLst>
          </p:cNvPr>
          <p:cNvSpPr txBox="1"/>
          <p:nvPr/>
        </p:nvSpPr>
        <p:spPr>
          <a:xfrm>
            <a:off x="9680498" y="4728914"/>
            <a:ext cx="194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r>
              <a:rPr lang="ko-KR" altLang="en-US" dirty="0"/>
              <a:t>구현소스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8ED02-0138-4FFB-B143-682EF5544DA9}"/>
              </a:ext>
            </a:extLst>
          </p:cNvPr>
          <p:cNvSpPr txBox="1"/>
          <p:nvPr/>
        </p:nvSpPr>
        <p:spPr>
          <a:xfrm>
            <a:off x="6368130" y="5487965"/>
            <a:ext cx="565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4DE3-C26C-4FB3-BDA9-B924D8807225}"/>
              </a:ext>
            </a:extLst>
          </p:cNvPr>
          <p:cNvSpPr txBox="1"/>
          <p:nvPr/>
        </p:nvSpPr>
        <p:spPr>
          <a:xfrm>
            <a:off x="6368130" y="5848004"/>
            <a:ext cx="14560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r>
              <a:rPr lang="ko-KR" altLang="en-US" dirty="0"/>
              <a:t>구현소스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4A38BE-E473-444E-97E6-156F71926E8F}"/>
              </a:ext>
            </a:extLst>
          </p:cNvPr>
          <p:cNvSpPr txBox="1"/>
          <p:nvPr/>
        </p:nvSpPr>
        <p:spPr>
          <a:xfrm>
            <a:off x="8024314" y="5487965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571A-25D0-4872-B748-5C3BE068F006}"/>
              </a:ext>
            </a:extLst>
          </p:cNvPr>
          <p:cNvSpPr txBox="1"/>
          <p:nvPr/>
        </p:nvSpPr>
        <p:spPr>
          <a:xfrm>
            <a:off x="8024314" y="5848004"/>
            <a:ext cx="1512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r>
              <a:rPr lang="ko-KR" altLang="en-US" dirty="0"/>
              <a:t>구현소스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D2492-B05A-444B-AAB7-63925270F998}"/>
              </a:ext>
            </a:extLst>
          </p:cNvPr>
          <p:cNvSpPr txBox="1"/>
          <p:nvPr/>
        </p:nvSpPr>
        <p:spPr>
          <a:xfrm>
            <a:off x="9680498" y="5487965"/>
            <a:ext cx="18722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HTMLDocuemnet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FFEA7F-4D82-4B56-8D37-DBB4E4C2EB54}"/>
              </a:ext>
            </a:extLst>
          </p:cNvPr>
          <p:cNvSpPr txBox="1"/>
          <p:nvPr/>
        </p:nvSpPr>
        <p:spPr>
          <a:xfrm>
            <a:off x="9680498" y="5848004"/>
            <a:ext cx="21602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IDL</a:t>
            </a:r>
            <a:r>
              <a:rPr lang="ko-KR" altLang="en-US" dirty="0"/>
              <a:t>구현소스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F8439A-4575-414D-BD70-C1E803923CA9}"/>
              </a:ext>
            </a:extLst>
          </p:cNvPr>
          <p:cNvSpPr txBox="1"/>
          <p:nvPr/>
        </p:nvSpPr>
        <p:spPr>
          <a:xfrm>
            <a:off x="6368130" y="6299358"/>
            <a:ext cx="5816746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위와 같이 각 업체들은 인터페이스들을 구현 소스 코드로 채운다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E6DB2-CEA5-4C3E-ACC0-73116360C14F}"/>
              </a:ext>
            </a:extLst>
          </p:cNvPr>
          <p:cNvSpPr/>
          <p:nvPr/>
        </p:nvSpPr>
        <p:spPr>
          <a:xfrm>
            <a:off x="6168008" y="4230380"/>
            <a:ext cx="5816746" cy="20689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DOM</a:t>
            </a:r>
            <a:r>
              <a:rPr lang="ko-KR" altLang="en-US" sz="2800" b="1" dirty="0">
                <a:latin typeface="+mj-ea"/>
              </a:rPr>
              <a:t>의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124744"/>
            <a:ext cx="10193332" cy="566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IDL</a:t>
            </a:r>
            <a:r>
              <a:rPr kumimoji="1" lang="ko-KR" altLang="en-US" b="1" dirty="0"/>
              <a:t>이란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</a:t>
            </a:r>
            <a:r>
              <a:rPr kumimoji="1" lang="en-US" altLang="ko-KR" sz="1500" dirty="0">
                <a:solidFill>
                  <a:srgbClr val="FF0000"/>
                </a:solidFill>
              </a:rPr>
              <a:t>- IDL(Interface Definition Language)</a:t>
            </a:r>
            <a:r>
              <a:rPr kumimoji="1" lang="ko-KR" altLang="en-US" sz="1500" dirty="0">
                <a:solidFill>
                  <a:srgbClr val="FF0000"/>
                </a:solidFill>
              </a:rPr>
              <a:t>은 </a:t>
            </a:r>
            <a:r>
              <a:rPr kumimoji="1" lang="en-US" altLang="ko-KR" sz="1500" dirty="0">
                <a:solidFill>
                  <a:srgbClr val="FF0000"/>
                </a:solidFill>
              </a:rPr>
              <a:t>DOM</a:t>
            </a:r>
            <a:r>
              <a:rPr kumimoji="1" lang="ko-KR" altLang="en-US" sz="1500" dirty="0">
                <a:solidFill>
                  <a:srgbClr val="FF0000"/>
                </a:solidFill>
              </a:rPr>
              <a:t>의</a:t>
            </a:r>
            <a:r>
              <a:rPr kumimoji="1" lang="en-US" altLang="ko-KR" sz="1500" dirty="0">
                <a:solidFill>
                  <a:srgbClr val="FF0000"/>
                </a:solidFill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</a:rPr>
              <a:t>정의 부분을 만들 때 사용하는 인터페이스 정의 전용 언어이다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- IDL</a:t>
            </a:r>
            <a:r>
              <a:rPr kumimoji="1" lang="ko-KR" altLang="en-US" sz="1500" dirty="0"/>
              <a:t>도 자바스크립트 프로그래밍처럼 언어 중 하나이며 고유의 문법이 존재한다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- </a:t>
            </a:r>
            <a:r>
              <a:rPr kumimoji="1" lang="ko-KR" altLang="en-US" sz="1500" dirty="0"/>
              <a:t>위와 같이 선언만 있고 실제로 동작하는 코드는 전혀 없다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- </a:t>
            </a:r>
            <a:r>
              <a:rPr kumimoji="1" lang="ko-KR" altLang="en-US" sz="1500" dirty="0"/>
              <a:t>하여 해당 브라우저 업체들은 약속에 따라 구현 소스코드를 만들고 웹페이지가 작동하게 하는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A679896-8EFC-4A8F-913B-B274CB5E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348880"/>
            <a:ext cx="99917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30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DOM</a:t>
            </a:r>
            <a:r>
              <a:rPr lang="ko-KR" altLang="en-US" sz="2800" b="1" dirty="0">
                <a:latin typeface="+mj-ea"/>
              </a:rPr>
              <a:t>과 </a:t>
            </a:r>
            <a:r>
              <a:rPr lang="en-US" altLang="ko-KR" sz="2800" b="1" dirty="0">
                <a:latin typeface="+mj-ea"/>
              </a:rPr>
              <a:t>HTML</a:t>
            </a:r>
            <a:r>
              <a:rPr lang="ko-KR" altLang="en-US" sz="2800" b="1" dirty="0">
                <a:latin typeface="+mj-ea"/>
              </a:rPr>
              <a:t>페이지와의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124744"/>
            <a:ext cx="10193332" cy="4673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1. DOM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HTML</a:t>
            </a:r>
            <a:r>
              <a:rPr kumimoji="1" lang="ko-KR" altLang="en-US" b="1" dirty="0"/>
              <a:t>페이지와의 관계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해당 브라우저는 웹페이지를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코드들을 </a:t>
            </a:r>
            <a:r>
              <a:rPr kumimoji="1" lang="ko-KR" altLang="en-US" sz="1500" dirty="0" err="1"/>
              <a:t>읽어들인다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② 이어서 파싱</a:t>
            </a:r>
            <a:r>
              <a:rPr kumimoji="1" lang="en-US" altLang="ko-KR" sz="1500" dirty="0">
                <a:solidFill>
                  <a:srgbClr val="FF0000"/>
                </a:solidFill>
              </a:rPr>
              <a:t>(parsing)</a:t>
            </a:r>
            <a:r>
              <a:rPr kumimoji="1" lang="ko-KR" altLang="en-US" sz="1500" dirty="0">
                <a:solidFill>
                  <a:srgbClr val="FF0000"/>
                </a:solidFill>
              </a:rPr>
              <a:t>단계를 거쳐 웹페이지 내용을 해석하게 되는데 이 때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우리가 작성한 마크업 태그와 </a:t>
            </a:r>
            <a:r>
              <a:rPr kumimoji="1" lang="en-US" altLang="ko-KR" sz="1500" dirty="0">
                <a:solidFill>
                  <a:srgbClr val="FF0000"/>
                </a:solidFill>
              </a:rPr>
              <a:t>1:1 </a:t>
            </a:r>
            <a:r>
              <a:rPr kumimoji="1" lang="ko-KR" altLang="en-US" sz="1500" dirty="0">
                <a:solidFill>
                  <a:srgbClr val="FF0000"/>
                </a:solidFill>
              </a:rPr>
              <a:t>매칭이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되는 </a:t>
            </a:r>
            <a:r>
              <a:rPr kumimoji="1" lang="en-US" altLang="ko-KR" sz="1500" dirty="0">
                <a:solidFill>
                  <a:srgbClr val="FF0000"/>
                </a:solidFill>
              </a:rPr>
              <a:t>DOM</a:t>
            </a:r>
            <a:r>
              <a:rPr kumimoji="1" lang="ko-KR" altLang="en-US" sz="1500" dirty="0">
                <a:solidFill>
                  <a:srgbClr val="FF0000"/>
                </a:solidFill>
              </a:rPr>
              <a:t>클래스의 객체를 생성한다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</a:rPr>
              <a:t>이렇게 생성된 객체는 저마다의 고유 기능을 하게 된다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③ 그리고 마지막으로 </a:t>
            </a:r>
            <a:r>
              <a:rPr kumimoji="1" lang="ko-KR" altLang="en-US" sz="1500" dirty="0" err="1"/>
              <a:t>웹브라우저는</a:t>
            </a:r>
            <a:r>
              <a:rPr kumimoji="1" lang="ko-KR" altLang="en-US" sz="1500" dirty="0"/>
              <a:t> 생성한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객체를 가지고 웹페이지 화면을 만들게 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  <a:r>
              <a:rPr kumimoji="1" lang="ko-KR" altLang="en-US" sz="1500" dirty="0"/>
              <a:t>예를 들어</a:t>
            </a:r>
            <a:r>
              <a:rPr kumimoji="1" lang="en-US" altLang="ko-KR" sz="1500" dirty="0"/>
              <a:t>, </a:t>
            </a:r>
            <a:r>
              <a:rPr kumimoji="1" lang="ko-KR" altLang="en-US" sz="1500" dirty="0" err="1"/>
              <a:t>웹브라우저가</a:t>
            </a:r>
            <a:r>
              <a:rPr kumimoji="1" lang="ko-KR" altLang="en-US" sz="1500" dirty="0"/>
              <a:t> 파싱 단계에서 </a:t>
            </a:r>
            <a:r>
              <a:rPr kumimoji="1" lang="en-US" altLang="ko-KR" sz="1500" dirty="0"/>
              <a:t>&lt;div&gt;</a:t>
            </a:r>
            <a:r>
              <a:rPr kumimoji="1" lang="ko-KR" altLang="en-US" sz="1500" dirty="0"/>
              <a:t>를 만나면 </a:t>
            </a:r>
            <a:r>
              <a:rPr kumimoji="1" lang="en-US" altLang="ko-KR" sz="1500" dirty="0" err="1"/>
              <a:t>HTMLDivElement</a:t>
            </a:r>
            <a:r>
              <a:rPr kumimoji="1" lang="ko-KR" altLang="en-US" sz="1500" dirty="0"/>
              <a:t>라는 클래스의 인스턴스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객체</a:t>
            </a:r>
            <a:r>
              <a:rPr kumimoji="1" lang="en-US" altLang="ko-KR" sz="1500" dirty="0"/>
              <a:t>)</a:t>
            </a:r>
            <a:r>
              <a:rPr kumimoji="1" lang="ko-KR" altLang="en-US" sz="1500" dirty="0"/>
              <a:t>가 생성되고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&lt;</a:t>
            </a:r>
            <a:r>
              <a:rPr kumimoji="1" lang="en-US" altLang="ko-KR" sz="1500" dirty="0" err="1"/>
              <a:t>img</a:t>
            </a:r>
            <a:r>
              <a:rPr kumimoji="1" lang="en-US" altLang="ko-KR" sz="1500" dirty="0"/>
              <a:t>&gt;</a:t>
            </a:r>
            <a:r>
              <a:rPr kumimoji="1" lang="ko-KR" altLang="en-US" sz="1500" dirty="0"/>
              <a:t>태그를 만나면 </a:t>
            </a:r>
            <a:r>
              <a:rPr kumimoji="1" lang="en-US" altLang="ko-KR" sz="1500" dirty="0" err="1"/>
              <a:t>HTMLImageElement</a:t>
            </a:r>
            <a:r>
              <a:rPr kumimoji="1" lang="ko-KR" altLang="en-US" sz="1500" dirty="0"/>
              <a:t>클래스의 인스턴스를 생성하는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  <a:r>
              <a:rPr kumimoji="1" lang="ko-KR" altLang="en-US" sz="1500" dirty="0"/>
              <a:t>위와 같이 생성된 인스턴스들을 우리와 같은 개발자들이 접근하여 사용하게 되는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2. DOM</a:t>
            </a:r>
            <a:r>
              <a:rPr kumimoji="1" lang="ko-KR" altLang="en-US" sz="1600" b="1" dirty="0"/>
              <a:t>과 노드와의 관계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- </a:t>
            </a:r>
            <a:r>
              <a:rPr kumimoji="1" lang="ko-KR" altLang="en-US" sz="1500" dirty="0"/>
              <a:t>노드는 </a:t>
            </a:r>
            <a:r>
              <a:rPr kumimoji="1" lang="en-US" altLang="ko-KR" sz="1500" dirty="0"/>
              <a:t>HTML</a:t>
            </a:r>
            <a:r>
              <a:rPr kumimoji="1" lang="ko-KR" altLang="en-US" sz="1500" dirty="0"/>
              <a:t>웹페이지 구성 요소의 가장 작은 단위이다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- HTML</a:t>
            </a:r>
            <a:r>
              <a:rPr kumimoji="1" lang="ko-KR" altLang="en-US" sz="1500" dirty="0">
                <a:solidFill>
                  <a:srgbClr val="FF0000"/>
                </a:solidFill>
              </a:rPr>
              <a:t>페이지의 </a:t>
            </a:r>
            <a:r>
              <a:rPr kumimoji="1" lang="en-US" altLang="ko-KR" sz="1500" dirty="0">
                <a:solidFill>
                  <a:srgbClr val="FF0000"/>
                </a:solidFill>
              </a:rPr>
              <a:t>&lt;body&gt;,&lt;div&gt;,&lt;p&gt;</a:t>
            </a:r>
            <a:r>
              <a:rPr kumimoji="1" lang="ko-KR" altLang="en-US" sz="1500" dirty="0">
                <a:solidFill>
                  <a:srgbClr val="FF0000"/>
                </a:solidFill>
              </a:rPr>
              <a:t>태그 뿐만 아니라 텍스트 및 주석까지 모두 노드라고 부른다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8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DOM</a:t>
            </a:r>
            <a:r>
              <a:rPr lang="ko-KR" altLang="en-US" sz="2800" b="1" dirty="0">
                <a:latin typeface="+mj-ea"/>
              </a:rPr>
              <a:t>과 </a:t>
            </a:r>
            <a:r>
              <a:rPr lang="en-US" altLang="ko-KR" sz="2800" b="1" dirty="0">
                <a:latin typeface="+mj-ea"/>
              </a:rPr>
              <a:t>HTML</a:t>
            </a:r>
            <a:r>
              <a:rPr lang="ko-KR" altLang="en-US" sz="2800" b="1" dirty="0">
                <a:latin typeface="+mj-ea"/>
              </a:rPr>
              <a:t>페이지와의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124744"/>
            <a:ext cx="10193332" cy="14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/>
              <a:t>     - DOM</a:t>
            </a:r>
            <a:r>
              <a:rPr kumimoji="1" lang="ko-KR" altLang="en-US" sz="1500" dirty="0"/>
              <a:t>객체가 생성되는 순서는 좀더 살펴보면 </a:t>
            </a:r>
            <a:r>
              <a:rPr kumimoji="1" lang="ko-KR" altLang="en-US" sz="1500" dirty="0" err="1"/>
              <a:t>웹브라우저는</a:t>
            </a:r>
            <a:r>
              <a:rPr kumimoji="1" lang="ko-KR" altLang="en-US" sz="1500" dirty="0"/>
              <a:t> 가장 먼저 최상위에 해당하는 </a:t>
            </a:r>
            <a:r>
              <a:rPr kumimoji="1" lang="en-US" altLang="ko-KR" sz="1500" dirty="0" err="1"/>
              <a:t>HTMLDocument</a:t>
            </a:r>
            <a:r>
              <a:rPr kumimoji="1" lang="ko-KR" altLang="en-US" sz="1500" dirty="0"/>
              <a:t>클래스의 객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</a:t>
            </a:r>
            <a:r>
              <a:rPr kumimoji="1" lang="ko-KR" altLang="en-US" sz="1500" dirty="0"/>
              <a:t>체를 생성하고 이후 생성되는 모든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객체는 </a:t>
            </a:r>
            <a:r>
              <a:rPr kumimoji="1" lang="en-US" altLang="ko-KR" sz="1500" dirty="0" err="1"/>
              <a:t>HTMLDocument</a:t>
            </a:r>
            <a:r>
              <a:rPr kumimoji="1" lang="ko-KR" altLang="en-US" sz="1500" dirty="0"/>
              <a:t>객체의 자식 객체로 만들어진다</a:t>
            </a:r>
            <a:r>
              <a:rPr kumimoji="1"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- </a:t>
            </a:r>
            <a:r>
              <a:rPr kumimoji="1" lang="ko-KR" altLang="en-US" sz="1500" dirty="0">
                <a:solidFill>
                  <a:srgbClr val="FF0000"/>
                </a:solidFill>
              </a:rPr>
              <a:t>즉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부모와 자식 간의 관계를 형성하며 아래와 같이 일종의 트리 구조를 갖추게 된다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08130-E278-41AA-9BD3-B3EC9700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420888"/>
            <a:ext cx="5044232" cy="35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09095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1485</Words>
  <Application>Microsoft Office PowerPoint</Application>
  <PresentationFormat>와이드스크린</PresentationFormat>
  <Paragraphs>177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자바 스크립트 DOM과 jQuery와의 관계</vt:lpstr>
      <vt:lpstr>1. 자바 스크립트 DOM과 jQuery와의 관계</vt:lpstr>
      <vt:lpstr>2. DOM의 이해와 기능</vt:lpstr>
      <vt:lpstr>2. DOM의 이해와 기능</vt:lpstr>
      <vt:lpstr>3. DOM의 구조</vt:lpstr>
      <vt:lpstr>3. DOM의 구조</vt:lpstr>
      <vt:lpstr>4. DOM과 HTML페이지와의 관계</vt:lpstr>
      <vt:lpstr>4. DOM과 HTML페이지와의 관계</vt:lpstr>
      <vt:lpstr>5. 핵심 DOM 객체</vt:lpstr>
      <vt:lpstr>5. 핵심 DOM 객체</vt:lpstr>
      <vt:lpstr>5. 핵심 DOM 객체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394</cp:revision>
  <dcterms:created xsi:type="dcterms:W3CDTF">2019-09-27T03:30:23Z</dcterms:created>
  <dcterms:modified xsi:type="dcterms:W3CDTF">2020-10-11T05:53:49Z</dcterms:modified>
</cp:coreProperties>
</file>