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294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82" d="100"/>
          <a:sy n="82" d="100"/>
        </p:scale>
        <p:origin x="708" y="78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16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위치</a:t>
            </a:r>
            <a:r>
              <a:rPr lang="en-US" altLang="ko-KR" sz="4000" dirty="0">
                <a:latin typeface="+mj-ea"/>
                <a:ea typeface="+mj-ea"/>
              </a:rPr>
              <a:t>,</a:t>
            </a:r>
            <a:r>
              <a:rPr lang="ko-KR" altLang="en-US" sz="4000" dirty="0">
                <a:latin typeface="+mj-ea"/>
                <a:ea typeface="+mj-ea"/>
              </a:rPr>
              <a:t>크기 관련 기능 다루기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4. </a:t>
            </a:r>
            <a:r>
              <a:rPr kumimoji="1" lang="ko-KR" altLang="en-US" b="1" dirty="0">
                <a:latin typeface="+mj-ea"/>
                <a:ea typeface="+mj-ea"/>
              </a:rPr>
              <a:t>요소의</a:t>
            </a: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크기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en-US" altLang="ko-KR" sz="1500" b="1" dirty="0">
                <a:latin typeface="+mj-ea"/>
                <a:ea typeface="+mj-ea"/>
              </a:rPr>
              <a:t> 2)</a:t>
            </a:r>
            <a:r>
              <a:rPr kumimoji="1" lang="ko-KR" altLang="en-US" sz="1500" dirty="0">
                <a:latin typeface="+mj-ea"/>
                <a:ea typeface="+mj-ea"/>
              </a:rPr>
              <a:t> 요소의 크기 변경하기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    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사용법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.width(value),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.height(value)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요소의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기본 크기를 변경하고 싶을 때 위의 </a:t>
            </a:r>
            <a:r>
              <a:rPr kumimoji="1" lang="en-US" altLang="ko-KR" sz="1500" dirty="0">
                <a:latin typeface="+mj-ea"/>
              </a:rPr>
              <a:t>2</a:t>
            </a:r>
            <a:r>
              <a:rPr kumimoji="1" lang="ko-KR" altLang="en-US" sz="1500" dirty="0">
                <a:latin typeface="+mj-ea"/>
              </a:rPr>
              <a:t>개의 메서드를 사용한다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    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2 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innerWidth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(value),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innerHeight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(value)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요소의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기본 크기에 </a:t>
            </a:r>
            <a:r>
              <a:rPr kumimoji="1" lang="en-US" altLang="ko-KR" sz="1500" dirty="0">
                <a:latin typeface="+mj-ea"/>
              </a:rPr>
              <a:t>padding</a:t>
            </a:r>
            <a:r>
              <a:rPr kumimoji="1" lang="ko-KR" altLang="en-US" sz="1500" dirty="0">
                <a:latin typeface="+mj-ea"/>
              </a:rPr>
              <a:t>이 포함된 크기를 변경하고 싶을 때 위의 </a:t>
            </a:r>
            <a:r>
              <a:rPr kumimoji="1" lang="en-US" altLang="ko-KR" sz="1500" dirty="0">
                <a:latin typeface="+mj-ea"/>
              </a:rPr>
              <a:t>2</a:t>
            </a:r>
            <a:r>
              <a:rPr kumimoji="1" lang="ko-KR" altLang="en-US" sz="1500" dirty="0">
                <a:latin typeface="+mj-ea"/>
              </a:rPr>
              <a:t>개의 메서드를 사용한다</a:t>
            </a:r>
            <a:r>
              <a:rPr kumimoji="1" lang="en-US" altLang="ko-KR" sz="1500" dirty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32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68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5. </a:t>
            </a:r>
            <a:r>
              <a:rPr kumimoji="1" lang="ko-KR" altLang="en-US" b="1" dirty="0">
                <a:latin typeface="+mj-ea"/>
                <a:ea typeface="+mj-ea"/>
              </a:rPr>
              <a:t>요소 스크롤</a:t>
            </a: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위치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en-US" altLang="ko-KR" sz="1500" b="1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부모요소보다 큰 자식요소를 포함한 상태에서 부모 요소에 </a:t>
            </a:r>
            <a:r>
              <a:rPr kumimoji="1" lang="en-US" altLang="ko-KR" sz="1500" dirty="0">
                <a:latin typeface="+mj-ea"/>
                <a:ea typeface="+mj-ea"/>
              </a:rPr>
              <a:t>overflow</a:t>
            </a:r>
            <a:r>
              <a:rPr kumimoji="1" lang="ko-KR" altLang="en-US" sz="1500" dirty="0">
                <a:latin typeface="+mj-ea"/>
                <a:ea typeface="+mj-ea"/>
              </a:rPr>
              <a:t>속성값으로 </a:t>
            </a:r>
            <a:r>
              <a:rPr kumimoji="1" lang="en-US" altLang="ko-KR" sz="1500" dirty="0">
                <a:latin typeface="+mj-ea"/>
                <a:ea typeface="+mj-ea"/>
              </a:rPr>
              <a:t>hidden</a:t>
            </a:r>
            <a:r>
              <a:rPr kumimoji="1" lang="ko-KR" altLang="en-US" sz="1500" dirty="0">
                <a:latin typeface="+mj-ea"/>
                <a:ea typeface="+mj-ea"/>
              </a:rPr>
              <a:t>이나 </a:t>
            </a:r>
            <a:r>
              <a:rPr kumimoji="1" lang="en-US" altLang="ko-KR" sz="1500" dirty="0">
                <a:latin typeface="+mj-ea"/>
                <a:ea typeface="+mj-ea"/>
              </a:rPr>
              <a:t>scroll</a:t>
            </a:r>
            <a:r>
              <a:rPr kumimoji="1" lang="ko-KR" altLang="en-US" sz="1500" dirty="0">
                <a:latin typeface="+mj-ea"/>
                <a:ea typeface="+mj-ea"/>
              </a:rPr>
              <a:t>을 주게 되면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부모 요소에 스크롤 기능이 활성화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</a:t>
            </a:r>
            <a:r>
              <a:rPr kumimoji="1" lang="en-US" altLang="ko-KR" sz="1500" dirty="0">
                <a:latin typeface="+mj-ea"/>
                <a:ea typeface="+mj-ea"/>
              </a:rPr>
              <a:t>1) </a:t>
            </a:r>
            <a:r>
              <a:rPr kumimoji="1" lang="ko-KR" altLang="en-US" sz="1500" dirty="0">
                <a:latin typeface="+mj-ea"/>
                <a:ea typeface="+mj-ea"/>
              </a:rPr>
              <a:t>스크롤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위치 구하기     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사용법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  <a:ea typeface="+mj-ea"/>
              </a:rPr>
              <a:t>scrollLeft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(),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scrollTop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위의 </a:t>
            </a:r>
            <a:r>
              <a:rPr kumimoji="1" lang="en-US" altLang="ko-KR" sz="1500" dirty="0">
                <a:latin typeface="+mj-ea"/>
              </a:rPr>
              <a:t>2</a:t>
            </a:r>
            <a:r>
              <a:rPr kumimoji="1" lang="ko-KR" altLang="en-US" sz="1500" dirty="0">
                <a:latin typeface="+mj-ea"/>
              </a:rPr>
              <a:t>개의 메서드를 사용하여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스크롤 위치 값을 구할 수 있다</a:t>
            </a:r>
            <a:r>
              <a:rPr kumimoji="1" lang="en-US" altLang="ko-KR" sz="1500" dirty="0">
                <a:latin typeface="+mj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8ABDC6-0959-423F-A7A4-2DDF0F00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6872"/>
            <a:ext cx="3064975" cy="20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3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57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5. </a:t>
            </a:r>
            <a:r>
              <a:rPr kumimoji="1" lang="ko-KR" altLang="en-US" b="1" dirty="0">
                <a:latin typeface="+mj-ea"/>
                <a:ea typeface="+mj-ea"/>
              </a:rPr>
              <a:t>요소 스크롤</a:t>
            </a: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위치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en-US" altLang="ko-KR" sz="1500" b="1" dirty="0">
                <a:latin typeface="+mj-ea"/>
                <a:ea typeface="+mj-ea"/>
              </a:rPr>
              <a:t>   </a:t>
            </a:r>
            <a:r>
              <a:rPr kumimoji="1" lang="en-US" altLang="ko-KR" sz="1500" dirty="0">
                <a:latin typeface="+mj-ea"/>
                <a:ea typeface="+mj-ea"/>
              </a:rPr>
              <a:t>1) </a:t>
            </a:r>
            <a:r>
              <a:rPr kumimoji="1" lang="ko-KR" altLang="en-US" sz="1500" dirty="0">
                <a:latin typeface="+mj-ea"/>
                <a:ea typeface="+mj-ea"/>
              </a:rPr>
              <a:t>스크롤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위치 설정하기     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사용법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  <a:ea typeface="+mj-ea"/>
              </a:rPr>
              <a:t>scrollLeft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위치값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),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scrollTop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위치값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위의 </a:t>
            </a:r>
            <a:r>
              <a:rPr kumimoji="1" lang="en-US" altLang="ko-KR" sz="1500" dirty="0">
                <a:latin typeface="+mj-ea"/>
              </a:rPr>
              <a:t>2</a:t>
            </a:r>
            <a:r>
              <a:rPr kumimoji="1" lang="ko-KR" altLang="en-US" sz="1500" dirty="0">
                <a:latin typeface="+mj-ea"/>
              </a:rPr>
              <a:t>개의 메서드를 사용하여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스크롤 위치 값을 설정할 수 있다</a:t>
            </a:r>
            <a:r>
              <a:rPr kumimoji="1" lang="en-US" altLang="ko-KR" sz="1500" dirty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1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문서의 위치 및 크기 관련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문서</a:t>
            </a:r>
            <a:r>
              <a:rPr kumimoji="1" lang="en-US" altLang="ko-KR" b="1" dirty="0">
                <a:latin typeface="+mj-ea"/>
                <a:ea typeface="+mj-ea"/>
              </a:rPr>
              <a:t>(document)</a:t>
            </a:r>
            <a:r>
              <a:rPr kumimoji="1" lang="ko-KR" altLang="en-US" b="1" dirty="0">
                <a:latin typeface="+mj-ea"/>
                <a:ea typeface="+mj-ea"/>
              </a:rPr>
              <a:t>의 위치 및 크기와 관련된 기능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+mj-ea"/>
                <a:ea typeface="+mj-ea"/>
              </a:rPr>
              <a:t>    </a:t>
            </a:r>
            <a:r>
              <a:rPr kumimoji="1" lang="en-US" altLang="ko-KR" sz="1500" dirty="0">
                <a:latin typeface="+mj-ea"/>
                <a:ea typeface="+mj-ea"/>
              </a:rPr>
              <a:t>1) </a:t>
            </a:r>
            <a:r>
              <a:rPr kumimoji="1" lang="ko-KR" altLang="en-US" sz="1500" dirty="0">
                <a:latin typeface="+mj-ea"/>
                <a:ea typeface="+mj-ea"/>
              </a:rPr>
              <a:t>문서 크기 구하기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$(document).width(),  $(document).height()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jQuery </a:t>
            </a:r>
            <a:r>
              <a:rPr kumimoji="1" lang="ko-KR" altLang="en-US" sz="1500" dirty="0">
                <a:latin typeface="+mj-ea"/>
                <a:ea typeface="+mj-ea"/>
              </a:rPr>
              <a:t>에서는 문서의 전체 너비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높이를 알 수 있는 메서드는 위와 같이 존재하지만 문서 크기를 설정하는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메서드나 기능은 제공하지 않는다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35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화면의 위치 및 크기 관련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화면</a:t>
            </a:r>
            <a:r>
              <a:rPr kumimoji="1" lang="en-US" altLang="ko-KR" b="1" dirty="0">
                <a:latin typeface="+mj-ea"/>
                <a:ea typeface="+mj-ea"/>
              </a:rPr>
              <a:t>(Screen)</a:t>
            </a:r>
            <a:r>
              <a:rPr kumimoji="1" lang="ko-KR" altLang="en-US" b="1" dirty="0">
                <a:latin typeface="+mj-ea"/>
                <a:ea typeface="+mj-ea"/>
              </a:rPr>
              <a:t>의 위치 및 크기와 관련된 기능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jQuery </a:t>
            </a:r>
            <a:r>
              <a:rPr kumimoji="1" lang="ko-KR" altLang="en-US" sz="1500" dirty="0">
                <a:latin typeface="+mj-ea"/>
                <a:ea typeface="+mj-ea"/>
              </a:rPr>
              <a:t>에서는 </a:t>
            </a:r>
            <a:r>
              <a:rPr kumimoji="1" lang="en-US" altLang="ko-KR" sz="1500" dirty="0">
                <a:latin typeface="+mj-ea"/>
                <a:ea typeface="+mj-ea"/>
              </a:rPr>
              <a:t>Screen</a:t>
            </a:r>
            <a:r>
              <a:rPr kumimoji="1" lang="ko-KR" altLang="en-US" sz="1500" dirty="0">
                <a:latin typeface="+mj-ea"/>
                <a:ea typeface="+mj-ea"/>
              </a:rPr>
              <a:t>객체와 관련된 기능은 따로 제공하지 않는다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이유는 전역 객체인 </a:t>
            </a:r>
            <a:r>
              <a:rPr kumimoji="1" lang="en-US" altLang="ko-KR" sz="1500" dirty="0">
                <a:latin typeface="+mj-ea"/>
                <a:ea typeface="+mj-ea"/>
              </a:rPr>
              <a:t>Screen</a:t>
            </a:r>
            <a:r>
              <a:rPr kumimoji="1" lang="ko-KR" altLang="en-US" sz="1500" dirty="0">
                <a:latin typeface="+mj-ea"/>
                <a:ea typeface="+mj-ea"/>
              </a:rPr>
              <a:t>객체를 </a:t>
            </a:r>
            <a:r>
              <a:rPr kumimoji="1" lang="en-US" altLang="ko-KR" sz="1500" dirty="0">
                <a:latin typeface="+mj-ea"/>
                <a:ea typeface="+mj-ea"/>
              </a:rPr>
              <a:t>jQuery</a:t>
            </a:r>
            <a:r>
              <a:rPr kumimoji="1" lang="ko-KR" altLang="en-US" sz="1500" dirty="0">
                <a:latin typeface="+mj-ea"/>
                <a:ea typeface="+mj-ea"/>
              </a:rPr>
              <a:t>로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다시 한 번 감싸서 제공할 기능이 없기 때문이다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1) </a:t>
            </a:r>
            <a:r>
              <a:rPr kumimoji="1" lang="ko-KR" altLang="en-US" sz="1500" dirty="0">
                <a:latin typeface="+mj-ea"/>
              </a:rPr>
              <a:t>전체 화면 크기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screen.width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screen.height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웹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브라우저에서 제공하는 </a:t>
            </a:r>
            <a:r>
              <a:rPr kumimoji="1" lang="en-US" altLang="ko-KR" sz="1500" dirty="0">
                <a:latin typeface="+mj-ea"/>
              </a:rPr>
              <a:t>Screen</a:t>
            </a:r>
            <a:r>
              <a:rPr kumimoji="1" lang="ko-KR" altLang="en-US" sz="1500" dirty="0">
                <a:latin typeface="+mj-ea"/>
              </a:rPr>
              <a:t>객체의 </a:t>
            </a:r>
            <a:r>
              <a:rPr kumimoji="1" lang="en-US" altLang="ko-KR" sz="1500" dirty="0">
                <a:latin typeface="+mj-ea"/>
              </a:rPr>
              <a:t>width, height </a:t>
            </a:r>
            <a:r>
              <a:rPr kumimoji="1" lang="ko-KR" altLang="en-US" sz="1500" dirty="0">
                <a:latin typeface="+mj-ea"/>
              </a:rPr>
              <a:t>프로퍼티에는 모니터 해상도 정보가 담겨있다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2) </a:t>
            </a:r>
            <a:r>
              <a:rPr kumimoji="1" lang="ko-KR" altLang="en-US" sz="1500" dirty="0">
                <a:latin typeface="+mj-ea"/>
              </a:rPr>
              <a:t>유효한 전체 화면 크기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screen.availWidth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screen.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availHeight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en-US" altLang="ko-KR" sz="1500" dirty="0" err="1">
                <a:latin typeface="+mj-ea"/>
              </a:rPr>
              <a:t>availWidth</a:t>
            </a:r>
            <a:r>
              <a:rPr kumimoji="1" lang="ko-KR" altLang="en-US" sz="1500" dirty="0">
                <a:latin typeface="+mj-ea"/>
              </a:rPr>
              <a:t>와 </a:t>
            </a:r>
            <a:r>
              <a:rPr kumimoji="1" lang="en-US" altLang="ko-KR" sz="1500" dirty="0" err="1">
                <a:latin typeface="+mj-ea"/>
              </a:rPr>
              <a:t>availHeight</a:t>
            </a:r>
            <a:r>
              <a:rPr kumimoji="1" lang="ko-KR" altLang="en-US" sz="1500" dirty="0">
                <a:latin typeface="+mj-ea"/>
              </a:rPr>
              <a:t>는 </a:t>
            </a:r>
            <a:r>
              <a:rPr kumimoji="1" lang="en-US" altLang="ko-KR" sz="1500" dirty="0">
                <a:latin typeface="+mj-ea"/>
              </a:rPr>
              <a:t>Screen</a:t>
            </a:r>
            <a:r>
              <a:rPr kumimoji="1" lang="ko-KR" altLang="en-US" sz="1500" dirty="0">
                <a:latin typeface="+mj-ea"/>
              </a:rPr>
              <a:t>객체의 속성 </a:t>
            </a:r>
            <a:r>
              <a:rPr kumimoji="1" lang="en-US" altLang="ko-KR" sz="1500" dirty="0">
                <a:latin typeface="+mj-ea"/>
              </a:rPr>
              <a:t>width, height </a:t>
            </a:r>
            <a:r>
              <a:rPr kumimoji="1" lang="ko-KR" altLang="en-US" sz="1500" dirty="0">
                <a:latin typeface="+mj-ea"/>
              </a:rPr>
              <a:t>에서 운영체제의 작업 표시줄 영역이 제외된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크기이다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85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윈도우의 위치 및 크기 관련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37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윈도우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 err="1">
                <a:latin typeface="+mj-ea"/>
                <a:ea typeface="+mj-ea"/>
              </a:rPr>
              <a:t>웹브라우저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r>
              <a:rPr kumimoji="1" lang="ko-KR" altLang="en-US" b="1" dirty="0">
                <a:latin typeface="+mj-ea"/>
                <a:ea typeface="+mj-ea"/>
              </a:rPr>
              <a:t>의 크기 구하기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en-US" altLang="ko-KR" sz="1500" dirty="0">
                <a:latin typeface="+mj-ea"/>
              </a:rPr>
              <a:t>1) </a:t>
            </a:r>
            <a:r>
              <a:rPr kumimoji="1" lang="ko-KR" altLang="en-US" sz="1500" dirty="0">
                <a:latin typeface="+mj-ea"/>
              </a:rPr>
              <a:t>윈도우 기본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크기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window.innerWidth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window.innerHeight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웹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브라우저에서 메뉴바와 </a:t>
            </a:r>
            <a:r>
              <a:rPr kumimoji="1" lang="ko-KR" altLang="en-US" sz="1500" dirty="0" err="1">
                <a:latin typeface="+mj-ea"/>
              </a:rPr>
              <a:t>툴바</a:t>
            </a:r>
            <a:r>
              <a:rPr kumimoji="1" lang="en-US" altLang="ko-KR" sz="1500" dirty="0">
                <a:latin typeface="+mj-ea"/>
              </a:rPr>
              <a:t>,</a:t>
            </a:r>
            <a:r>
              <a:rPr kumimoji="1" lang="ko-KR" altLang="en-US" sz="1500" dirty="0">
                <a:latin typeface="+mj-ea"/>
              </a:rPr>
              <a:t> 스크롤바 등이 전혀 포함되지 않은 윈도우 내부 영역 크기를 말한다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2) </a:t>
            </a:r>
            <a:r>
              <a:rPr kumimoji="1" lang="ko-KR" altLang="en-US" sz="1500" dirty="0">
                <a:latin typeface="+mj-ea"/>
              </a:rPr>
              <a:t>윈도우 기본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크기 </a:t>
            </a:r>
            <a:r>
              <a:rPr kumimoji="1" lang="en-US" altLang="ko-KR" sz="1500" dirty="0">
                <a:latin typeface="+mj-ea"/>
              </a:rPr>
              <a:t>+ </a:t>
            </a:r>
            <a:r>
              <a:rPr kumimoji="1" lang="ko-KR" altLang="en-US" sz="1500" dirty="0" err="1">
                <a:latin typeface="+mj-ea"/>
              </a:rPr>
              <a:t>메뉴바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+ </a:t>
            </a:r>
            <a:r>
              <a:rPr kumimoji="1" lang="ko-KR" altLang="en-US" sz="1500" dirty="0" err="1">
                <a:latin typeface="+mj-ea"/>
              </a:rPr>
              <a:t>툴바</a:t>
            </a:r>
            <a:r>
              <a:rPr kumimoji="1" lang="ko-KR" altLang="en-US" sz="1500" dirty="0">
                <a:latin typeface="+mj-ea"/>
              </a:rPr>
              <a:t> 영역이 포함된 크기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$(window).width(), $(window).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heigh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3) </a:t>
            </a:r>
            <a:r>
              <a:rPr kumimoji="1" lang="ko-KR" altLang="en-US" sz="1500" dirty="0">
                <a:latin typeface="+mj-ea"/>
              </a:rPr>
              <a:t>윈도우 기본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크기 </a:t>
            </a:r>
            <a:r>
              <a:rPr kumimoji="1" lang="en-US" altLang="ko-KR" sz="1500" dirty="0">
                <a:latin typeface="+mj-ea"/>
              </a:rPr>
              <a:t>+ </a:t>
            </a:r>
            <a:r>
              <a:rPr kumimoji="1" lang="ko-KR" altLang="en-US" sz="1500" dirty="0" err="1">
                <a:latin typeface="+mj-ea"/>
              </a:rPr>
              <a:t>메뉴바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+ </a:t>
            </a:r>
            <a:r>
              <a:rPr kumimoji="1" lang="ko-KR" altLang="en-US" sz="1500" dirty="0" err="1">
                <a:latin typeface="+mj-ea"/>
              </a:rPr>
              <a:t>툴바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+ </a:t>
            </a:r>
            <a:r>
              <a:rPr kumimoji="1" lang="ko-KR" altLang="en-US" sz="1500" dirty="0">
                <a:latin typeface="+mj-ea"/>
              </a:rPr>
              <a:t>스크롤바 영역이 포함된 크기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window.outerWidth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window.outerHeight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2. </a:t>
            </a:r>
            <a:r>
              <a:rPr kumimoji="1" lang="ko-KR" altLang="en-US" b="1" dirty="0">
                <a:latin typeface="+mj-ea"/>
              </a:rPr>
              <a:t>윈도우</a:t>
            </a:r>
            <a:r>
              <a:rPr kumimoji="1" lang="en-US" altLang="ko-KR" b="1" dirty="0">
                <a:latin typeface="+mj-ea"/>
              </a:rPr>
              <a:t>(</a:t>
            </a:r>
            <a:r>
              <a:rPr kumimoji="1" lang="ko-KR" altLang="en-US" b="1" dirty="0" err="1">
                <a:latin typeface="+mj-ea"/>
              </a:rPr>
              <a:t>웹브라우저</a:t>
            </a:r>
            <a:r>
              <a:rPr kumimoji="1" lang="en-US" altLang="ko-KR" b="1" dirty="0">
                <a:latin typeface="+mj-ea"/>
              </a:rPr>
              <a:t>)</a:t>
            </a:r>
            <a:r>
              <a:rPr kumimoji="1" lang="ko-KR" altLang="en-US" b="1" dirty="0">
                <a:latin typeface="+mj-ea"/>
              </a:rPr>
              <a:t>의 크기 설정하기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1) </a:t>
            </a:r>
            <a:r>
              <a:rPr kumimoji="1" lang="ko-KR" altLang="en-US" sz="1500" dirty="0">
                <a:latin typeface="+mj-ea"/>
              </a:rPr>
              <a:t>윈도우 크기 설정하기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window.resizeTo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(width,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height)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Window</a:t>
            </a:r>
            <a:r>
              <a:rPr kumimoji="1" lang="ko-KR" altLang="en-US" sz="1500" dirty="0">
                <a:latin typeface="+mj-ea"/>
              </a:rPr>
              <a:t>객체에서 제공하는 </a:t>
            </a:r>
            <a:r>
              <a:rPr kumimoji="1" lang="en-US" altLang="ko-KR" sz="1500" dirty="0" err="1">
                <a:latin typeface="+mj-ea"/>
              </a:rPr>
              <a:t>resizeTo</a:t>
            </a:r>
            <a:r>
              <a:rPr kumimoji="1" lang="en-US" altLang="ko-KR" sz="1500" dirty="0">
                <a:latin typeface="+mj-ea"/>
              </a:rPr>
              <a:t>()</a:t>
            </a:r>
            <a:r>
              <a:rPr kumimoji="1" lang="ko-KR" altLang="en-US" sz="1500" dirty="0">
                <a:latin typeface="+mj-ea"/>
              </a:rPr>
              <a:t>메서드를 이용하면 윈도우 크기를 변경할 수 있다</a:t>
            </a:r>
            <a:r>
              <a:rPr kumimoji="1" lang="en-US" altLang="ko-KR" sz="1500" dirty="0">
                <a:latin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하지만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resizeTo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메서드는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window.open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메서드에 의해 만들어진 윈도우만이 크기를 변경할 수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8215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윈도우의 위치 및 크기 관련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37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3. </a:t>
            </a:r>
            <a:r>
              <a:rPr kumimoji="1" lang="ko-KR" altLang="en-US" b="1" dirty="0">
                <a:latin typeface="+mj-ea"/>
                <a:ea typeface="+mj-ea"/>
              </a:rPr>
              <a:t>윈도우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 err="1">
                <a:latin typeface="+mj-ea"/>
                <a:ea typeface="+mj-ea"/>
              </a:rPr>
              <a:t>웹브라우저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r>
              <a:rPr kumimoji="1" lang="ko-KR" altLang="en-US" b="1" dirty="0">
                <a:latin typeface="+mj-ea"/>
                <a:ea typeface="+mj-ea"/>
              </a:rPr>
              <a:t>의 리사이징 이벤트 처리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en-US" altLang="ko-KR" sz="1500" dirty="0">
                <a:latin typeface="+mj-ea"/>
              </a:rPr>
              <a:t>1) </a:t>
            </a:r>
            <a:r>
              <a:rPr kumimoji="1" lang="ko-KR" altLang="en-US" sz="1500" dirty="0">
                <a:latin typeface="+mj-ea"/>
              </a:rPr>
              <a:t>윈도우 리사이징 이벤트 처리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$(window).on(“resize”, function(e) {} );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resize</a:t>
            </a:r>
            <a:r>
              <a:rPr kumimoji="1" lang="ko-KR" altLang="en-US" sz="1500" dirty="0">
                <a:latin typeface="+mj-ea"/>
              </a:rPr>
              <a:t>이벤트는 윈도우 크기가 변경되면 </a:t>
            </a:r>
            <a:r>
              <a:rPr kumimoji="1" lang="en-US" altLang="ko-KR" sz="1500" dirty="0">
                <a:latin typeface="+mj-ea"/>
              </a:rPr>
              <a:t>Window</a:t>
            </a:r>
            <a:r>
              <a:rPr kumimoji="1" lang="ko-KR" altLang="en-US" sz="1500" dirty="0">
                <a:latin typeface="+mj-ea"/>
              </a:rPr>
              <a:t>객체에서 발생하는 이벤트를 말한다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4. </a:t>
            </a:r>
            <a:r>
              <a:rPr kumimoji="1" lang="ko-KR" altLang="en-US" b="1" dirty="0">
                <a:latin typeface="+mj-ea"/>
              </a:rPr>
              <a:t>윈도우</a:t>
            </a:r>
            <a:r>
              <a:rPr kumimoji="1" lang="en-US" altLang="ko-KR" b="1" dirty="0">
                <a:latin typeface="+mj-ea"/>
              </a:rPr>
              <a:t>(</a:t>
            </a:r>
            <a:r>
              <a:rPr kumimoji="1" lang="ko-KR" altLang="en-US" b="1" dirty="0" err="1">
                <a:latin typeface="+mj-ea"/>
              </a:rPr>
              <a:t>웹브라우저</a:t>
            </a:r>
            <a:r>
              <a:rPr kumimoji="1" lang="en-US" altLang="ko-KR" b="1" dirty="0">
                <a:latin typeface="+mj-ea"/>
              </a:rPr>
              <a:t>)</a:t>
            </a:r>
            <a:r>
              <a:rPr kumimoji="1" lang="ko-KR" altLang="en-US" b="1" dirty="0">
                <a:latin typeface="+mj-ea"/>
              </a:rPr>
              <a:t>의 위치 다루기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1) </a:t>
            </a:r>
            <a:r>
              <a:rPr kumimoji="1" lang="ko-KR" altLang="en-US" sz="1500" dirty="0">
                <a:latin typeface="+mj-ea"/>
              </a:rPr>
              <a:t>윈도우 위치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window.screenLeft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window.screenTop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Window</a:t>
            </a:r>
            <a:r>
              <a:rPr kumimoji="1" lang="ko-KR" altLang="en-US" sz="1500" dirty="0">
                <a:latin typeface="+mj-ea"/>
              </a:rPr>
              <a:t>객체에서 제공하는 </a:t>
            </a:r>
            <a:r>
              <a:rPr kumimoji="1" lang="en-US" altLang="ko-KR" sz="1500" dirty="0" err="1">
                <a:latin typeface="+mj-ea"/>
              </a:rPr>
              <a:t>screenLeft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en-US" altLang="ko-KR" sz="1500" dirty="0" err="1">
                <a:latin typeface="+mj-ea"/>
              </a:rPr>
              <a:t>screenTop</a:t>
            </a:r>
            <a:r>
              <a:rPr kumimoji="1" lang="ko-KR" altLang="en-US" sz="1500" dirty="0">
                <a:latin typeface="+mj-ea"/>
              </a:rPr>
              <a:t>속성을 이용하면 화면</a:t>
            </a:r>
            <a:r>
              <a:rPr kumimoji="1" lang="en-US" altLang="ko-KR" sz="1500" dirty="0">
                <a:latin typeface="+mj-ea"/>
              </a:rPr>
              <a:t>(</a:t>
            </a:r>
            <a:r>
              <a:rPr kumimoji="1" lang="ko-KR" altLang="en-US" sz="1500" dirty="0">
                <a:latin typeface="+mj-ea"/>
              </a:rPr>
              <a:t>모니터</a:t>
            </a:r>
            <a:r>
              <a:rPr kumimoji="1" lang="en-US" altLang="ko-KR" sz="1500" dirty="0">
                <a:latin typeface="+mj-ea"/>
              </a:rPr>
              <a:t>)</a:t>
            </a:r>
            <a:r>
              <a:rPr kumimoji="1" lang="ko-KR" altLang="en-US" sz="1500" dirty="0">
                <a:latin typeface="+mj-ea"/>
              </a:rPr>
              <a:t>에서 윈도우</a:t>
            </a:r>
            <a:r>
              <a:rPr kumimoji="1" lang="en-US" altLang="ko-KR" sz="1500" dirty="0">
                <a:latin typeface="+mj-ea"/>
              </a:rPr>
              <a:t>(</a:t>
            </a:r>
            <a:r>
              <a:rPr kumimoji="1" lang="ko-KR" altLang="en-US" sz="1500" dirty="0" err="1">
                <a:latin typeface="+mj-ea"/>
              </a:rPr>
              <a:t>웹브라우저</a:t>
            </a:r>
            <a:r>
              <a:rPr kumimoji="1" lang="en-US" altLang="ko-KR" sz="1500" dirty="0">
                <a:latin typeface="+mj-ea"/>
              </a:rPr>
              <a:t>)</a:t>
            </a:r>
            <a:r>
              <a:rPr kumimoji="1" lang="ko-KR" altLang="en-US" sz="1500" dirty="0">
                <a:latin typeface="+mj-ea"/>
              </a:rPr>
              <a:t> 위치를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</a:t>
            </a:r>
            <a:r>
              <a:rPr kumimoji="1" lang="ko-KR" altLang="en-US" sz="1500" dirty="0">
                <a:latin typeface="+mj-ea"/>
              </a:rPr>
              <a:t> 구할 수 있다</a:t>
            </a:r>
            <a:r>
              <a:rPr kumimoji="1" lang="en-US" altLang="ko-KR" sz="1500" dirty="0">
                <a:latin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2) </a:t>
            </a:r>
            <a:r>
              <a:rPr kumimoji="1" lang="ko-KR" altLang="en-US" sz="1500" dirty="0">
                <a:latin typeface="+mj-ea"/>
              </a:rPr>
              <a:t>윈도우 위치 설정하기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window.moveTo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(dx,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dy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), window.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moveBy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(dx,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dy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)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Window</a:t>
            </a:r>
            <a:r>
              <a:rPr kumimoji="1" lang="ko-KR" altLang="en-US" sz="1500" dirty="0">
                <a:latin typeface="+mj-ea"/>
              </a:rPr>
              <a:t>객체의 </a:t>
            </a:r>
            <a:r>
              <a:rPr kumimoji="1" lang="en-US" altLang="ko-KR" sz="1500" dirty="0" err="1">
                <a:latin typeface="+mj-ea"/>
              </a:rPr>
              <a:t>moveTo</a:t>
            </a:r>
            <a:r>
              <a:rPr kumimoji="1" lang="en-US" altLang="ko-KR" sz="1500" dirty="0">
                <a:latin typeface="+mj-ea"/>
              </a:rPr>
              <a:t>(dx,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 err="1">
                <a:latin typeface="+mj-ea"/>
              </a:rPr>
              <a:t>dy</a:t>
            </a:r>
            <a:r>
              <a:rPr kumimoji="1" lang="en-US" altLang="ko-KR" sz="1500" dirty="0">
                <a:latin typeface="+mj-ea"/>
              </a:rPr>
              <a:t>) </a:t>
            </a:r>
            <a:r>
              <a:rPr kumimoji="1" lang="ko-KR" altLang="en-US" sz="1500" dirty="0">
                <a:latin typeface="+mj-ea"/>
              </a:rPr>
              <a:t>메서드를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이용하면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화면에서 윈도우를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dx,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dy</a:t>
            </a:r>
            <a:r>
              <a:rPr kumimoji="1" lang="ko-KR" altLang="en-US" sz="1500" dirty="0">
                <a:latin typeface="+mj-ea"/>
              </a:rPr>
              <a:t>만큼 움직일 수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Window</a:t>
            </a:r>
            <a:r>
              <a:rPr kumimoji="1" lang="ko-KR" altLang="en-US" sz="1500" dirty="0">
                <a:latin typeface="+mj-ea"/>
              </a:rPr>
              <a:t>객체의 </a:t>
            </a:r>
            <a:r>
              <a:rPr kumimoji="1" lang="en-US" altLang="ko-KR" sz="1500" dirty="0" err="1">
                <a:latin typeface="+mj-ea"/>
              </a:rPr>
              <a:t>moveBy</a:t>
            </a:r>
            <a:r>
              <a:rPr kumimoji="1" lang="en-US" altLang="ko-KR" sz="1500" dirty="0">
                <a:latin typeface="+mj-ea"/>
              </a:rPr>
              <a:t>(dx,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 err="1">
                <a:latin typeface="+mj-ea"/>
              </a:rPr>
              <a:t>dy</a:t>
            </a:r>
            <a:r>
              <a:rPr kumimoji="1" lang="en-US" altLang="ko-KR" sz="1500" dirty="0">
                <a:latin typeface="+mj-ea"/>
              </a:rPr>
              <a:t>) </a:t>
            </a:r>
            <a:r>
              <a:rPr kumimoji="1" lang="ko-KR" altLang="en-US" sz="1500" dirty="0">
                <a:latin typeface="+mj-ea"/>
              </a:rPr>
              <a:t>메서드를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이용하면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현재 윈도우 위치에서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dx,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dy</a:t>
            </a:r>
            <a:r>
              <a:rPr kumimoji="1" lang="ko-KR" altLang="en-US" sz="1500" dirty="0">
                <a:latin typeface="+mj-ea"/>
              </a:rPr>
              <a:t>만큼 윈도우를 움직일 수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09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윈도우의 위치 및 크기 관련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1001322" cy="496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5. </a:t>
            </a:r>
            <a:r>
              <a:rPr kumimoji="1" lang="ko-KR" altLang="en-US" b="1" dirty="0">
                <a:latin typeface="+mj-ea"/>
                <a:ea typeface="+mj-ea"/>
              </a:rPr>
              <a:t>윈도우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 err="1">
                <a:latin typeface="+mj-ea"/>
                <a:ea typeface="+mj-ea"/>
              </a:rPr>
              <a:t>웹브라우저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r>
              <a:rPr kumimoji="1" lang="ko-KR" altLang="en-US" b="1" dirty="0">
                <a:latin typeface="+mj-ea"/>
                <a:ea typeface="+mj-ea"/>
              </a:rPr>
              <a:t>의 스크롤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윈도우 영역보다 문서 영역이 큰 경우 스크롤이 활성화가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en-US" altLang="ko-KR" sz="1500" dirty="0">
                <a:latin typeface="+mj-ea"/>
              </a:rPr>
              <a:t>1) </a:t>
            </a:r>
            <a:r>
              <a:rPr kumimoji="1" lang="ko-KR" altLang="en-US" sz="1500" dirty="0">
                <a:latin typeface="+mj-ea"/>
              </a:rPr>
              <a:t>스크롤 위치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window.pageXOffset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window.pageYOffset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Window</a:t>
            </a:r>
            <a:r>
              <a:rPr kumimoji="1" lang="ko-KR" altLang="en-US" sz="1500" dirty="0">
                <a:latin typeface="+mj-ea"/>
              </a:rPr>
              <a:t>객체에서 제공하는 </a:t>
            </a:r>
            <a:r>
              <a:rPr kumimoji="1" lang="en-US" altLang="ko-KR" sz="1500" dirty="0" err="1">
                <a:latin typeface="+mj-ea"/>
              </a:rPr>
              <a:t>pageXOffset</a:t>
            </a:r>
            <a:r>
              <a:rPr kumimoji="1" lang="en-US" altLang="ko-KR" sz="1500" dirty="0">
                <a:latin typeface="+mj-ea"/>
              </a:rPr>
              <a:t>, </a:t>
            </a:r>
            <a:r>
              <a:rPr kumimoji="1" lang="en-US" altLang="ko-KR" sz="1500" dirty="0" err="1">
                <a:latin typeface="+mj-ea"/>
              </a:rPr>
              <a:t>pageYOffset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속성을 이용하면 윈도우 영역에서 스크롤 된 </a:t>
            </a:r>
            <a:r>
              <a:rPr kumimoji="1" lang="ko-KR" altLang="en-US" sz="1500" dirty="0" err="1">
                <a:latin typeface="+mj-ea"/>
              </a:rPr>
              <a:t>위치값을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 err="1">
                <a:latin typeface="+mj-ea"/>
              </a:rPr>
              <a:t>구할수</a:t>
            </a:r>
            <a:r>
              <a:rPr kumimoji="1" lang="ko-KR" altLang="en-US" sz="1500" dirty="0">
                <a:latin typeface="+mj-ea"/>
              </a:rPr>
              <a:t>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2) </a:t>
            </a:r>
            <a:r>
              <a:rPr kumimoji="1" lang="ko-KR" altLang="en-US" sz="1500" dirty="0">
                <a:latin typeface="+mj-ea"/>
              </a:rPr>
              <a:t>스크롤 위치 설정하기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window.scrollTo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(x,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y),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window.scrollBy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(x,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y)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Window</a:t>
            </a:r>
            <a:r>
              <a:rPr kumimoji="1" lang="ko-KR" altLang="en-US" sz="1500" dirty="0">
                <a:latin typeface="+mj-ea"/>
              </a:rPr>
              <a:t>객체에서 제공하는 </a:t>
            </a:r>
            <a:r>
              <a:rPr kumimoji="1" lang="en-US" altLang="ko-KR" sz="1500" dirty="0" err="1">
                <a:latin typeface="+mj-ea"/>
              </a:rPr>
              <a:t>scrollTo</a:t>
            </a:r>
            <a:r>
              <a:rPr kumimoji="1" lang="en-US" altLang="ko-KR" sz="1500" dirty="0">
                <a:latin typeface="+mj-ea"/>
              </a:rPr>
              <a:t>(x,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y) </a:t>
            </a:r>
            <a:r>
              <a:rPr kumimoji="1" lang="ko-KR" altLang="en-US" sz="1500" dirty="0">
                <a:latin typeface="+mj-ea"/>
              </a:rPr>
              <a:t>메서드를 이용하면 윈도우 영역에서 스크롤 위치를 </a:t>
            </a:r>
            <a:r>
              <a:rPr kumimoji="1" lang="en-US" altLang="ko-KR" sz="1500" dirty="0">
                <a:latin typeface="+mj-ea"/>
              </a:rPr>
              <a:t>x, y</a:t>
            </a:r>
            <a:r>
              <a:rPr kumimoji="1" lang="ko-KR" altLang="en-US" sz="1500" dirty="0">
                <a:latin typeface="+mj-ea"/>
              </a:rPr>
              <a:t>위치로 이동할 수 있다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Window</a:t>
            </a:r>
            <a:r>
              <a:rPr kumimoji="1" lang="ko-KR" altLang="en-US" sz="1500" dirty="0">
                <a:latin typeface="+mj-ea"/>
              </a:rPr>
              <a:t>객체에서 제공하는 </a:t>
            </a:r>
            <a:r>
              <a:rPr kumimoji="1" lang="en-US" altLang="ko-KR" sz="1500" dirty="0" err="1">
                <a:latin typeface="+mj-ea"/>
              </a:rPr>
              <a:t>scrollBy</a:t>
            </a:r>
            <a:r>
              <a:rPr kumimoji="1" lang="en-US" altLang="ko-KR" sz="1500" dirty="0">
                <a:latin typeface="+mj-ea"/>
              </a:rPr>
              <a:t>(x,</a:t>
            </a:r>
            <a:r>
              <a:rPr kumimoji="1" lang="ko-KR" altLang="en-US" sz="1500" dirty="0">
                <a:latin typeface="+mj-ea"/>
              </a:rPr>
              <a:t> </a:t>
            </a:r>
            <a:r>
              <a:rPr kumimoji="1" lang="en-US" altLang="ko-KR" sz="1500" dirty="0">
                <a:latin typeface="+mj-ea"/>
              </a:rPr>
              <a:t>y) </a:t>
            </a:r>
            <a:r>
              <a:rPr kumimoji="1" lang="ko-KR" altLang="en-US" sz="1500" dirty="0">
                <a:latin typeface="+mj-ea"/>
              </a:rPr>
              <a:t>메서드를 이용하면 윈도우 영역의 현재 스크롤 위치에서 </a:t>
            </a:r>
            <a:r>
              <a:rPr kumimoji="1" lang="en-US" altLang="ko-KR" sz="1500" dirty="0">
                <a:latin typeface="+mj-ea"/>
              </a:rPr>
              <a:t>x, y</a:t>
            </a:r>
            <a:r>
              <a:rPr kumimoji="1" lang="ko-KR" altLang="en-US" sz="1500" dirty="0">
                <a:latin typeface="+mj-ea"/>
              </a:rPr>
              <a:t>만큼 스크롤을 움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직일 수 있다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3) </a:t>
            </a:r>
            <a:r>
              <a:rPr kumimoji="1" lang="ko-KR" altLang="en-US" sz="1500" dirty="0">
                <a:latin typeface="+mj-ea"/>
              </a:rPr>
              <a:t>스크롤 이벤트 설정하기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$(window).on(“scroll”, function(e) {} );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윈도우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영역에서 스크롤이 될 때마다 </a:t>
            </a:r>
            <a:r>
              <a:rPr kumimoji="1" lang="en-US" altLang="ko-KR" sz="1500" dirty="0">
                <a:latin typeface="+mj-ea"/>
              </a:rPr>
              <a:t>scroll</a:t>
            </a:r>
            <a:r>
              <a:rPr kumimoji="1" lang="ko-KR" altLang="en-US" sz="1500" dirty="0">
                <a:latin typeface="+mj-ea"/>
              </a:rPr>
              <a:t>이벤트가 발생한다</a:t>
            </a:r>
            <a:r>
              <a:rPr kumimoji="1" lang="en-US" altLang="ko-KR" sz="1500" dirty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9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마우스의 위치 및 크기 관련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1001322" cy="572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마우스의 위치 및 크기와 관련 기능 소개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웹 브라우저는 사용자가 마우스를 클릭하는 경우 클릭한 요소부터 시작해서 클릭한 위치 값과 클릭 시 눌린 키보드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정보 등을 </a:t>
            </a:r>
            <a:r>
              <a:rPr kumimoji="1" lang="en-US" altLang="ko-KR" sz="1500" dirty="0" err="1">
                <a:latin typeface="+mj-ea"/>
                <a:ea typeface="+mj-ea"/>
              </a:rPr>
              <a:t>MouseEvent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객체에 담아 </a:t>
            </a:r>
            <a:r>
              <a:rPr kumimoji="1" lang="en-US" altLang="ko-KR" sz="1500" dirty="0">
                <a:latin typeface="+mj-ea"/>
                <a:ea typeface="+mj-ea"/>
              </a:rPr>
              <a:t>click</a:t>
            </a:r>
            <a:r>
              <a:rPr kumimoji="1" lang="ko-KR" altLang="en-US" sz="1500" dirty="0">
                <a:latin typeface="+mj-ea"/>
                <a:ea typeface="+mj-ea"/>
              </a:rPr>
              <a:t>이벤트를 발생시킨다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하여 개발자는 마우스 이벤트 </a:t>
            </a:r>
            <a:r>
              <a:rPr kumimoji="1" lang="ko-KR" altLang="en-US" sz="1500" dirty="0" err="1">
                <a:latin typeface="+mj-ea"/>
                <a:ea typeface="+mj-ea"/>
              </a:rPr>
              <a:t>리스너를</a:t>
            </a:r>
            <a:r>
              <a:rPr kumimoji="1" lang="ko-KR" altLang="en-US" sz="1500" dirty="0">
                <a:latin typeface="+mj-ea"/>
                <a:ea typeface="+mj-ea"/>
              </a:rPr>
              <a:t> 등록하고 원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하는 정보를 접근해 사용하기만 하면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클릭한 전역 위치 구하기</a:t>
            </a:r>
            <a:endParaRPr kumimoji="1" lang="en-US" altLang="ko-KR" sz="16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</a:rPr>
              <a:t>    </a:t>
            </a:r>
            <a:r>
              <a:rPr kumimoji="1" lang="en-US" altLang="ko-KR" sz="1500" dirty="0">
                <a:latin typeface="+mj-ea"/>
              </a:rPr>
              <a:t>1) </a:t>
            </a:r>
            <a:r>
              <a:rPr kumimoji="1" lang="ko-KR" altLang="en-US" sz="1500" dirty="0">
                <a:latin typeface="+mj-ea"/>
              </a:rPr>
              <a:t>윈도우를 기준으로 하는 전역 위치</a:t>
            </a:r>
            <a:endParaRPr kumimoji="1" lang="en-US" altLang="ko-KR" sz="1500" b="1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mouseEvent.clientX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mouseEvent.clientY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윈도우</a:t>
            </a:r>
            <a:r>
              <a:rPr kumimoji="1" lang="en-US" altLang="ko-KR" sz="1500" dirty="0">
                <a:latin typeface="+mj-ea"/>
              </a:rPr>
              <a:t>(</a:t>
            </a:r>
            <a:r>
              <a:rPr kumimoji="1" lang="ko-KR" altLang="en-US" sz="1500" dirty="0" err="1">
                <a:latin typeface="+mj-ea"/>
              </a:rPr>
              <a:t>웹브라우저</a:t>
            </a:r>
            <a:r>
              <a:rPr kumimoji="1" lang="en-US" altLang="ko-KR" sz="1500" dirty="0">
                <a:latin typeface="+mj-ea"/>
              </a:rPr>
              <a:t>) </a:t>
            </a:r>
            <a:r>
              <a:rPr kumimoji="1" lang="ko-KR" altLang="en-US" sz="1500" dirty="0">
                <a:latin typeface="+mj-ea"/>
              </a:rPr>
              <a:t>내부 영역을 기준으로 한 마우스 커서의 </a:t>
            </a:r>
            <a:r>
              <a:rPr kumimoji="1" lang="en-US" altLang="ko-KR" sz="1500" dirty="0">
                <a:latin typeface="+mj-ea"/>
              </a:rPr>
              <a:t>X, Y</a:t>
            </a:r>
            <a:r>
              <a:rPr kumimoji="1" lang="ko-KR" altLang="en-US" sz="1500" dirty="0">
                <a:latin typeface="+mj-ea"/>
              </a:rPr>
              <a:t>좌표 값이다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 문서의 스크롤 값이 계산되지 않는다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2) </a:t>
            </a:r>
            <a:r>
              <a:rPr kumimoji="1" lang="ko-KR" altLang="en-US" sz="1500" dirty="0">
                <a:latin typeface="+mj-ea"/>
              </a:rPr>
              <a:t>문서를 기준으로 하는 전역 위치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mouseEvent.pageX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mouseEvent.pageY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문서</a:t>
            </a:r>
            <a:r>
              <a:rPr kumimoji="1" lang="en-US" altLang="ko-KR" sz="1500" dirty="0">
                <a:latin typeface="+mj-ea"/>
              </a:rPr>
              <a:t>(document)</a:t>
            </a:r>
            <a:r>
              <a:rPr kumimoji="1" lang="ko-KR" altLang="en-US" sz="1500" dirty="0">
                <a:latin typeface="+mj-ea"/>
              </a:rPr>
              <a:t>를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기준으로 한 마우스 커서의 </a:t>
            </a:r>
            <a:r>
              <a:rPr kumimoji="1" lang="en-US" altLang="ko-KR" sz="1500" dirty="0">
                <a:latin typeface="+mj-ea"/>
              </a:rPr>
              <a:t>X, Y</a:t>
            </a:r>
            <a:r>
              <a:rPr kumimoji="1" lang="ko-KR" altLang="en-US" sz="1500" dirty="0">
                <a:latin typeface="+mj-ea"/>
              </a:rPr>
              <a:t>좌표 값이다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문서의 스크롤 값이 적용된 값이다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</a:rPr>
              <a:t>2. </a:t>
            </a:r>
            <a:r>
              <a:rPr kumimoji="1" lang="ko-KR" altLang="en-US" sz="1600" b="1" dirty="0">
                <a:latin typeface="+mj-ea"/>
              </a:rPr>
              <a:t>클릭한 지역 위치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       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var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offsetX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=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e.pageX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- $(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타겟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).offset().left;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       var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offsetY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= 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e.pageY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- $(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타겟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).offset().top;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클릭한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지역위치는 클릭한 대상을 기준으로 하는 마우스 커서 위치를 말한다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하지만 웹표준에서는 아직 클릭한 대상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latin typeface="+mj-ea"/>
              </a:rPr>
              <a:t>을 기준으로 마우스 커서 위치를 구하는 프로퍼티는 없다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하여 위와 같이 계산해서 직접 구해줘야 한다</a:t>
            </a:r>
            <a:r>
              <a:rPr kumimoji="1" lang="en-US" altLang="ko-KR" sz="1500" dirty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42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요소의 위치 및 크기 관련 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37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요소의 위치 및 크기 관련 속성 소개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+mj-ea"/>
                <a:ea typeface="+mj-ea"/>
              </a:rPr>
              <a:t>   </a:t>
            </a:r>
            <a:r>
              <a:rPr kumimoji="1" lang="en-US" altLang="ko-KR" sz="1500" dirty="0">
                <a:latin typeface="+mj-ea"/>
                <a:ea typeface="+mj-ea"/>
              </a:rPr>
              <a:t>- </a:t>
            </a:r>
            <a:r>
              <a:rPr kumimoji="1" lang="ko-KR" altLang="en-US" sz="1500" dirty="0">
                <a:latin typeface="+mj-ea"/>
                <a:ea typeface="+mj-ea"/>
              </a:rPr>
              <a:t>지금까지는 </a:t>
            </a:r>
            <a:r>
              <a:rPr kumimoji="1" lang="en-US" altLang="ko-KR" sz="1500" dirty="0">
                <a:latin typeface="+mj-ea"/>
                <a:ea typeface="+mj-ea"/>
              </a:rPr>
              <a:t>html</a:t>
            </a:r>
            <a:r>
              <a:rPr kumimoji="1" lang="ko-KR" altLang="en-US" sz="1500" dirty="0">
                <a:latin typeface="+mj-ea"/>
                <a:ea typeface="+mj-ea"/>
              </a:rPr>
              <a:t>요소의 위치와 크기를 구하기 위해서 다음과 같이 사용했다</a:t>
            </a:r>
            <a:r>
              <a:rPr kumimoji="1" lang="en-US" altLang="ko-KR" sz="1500" dirty="0">
                <a:latin typeface="+mj-ea"/>
                <a:ea typeface="+mj-ea"/>
              </a:rPr>
              <a:t>.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$</a:t>
            </a:r>
            <a:r>
              <a:rPr kumimoji="1" lang="ko-KR" altLang="en-US" sz="1500" dirty="0"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en-US" altLang="ko-KR" sz="1500" dirty="0" err="1">
                <a:latin typeface="+mj-ea"/>
                <a:ea typeface="+mj-ea"/>
              </a:rPr>
              <a:t>css</a:t>
            </a:r>
            <a:r>
              <a:rPr kumimoji="1" lang="en-US" altLang="ko-KR" sz="1500" dirty="0">
                <a:latin typeface="+mj-ea"/>
                <a:ea typeface="+mj-ea"/>
              </a:rPr>
              <a:t>(“left”);      </a:t>
            </a:r>
            <a:r>
              <a:rPr kumimoji="1" lang="en-US" altLang="ko-KR" sz="1500" dirty="0">
                <a:latin typeface="+mj-ea"/>
              </a:rPr>
              <a:t>$</a:t>
            </a:r>
            <a:r>
              <a:rPr kumimoji="1" lang="ko-KR" altLang="en-US" sz="1500" dirty="0">
                <a:latin typeface="+mj-ea"/>
              </a:rPr>
              <a:t>대상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en-US" altLang="ko-KR" sz="1500" dirty="0" err="1">
                <a:latin typeface="+mj-ea"/>
              </a:rPr>
              <a:t>css</a:t>
            </a:r>
            <a:r>
              <a:rPr kumimoji="1" lang="en-US" altLang="ko-KR" sz="1500" dirty="0">
                <a:latin typeface="+mj-ea"/>
              </a:rPr>
              <a:t>(“width”);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- </a:t>
            </a:r>
            <a:r>
              <a:rPr kumimoji="1" lang="ko-KR" altLang="en-US" sz="1500" dirty="0">
                <a:latin typeface="+mj-ea"/>
                <a:ea typeface="+mj-ea"/>
              </a:rPr>
              <a:t>하지만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위의 값들은 모두 단위를 포함한 문자열 정보</a:t>
            </a:r>
            <a:r>
              <a:rPr kumimoji="1" lang="ko-KR" altLang="en-US" sz="1500" dirty="0">
                <a:latin typeface="+mj-ea"/>
                <a:ea typeface="+mj-ea"/>
              </a:rPr>
              <a:t>이므로 현재 위치에서 </a:t>
            </a:r>
            <a:r>
              <a:rPr kumimoji="1" lang="en-US" altLang="ko-KR" sz="1500" dirty="0">
                <a:latin typeface="+mj-ea"/>
                <a:ea typeface="+mj-ea"/>
              </a:rPr>
              <a:t>50</a:t>
            </a:r>
            <a:r>
              <a:rPr kumimoji="1" lang="ko-KR" altLang="en-US" sz="1500" dirty="0">
                <a:latin typeface="+mj-ea"/>
                <a:ea typeface="+mj-ea"/>
              </a:rPr>
              <a:t>만큼 이동을 하거나 현재 크기를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100</a:t>
            </a:r>
            <a:r>
              <a:rPr kumimoji="1" lang="ko-KR" altLang="en-US" sz="1500" dirty="0">
                <a:latin typeface="+mj-ea"/>
                <a:ea typeface="+mj-ea"/>
              </a:rPr>
              <a:t>만큼 크게 처리를 하기 위해서 아래와 같이 형변환을 했었다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$</a:t>
            </a:r>
            <a:r>
              <a:rPr kumimoji="1" lang="ko-KR" altLang="en-US" sz="1500" dirty="0">
                <a:latin typeface="+mj-ea"/>
              </a:rPr>
              <a:t>대상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en-US" altLang="ko-KR" sz="1500" dirty="0" err="1">
                <a:latin typeface="+mj-ea"/>
              </a:rPr>
              <a:t>css</a:t>
            </a:r>
            <a:r>
              <a:rPr kumimoji="1" lang="en-US" altLang="ko-KR" sz="1500" dirty="0">
                <a:latin typeface="+mj-ea"/>
              </a:rPr>
              <a:t>(“left”, (</a:t>
            </a:r>
            <a:r>
              <a:rPr kumimoji="1" lang="en-US" altLang="ko-KR" sz="1500" dirty="0" err="1">
                <a:latin typeface="+mj-ea"/>
              </a:rPr>
              <a:t>parseInt</a:t>
            </a:r>
            <a:r>
              <a:rPr kumimoji="1" lang="en-US" altLang="ko-KR" sz="1500" dirty="0">
                <a:latin typeface="+mj-ea"/>
              </a:rPr>
              <a:t>($</a:t>
            </a:r>
            <a:r>
              <a:rPr kumimoji="1" lang="ko-KR" altLang="en-US" sz="1500" dirty="0">
                <a:latin typeface="+mj-ea"/>
              </a:rPr>
              <a:t>대상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en-US" altLang="ko-KR" sz="1500" dirty="0" err="1">
                <a:latin typeface="+mj-ea"/>
              </a:rPr>
              <a:t>css</a:t>
            </a:r>
            <a:r>
              <a:rPr kumimoji="1" lang="en-US" altLang="ko-KR" sz="1500" dirty="0">
                <a:latin typeface="+mj-ea"/>
              </a:rPr>
              <a:t>(“left”))+50) + “px”);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$</a:t>
            </a:r>
            <a:r>
              <a:rPr kumimoji="1" lang="ko-KR" altLang="en-US" sz="1500" dirty="0">
                <a:latin typeface="+mj-ea"/>
              </a:rPr>
              <a:t>대상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en-US" altLang="ko-KR" sz="1500" dirty="0" err="1">
                <a:latin typeface="+mj-ea"/>
              </a:rPr>
              <a:t>css</a:t>
            </a:r>
            <a:r>
              <a:rPr kumimoji="1" lang="en-US" altLang="ko-KR" sz="1500" dirty="0">
                <a:latin typeface="+mj-ea"/>
              </a:rPr>
              <a:t>(“width”, (</a:t>
            </a:r>
            <a:r>
              <a:rPr kumimoji="1" lang="en-US" altLang="ko-KR" sz="1500" dirty="0" err="1">
                <a:latin typeface="+mj-ea"/>
              </a:rPr>
              <a:t>parseInt</a:t>
            </a:r>
            <a:r>
              <a:rPr kumimoji="1" lang="en-US" altLang="ko-KR" sz="1500" dirty="0">
                <a:latin typeface="+mj-ea"/>
              </a:rPr>
              <a:t>($</a:t>
            </a:r>
            <a:r>
              <a:rPr kumimoji="1" lang="ko-KR" altLang="en-US" sz="1500" dirty="0">
                <a:latin typeface="+mj-ea"/>
              </a:rPr>
              <a:t>대상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en-US" altLang="ko-KR" sz="1500" dirty="0" err="1">
                <a:latin typeface="+mj-ea"/>
              </a:rPr>
              <a:t>css</a:t>
            </a:r>
            <a:r>
              <a:rPr kumimoji="1" lang="en-US" altLang="ko-KR" sz="1500" dirty="0">
                <a:latin typeface="+mj-ea"/>
              </a:rPr>
              <a:t>(“width”))+50) + “px”);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하여</a:t>
            </a:r>
            <a:r>
              <a:rPr kumimoji="1" lang="en-US" altLang="ko-KR" sz="1500" dirty="0">
                <a:latin typeface="+mj-ea"/>
              </a:rPr>
              <a:t>, html</a:t>
            </a:r>
            <a:r>
              <a:rPr kumimoji="1" lang="ko-KR" altLang="en-US" sz="1500" dirty="0">
                <a:latin typeface="+mj-ea"/>
              </a:rPr>
              <a:t>요소의 위치 값과 크기 값을 문자가 아닌 숫자 값으로 얻을 수 있으면 좀 더 편하게 작업할 수 </a:t>
            </a:r>
            <a:r>
              <a:rPr kumimoji="1" lang="ko-KR" altLang="en-US" sz="1500" dirty="0" err="1">
                <a:latin typeface="+mj-ea"/>
              </a:rPr>
              <a:t>있을꺼란</a:t>
            </a:r>
            <a:r>
              <a:rPr kumimoji="1" lang="ko-KR" altLang="en-US" sz="1500" dirty="0">
                <a:latin typeface="+mj-ea"/>
              </a:rPr>
              <a:t>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생각을 했을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- </a:t>
            </a:r>
            <a:r>
              <a:rPr kumimoji="1" lang="ko-KR" altLang="en-US" sz="1500" dirty="0">
                <a:latin typeface="+mj-ea"/>
              </a:rPr>
              <a:t>다행히 자바스크립트 </a:t>
            </a:r>
            <a:r>
              <a:rPr kumimoji="1" lang="en-US" altLang="ko-KR" sz="1500" dirty="0">
                <a:latin typeface="+mj-ea"/>
              </a:rPr>
              <a:t>DOM</a:t>
            </a:r>
            <a:r>
              <a:rPr kumimoji="1" lang="ko-KR" altLang="en-US" sz="1500" dirty="0">
                <a:latin typeface="+mj-ea"/>
              </a:rPr>
              <a:t>은 </a:t>
            </a:r>
            <a:r>
              <a:rPr kumimoji="1" lang="en-US" altLang="ko-KR" sz="1500" dirty="0">
                <a:latin typeface="+mj-ea"/>
              </a:rPr>
              <a:t>HTML</a:t>
            </a:r>
            <a:r>
              <a:rPr kumimoji="1" lang="ko-KR" altLang="en-US" sz="1500" dirty="0">
                <a:latin typeface="+mj-ea"/>
              </a:rPr>
              <a:t>요소의 위치 및 크기를 숫자 값으로 구할 수 있는 전용 프로퍼티와 메서드를 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</a:t>
            </a:r>
            <a:r>
              <a:rPr kumimoji="1" lang="ko-KR" altLang="en-US" sz="1500" dirty="0">
                <a:latin typeface="+mj-ea"/>
              </a:rPr>
              <a:t>제공해준다</a:t>
            </a:r>
            <a:r>
              <a:rPr kumimoji="1" lang="en-US" altLang="ko-KR" sz="1500" dirty="0">
                <a:latin typeface="+mj-ea"/>
              </a:rPr>
              <a:t>.</a:t>
            </a:r>
            <a:r>
              <a:rPr kumimoji="1" lang="ko-KR" altLang="en-US" sz="1500" dirty="0">
                <a:latin typeface="+mj-ea"/>
              </a:rPr>
              <a:t>아울러 </a:t>
            </a:r>
            <a:r>
              <a:rPr kumimoji="1" lang="en-US" altLang="ko-KR" sz="1500" dirty="0">
                <a:latin typeface="+mj-ea"/>
              </a:rPr>
              <a:t>jQuery</a:t>
            </a:r>
            <a:r>
              <a:rPr kumimoji="1" lang="ko-KR" altLang="en-US" sz="1500" dirty="0">
                <a:latin typeface="+mj-ea"/>
              </a:rPr>
              <a:t>에서는 이를 좀 더 쉽게 구하거나 설정할 수 있는 기능을 제공한다</a:t>
            </a:r>
            <a:r>
              <a:rPr kumimoji="1" lang="en-US" altLang="ko-KR" sz="1500" dirty="0">
                <a:latin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6A4F9-E5C0-4C2A-9AFB-48775E98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5126722"/>
            <a:ext cx="4518645" cy="13017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2D1B04-7C0C-4DAF-AF5B-70B990C8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79" y="5111585"/>
            <a:ext cx="3916485" cy="131775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D359119-96E7-45CC-A2D7-CA0F37B83CDF}"/>
              </a:ext>
            </a:extLst>
          </p:cNvPr>
          <p:cNvSpPr/>
          <p:nvPr/>
        </p:nvSpPr>
        <p:spPr>
          <a:xfrm>
            <a:off x="6096000" y="5517232"/>
            <a:ext cx="14401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72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1. </a:t>
            </a:r>
            <a:r>
              <a:rPr kumimoji="1" lang="ko-KR" altLang="en-US" b="1" dirty="0">
                <a:latin typeface="+mj-ea"/>
                <a:ea typeface="+mj-ea"/>
              </a:rPr>
              <a:t>부모 좌표 노드 구하기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en-US" altLang="ko-KR" sz="1500" b="1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① 설명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	- </a:t>
            </a:r>
            <a:r>
              <a:rPr kumimoji="1" lang="ko-KR" altLang="en-US" sz="1500" dirty="0">
                <a:latin typeface="+mj-ea"/>
                <a:ea typeface="+mj-ea"/>
              </a:rPr>
              <a:t>부모 좌표 </a:t>
            </a:r>
            <a:r>
              <a:rPr kumimoji="1" lang="ko-KR" altLang="en-US" sz="1500" dirty="0" err="1">
                <a:latin typeface="+mj-ea"/>
                <a:ea typeface="+mj-ea"/>
              </a:rPr>
              <a:t>노드란</a:t>
            </a:r>
            <a:r>
              <a:rPr kumimoji="1" lang="ko-KR" altLang="en-US" sz="1500" dirty="0">
                <a:latin typeface="+mj-ea"/>
                <a:ea typeface="+mj-ea"/>
              </a:rPr>
              <a:t> 특정 노드의 기준 좌표가 되는 노드를 칭한다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이에 따라서 자식 노드의 위치는 부모 좌표 노드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latin typeface="+mj-ea"/>
                <a:ea typeface="+mj-ea"/>
              </a:rPr>
              <a:t>에 영향을 받는다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예를 들면 부모 좌표 노드가 오른쪽으로 </a:t>
            </a:r>
            <a:r>
              <a:rPr kumimoji="1" lang="en-US" altLang="ko-KR" sz="1500" dirty="0">
                <a:latin typeface="+mj-ea"/>
                <a:ea typeface="+mj-ea"/>
              </a:rPr>
              <a:t>50</a:t>
            </a:r>
            <a:r>
              <a:rPr kumimoji="1" lang="ko-KR" altLang="en-US" sz="1500" dirty="0">
                <a:latin typeface="+mj-ea"/>
                <a:ea typeface="+mj-ea"/>
              </a:rPr>
              <a:t>만큼 이동하면 부모 좌표 노드 안에 포함된 자식 노드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latin typeface="+mj-ea"/>
                <a:ea typeface="+mj-ea"/>
              </a:rPr>
              <a:t>역시 같이 움직인다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일반적인 프로그래밍에서 좌표와 자바스크립트 좌표는 대부분 비슷하지만 좌표의 기준이 되는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latin typeface="+mj-ea"/>
                <a:ea typeface="+mj-ea"/>
              </a:rPr>
              <a:t>부모 좌표 노드를 찾는 방법은 완전히 다르다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② 사용법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-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  <a:ea typeface="+mj-ea"/>
              </a:rPr>
              <a:t>offsetParent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- </a:t>
            </a:r>
            <a:r>
              <a:rPr kumimoji="1" lang="ko-KR" altLang="en-US" sz="1500" dirty="0">
                <a:latin typeface="+mj-ea"/>
                <a:ea typeface="+mj-ea"/>
              </a:rPr>
              <a:t>아래 그림에서 일반적 프로그래밍에서는 </a:t>
            </a:r>
            <a:r>
              <a:rPr kumimoji="1" lang="en-US" altLang="ko-KR" sz="1500" dirty="0">
                <a:latin typeface="+mj-ea"/>
                <a:ea typeface="+mj-ea"/>
              </a:rPr>
              <a:t>#child</a:t>
            </a:r>
            <a:r>
              <a:rPr kumimoji="1" lang="ko-KR" altLang="en-US" sz="1500" dirty="0">
                <a:latin typeface="+mj-ea"/>
                <a:ea typeface="+mj-ea"/>
              </a:rPr>
              <a:t>의 부모 좌표 노드는 </a:t>
            </a:r>
            <a:r>
              <a:rPr kumimoji="1" lang="en-US" altLang="ko-KR" sz="1500" dirty="0">
                <a:latin typeface="+mj-ea"/>
                <a:ea typeface="+mj-ea"/>
              </a:rPr>
              <a:t>#parent2</a:t>
            </a:r>
            <a:r>
              <a:rPr kumimoji="1" lang="ko-KR" altLang="en-US" sz="1500" dirty="0">
                <a:latin typeface="+mj-ea"/>
                <a:ea typeface="+mj-ea"/>
              </a:rPr>
              <a:t>가 되고 </a:t>
            </a:r>
            <a:r>
              <a:rPr kumimoji="1" lang="en-US" altLang="ko-KR" sz="1500" dirty="0">
                <a:latin typeface="+mj-ea"/>
              </a:rPr>
              <a:t>#parent2</a:t>
            </a:r>
            <a:r>
              <a:rPr kumimoji="1" lang="ko-KR" altLang="en-US" sz="1500" dirty="0">
                <a:latin typeface="+mj-ea"/>
              </a:rPr>
              <a:t>의 부모 좌표 노드는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en-US" altLang="ko-KR" sz="1500" dirty="0">
                <a:latin typeface="+mj-ea"/>
              </a:rPr>
              <a:t>#parent1</a:t>
            </a:r>
            <a:r>
              <a:rPr kumimoji="1" lang="ko-KR" altLang="en-US" sz="1500" dirty="0">
                <a:latin typeface="+mj-ea"/>
              </a:rPr>
              <a:t>이 될 것이다</a:t>
            </a:r>
            <a:r>
              <a:rPr kumimoji="1" lang="en-US" altLang="ko-KR" sz="15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하지만 자바스크립트에서는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DOM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에서는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position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속성값이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absolute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또는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relative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로 설정된 조상 노드 중 가장 근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접한 노드가 부모 좌표 노드가 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중요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67D817-0911-4CE5-BA32-123B7E5E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96" y="4653136"/>
            <a:ext cx="2396480" cy="12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663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</a:rPr>
              <a:t>1. </a:t>
            </a:r>
            <a:r>
              <a:rPr kumimoji="1" lang="ko-KR" altLang="en-US" b="1" dirty="0">
                <a:latin typeface="+mj-ea"/>
              </a:rPr>
              <a:t>부모 좌표 노드 구하기</a:t>
            </a:r>
            <a:endParaRPr kumimoji="1" lang="en-US" altLang="ko-KR" b="1" dirty="0"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</a:t>
            </a:r>
            <a:r>
              <a:rPr kumimoji="1" lang="ko-KR" altLang="en-US" sz="1500" dirty="0"/>
              <a:t>위와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같이 실행화면에 우측의 </a:t>
            </a:r>
            <a:r>
              <a:rPr kumimoji="1" lang="en-US" altLang="ko-KR" sz="1500" dirty="0"/>
              <a:t>style</a:t>
            </a:r>
            <a:r>
              <a:rPr kumimoji="1" lang="ko-KR" altLang="en-US" sz="1500" dirty="0"/>
              <a:t>이 적용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    </a:t>
            </a:r>
            <a:r>
              <a:rPr kumimoji="1" lang="ko-KR" altLang="en-US" sz="1500" dirty="0"/>
              <a:t>되어 있다면 자바스크립트에서는 </a:t>
            </a:r>
            <a:r>
              <a:rPr kumimoji="1" lang="en-US" altLang="ko-KR" sz="1500" dirty="0">
                <a:solidFill>
                  <a:srgbClr val="FF0000"/>
                </a:solidFill>
              </a:rPr>
              <a:t>#child</a:t>
            </a:r>
            <a:r>
              <a:rPr kumimoji="1" lang="ko-KR" altLang="en-US" sz="1500" dirty="0">
                <a:solidFill>
                  <a:srgbClr val="FF0000"/>
                </a:solidFill>
              </a:rPr>
              <a:t>의</a:t>
            </a:r>
            <a:endParaRPr kumimoji="1"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</a:t>
            </a:r>
            <a:r>
              <a:rPr kumimoji="1" lang="ko-KR" altLang="en-US" sz="1500" dirty="0">
                <a:solidFill>
                  <a:srgbClr val="FF0000"/>
                </a:solidFill>
              </a:rPr>
              <a:t>부모 좌표 노드는 </a:t>
            </a:r>
            <a:r>
              <a:rPr kumimoji="1" lang="en-US" altLang="ko-KR" sz="1500" dirty="0">
                <a:solidFill>
                  <a:srgbClr val="FF0000"/>
                </a:solidFill>
              </a:rPr>
              <a:t>#parent2</a:t>
            </a:r>
            <a:r>
              <a:rPr kumimoji="1" lang="ko-KR" altLang="en-US" sz="1500" dirty="0">
                <a:solidFill>
                  <a:srgbClr val="FF0000"/>
                </a:solidFill>
              </a:rPr>
              <a:t>가 아니라 </a:t>
            </a:r>
            <a:r>
              <a:rPr kumimoji="1" lang="en-US" altLang="ko-KR" sz="1500" dirty="0">
                <a:solidFill>
                  <a:srgbClr val="FF0000"/>
                </a:solidFill>
              </a:rPr>
              <a:t>#pare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>
                <a:solidFill>
                  <a:srgbClr val="FF0000"/>
                </a:solidFill>
              </a:rPr>
              <a:t>    nt1</a:t>
            </a:r>
            <a:r>
              <a:rPr kumimoji="1" lang="ko-KR" altLang="en-US" sz="1500">
                <a:solidFill>
                  <a:srgbClr val="FF0000"/>
                </a:solidFill>
              </a:rPr>
              <a:t>이 </a:t>
            </a:r>
            <a:r>
              <a:rPr kumimoji="1" lang="ko-KR" altLang="en-US" sz="1500" dirty="0">
                <a:solidFill>
                  <a:srgbClr val="FF0000"/>
                </a:solidFill>
              </a:rPr>
              <a:t>된다</a:t>
            </a:r>
            <a:r>
              <a:rPr kumimoji="1" lang="en-US" altLang="ko-KR" sz="1500" dirty="0">
                <a:solidFill>
                  <a:srgbClr val="FF0000"/>
                </a:solidFill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</a:rPr>
              <a:t>이유는 앞에서 설명 </a:t>
            </a:r>
            <a:r>
              <a:rPr kumimoji="1" lang="ko-KR" altLang="en-US" sz="1500" dirty="0" err="1">
                <a:solidFill>
                  <a:srgbClr val="FF0000"/>
                </a:solidFill>
              </a:rPr>
              <a:t>했듯이</a:t>
            </a:r>
            <a:r>
              <a:rPr kumimoji="1" lang="en-US" altLang="ko-KR" sz="1500" dirty="0">
                <a:solidFill>
                  <a:srgbClr val="FF0000"/>
                </a:solidFill>
              </a:rPr>
              <a:t>, pa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ent2</a:t>
            </a:r>
            <a:r>
              <a:rPr kumimoji="1" lang="ko-KR" altLang="en-US" sz="1500" dirty="0">
                <a:solidFill>
                  <a:srgbClr val="FF0000"/>
                </a:solidFill>
              </a:rPr>
              <a:t>에는 </a:t>
            </a:r>
            <a:r>
              <a:rPr kumimoji="1" lang="en-US" altLang="ko-KR" sz="1500" dirty="0">
                <a:solidFill>
                  <a:srgbClr val="FF0000"/>
                </a:solidFill>
              </a:rPr>
              <a:t>position</a:t>
            </a:r>
            <a:r>
              <a:rPr kumimoji="1" lang="ko-KR" altLang="en-US" sz="1500" dirty="0">
                <a:solidFill>
                  <a:srgbClr val="FF0000"/>
                </a:solidFill>
              </a:rPr>
              <a:t>속성 값이 없으며</a:t>
            </a:r>
            <a:r>
              <a:rPr kumimoji="1" lang="en-US" altLang="ko-KR" sz="1500" dirty="0">
                <a:solidFill>
                  <a:srgbClr val="FF0000"/>
                </a:solidFill>
              </a:rPr>
              <a:t>, parent1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</a:rPr>
              <a:t>    </a:t>
            </a:r>
            <a:r>
              <a:rPr kumimoji="1" lang="ko-KR" altLang="en-US" sz="1500" dirty="0">
                <a:solidFill>
                  <a:srgbClr val="FF0000"/>
                </a:solidFill>
              </a:rPr>
              <a:t>에는 </a:t>
            </a:r>
            <a:r>
              <a:rPr kumimoji="1" lang="en-US" altLang="ko-KR" sz="1500" dirty="0">
                <a:solidFill>
                  <a:srgbClr val="FF0000"/>
                </a:solidFill>
              </a:rPr>
              <a:t>position</a:t>
            </a:r>
            <a:r>
              <a:rPr kumimoji="1" lang="ko-KR" altLang="en-US" sz="1500" dirty="0">
                <a:solidFill>
                  <a:srgbClr val="FF0000"/>
                </a:solidFill>
              </a:rPr>
              <a:t>속성이 </a:t>
            </a:r>
            <a:r>
              <a:rPr kumimoji="1" lang="en-US" altLang="ko-KR" sz="1500" dirty="0">
                <a:solidFill>
                  <a:srgbClr val="FF0000"/>
                </a:solidFill>
              </a:rPr>
              <a:t>absolute</a:t>
            </a:r>
            <a:r>
              <a:rPr kumimoji="1" lang="ko-KR" altLang="en-US" sz="1500" dirty="0">
                <a:solidFill>
                  <a:srgbClr val="FF0000"/>
                </a:solidFill>
              </a:rPr>
              <a:t>로 설정</a:t>
            </a:r>
            <a:r>
              <a:rPr kumimoji="1" lang="ko-KR" altLang="en-US" sz="1500" dirty="0"/>
              <a:t>되어 있기 때문이다</a:t>
            </a:r>
            <a:r>
              <a:rPr kumimoji="1" lang="en-US" altLang="ko-KR" sz="1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F3F95-836E-433C-82C9-C07D5B71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556792"/>
            <a:ext cx="3111624" cy="2952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535D99-766F-45D7-92FF-57A73369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48" y="1556792"/>
            <a:ext cx="2717828" cy="460851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2CF5D24-0996-4F57-AA68-E7DE56A15A07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+mj-ea"/>
              </a:rPr>
              <a:t>2. </a:t>
            </a:r>
            <a:r>
              <a:rPr lang="ko-KR" altLang="en-US" sz="2800" b="1">
                <a:latin typeface="+mj-ea"/>
              </a:rPr>
              <a:t>핵심 내용 체크</a:t>
            </a:r>
            <a:r>
              <a:rPr lang="en-US" altLang="ko-KR" sz="2800" b="1">
                <a:latin typeface="+mj-ea"/>
              </a:rPr>
              <a:t>(</a:t>
            </a:r>
            <a:r>
              <a:rPr lang="ko-KR" altLang="en-US" sz="2800" b="1">
                <a:latin typeface="+mj-ea"/>
              </a:rPr>
              <a:t>요소의 위치 및 크기</a:t>
            </a:r>
            <a:r>
              <a:rPr lang="en-US" altLang="ko-KR" sz="2800" b="1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680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72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2. </a:t>
            </a:r>
            <a:r>
              <a:rPr kumimoji="1" lang="ko-KR" altLang="en-US" b="1" dirty="0">
                <a:latin typeface="+mj-ea"/>
                <a:ea typeface="+mj-ea"/>
              </a:rPr>
              <a:t>지역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부모 노드 기준</a:t>
            </a:r>
            <a:r>
              <a:rPr kumimoji="1" lang="en-US" altLang="ko-KR" b="1" dirty="0">
                <a:latin typeface="+mj-ea"/>
                <a:ea typeface="+mj-ea"/>
              </a:rPr>
              <a:t>) </a:t>
            </a:r>
            <a:r>
              <a:rPr kumimoji="1" lang="ko-KR" altLang="en-US" b="1" dirty="0">
                <a:latin typeface="+mj-ea"/>
                <a:ea typeface="+mj-ea"/>
              </a:rPr>
              <a:t>좌표 위치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en-US" altLang="ko-KR" sz="1500" b="1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① 설명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	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지역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위치란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부모 좌표 노드의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left : 0, top : 0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위치를 기준점으로 하는 위치 값을 의미한다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② 사용법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- </a:t>
            </a:r>
            <a:r>
              <a:rPr kumimoji="1" lang="ko-KR" altLang="en-US" sz="1500" dirty="0">
                <a:latin typeface="+mj-ea"/>
                <a:ea typeface="+mj-ea"/>
              </a:rPr>
              <a:t>지역 위치 구하기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.position().left,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.position().top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position()</a:t>
            </a:r>
            <a:r>
              <a:rPr kumimoji="1" lang="ko-KR" altLang="en-US" sz="1500" dirty="0">
                <a:latin typeface="+mj-ea"/>
                <a:ea typeface="+mj-ea"/>
              </a:rPr>
              <a:t>을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이용하면 요소의 지역 위치를 쉽게 구할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- </a:t>
            </a:r>
            <a:r>
              <a:rPr kumimoji="1" lang="ko-KR" altLang="en-US" sz="1500" dirty="0">
                <a:latin typeface="+mj-ea"/>
                <a:ea typeface="+mj-ea"/>
              </a:rPr>
              <a:t>지역 위치 설정하기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css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(“left”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또는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“top”,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값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		    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css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			   left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값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           top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값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                  } );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latin typeface="+mj-ea"/>
                <a:ea typeface="+mj-ea"/>
              </a:rPr>
              <a:t>부모 좌표 노드를 기준으로 요소의 위치 설정을 위한 전용 메서드는 없다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따라서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일반 설정을 위해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latin typeface="+mj-ea"/>
                <a:ea typeface="+mj-ea"/>
              </a:rPr>
              <a:t>사용하는 </a:t>
            </a:r>
            <a:r>
              <a:rPr kumimoji="1" lang="en-US" altLang="ko-KR" sz="1500" dirty="0" err="1">
                <a:latin typeface="+mj-ea"/>
                <a:ea typeface="+mj-ea"/>
              </a:rPr>
              <a:t>css</a:t>
            </a:r>
            <a:r>
              <a:rPr kumimoji="1" lang="en-US" altLang="ko-KR" sz="1500" dirty="0">
                <a:latin typeface="+mj-ea"/>
                <a:ea typeface="+mj-ea"/>
              </a:rPr>
              <a:t>()</a:t>
            </a:r>
            <a:r>
              <a:rPr kumimoji="1" lang="ko-KR" altLang="en-US" sz="1500" dirty="0">
                <a:latin typeface="+mj-ea"/>
                <a:ea typeface="+mj-ea"/>
              </a:rPr>
              <a:t>메서드를 사용한다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위치 값은 숫자 또는 문자열 모두 가능하며 숫자 값으로 하는 경우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jQuery</a:t>
            </a:r>
            <a:r>
              <a:rPr kumimoji="1" lang="ko-KR" altLang="en-US" sz="1500" dirty="0">
                <a:latin typeface="+mj-ea"/>
                <a:ea typeface="+mj-ea"/>
              </a:rPr>
              <a:t>내부에서 자동으로 기본 단위인 </a:t>
            </a:r>
            <a:r>
              <a:rPr kumimoji="1" lang="en-US" altLang="ko-KR" sz="1500" dirty="0">
                <a:latin typeface="+mj-ea"/>
                <a:ea typeface="+mj-ea"/>
              </a:rPr>
              <a:t>“px”</a:t>
            </a:r>
            <a:r>
              <a:rPr kumimoji="1" lang="ko-KR" altLang="en-US" sz="1500" dirty="0">
                <a:latin typeface="+mj-ea"/>
                <a:ea typeface="+mj-ea"/>
              </a:rPr>
              <a:t>을 붙여 처리해준다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6A10D9-8C38-4D79-AB5D-166176426A5C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597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34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3. </a:t>
            </a:r>
            <a:r>
              <a:rPr kumimoji="1" lang="ko-KR" altLang="en-US" b="1" dirty="0">
                <a:latin typeface="+mj-ea"/>
                <a:ea typeface="+mj-ea"/>
              </a:rPr>
              <a:t>전역</a:t>
            </a: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좌표 위치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en-US" altLang="ko-KR" sz="1500" b="1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① 설명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	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전역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좌표란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최상위 노드인 문서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(document)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left : 0, top : 0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위치를 기준점으로 하는 위치 값을 의미한다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② 사용법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- </a:t>
            </a:r>
            <a:r>
              <a:rPr kumimoji="1" lang="ko-KR" altLang="en-US" sz="1500" dirty="0">
                <a:latin typeface="+mj-ea"/>
                <a:ea typeface="+mj-ea"/>
              </a:rPr>
              <a:t>전역 위치 구하기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.offset().left,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.offset().top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offset()</a:t>
            </a:r>
            <a:r>
              <a:rPr kumimoji="1" lang="ko-KR" altLang="en-US" sz="1500" dirty="0">
                <a:latin typeface="+mj-ea"/>
                <a:ea typeface="+mj-ea"/>
              </a:rPr>
              <a:t>을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이용하면 요소의 전역 위치를 쉽게 구할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- </a:t>
            </a:r>
            <a:r>
              <a:rPr kumimoji="1" lang="ko-KR" altLang="en-US" sz="1500" dirty="0">
                <a:latin typeface="+mj-ea"/>
                <a:ea typeface="+mj-ea"/>
              </a:rPr>
              <a:t>전역 위치 설정하기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.offset( { left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좌표값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, top :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</a:rPr>
              <a:t>좌표값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 } );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offset()</a:t>
            </a:r>
            <a:r>
              <a:rPr kumimoji="1" lang="ko-KR" altLang="en-US" sz="1500" dirty="0">
                <a:latin typeface="+mj-ea"/>
                <a:ea typeface="+mj-ea"/>
              </a:rPr>
              <a:t>메서드를 이용하면 전역위치의 값을 설정할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latin typeface="+mj-ea"/>
                <a:ea typeface="+mj-ea"/>
              </a:rPr>
              <a:t>클릭한 마우스의 전역 위치 값 구하기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x</a:t>
            </a:r>
            <a:r>
              <a:rPr kumimoji="1" lang="ko-KR" altLang="en-US" sz="1500" dirty="0">
                <a:latin typeface="+mj-ea"/>
                <a:ea typeface="+mj-ea"/>
              </a:rPr>
              <a:t>위치 값 </a:t>
            </a:r>
            <a:r>
              <a:rPr kumimoji="1" lang="en-US" altLang="ko-KR" sz="1500" dirty="0">
                <a:latin typeface="+mj-ea"/>
                <a:ea typeface="+mj-ea"/>
              </a:rPr>
              <a:t>: </a:t>
            </a:r>
            <a:r>
              <a:rPr kumimoji="1" lang="en-US" altLang="ko-KR" sz="1500" dirty="0" err="1">
                <a:latin typeface="+mj-ea"/>
                <a:ea typeface="+mj-ea"/>
              </a:rPr>
              <a:t>event.pageX</a:t>
            </a:r>
            <a:r>
              <a:rPr kumimoji="1" lang="en-US" altLang="ko-KR" sz="1500" dirty="0">
                <a:latin typeface="+mj-ea"/>
                <a:ea typeface="+mj-ea"/>
              </a:rPr>
              <a:t>,  y</a:t>
            </a:r>
            <a:r>
              <a:rPr kumimoji="1" lang="ko-KR" altLang="en-US" sz="1500" dirty="0">
                <a:latin typeface="+mj-ea"/>
                <a:ea typeface="+mj-ea"/>
              </a:rPr>
              <a:t>위치 값 </a:t>
            </a:r>
            <a:r>
              <a:rPr kumimoji="1" lang="en-US" altLang="ko-KR" sz="1500" dirty="0">
                <a:latin typeface="+mj-ea"/>
                <a:ea typeface="+mj-ea"/>
              </a:rPr>
              <a:t>: </a:t>
            </a:r>
            <a:r>
              <a:rPr kumimoji="1" lang="en-US" altLang="ko-KR" sz="1500" dirty="0" err="1">
                <a:latin typeface="+mj-ea"/>
                <a:ea typeface="+mj-ea"/>
              </a:rPr>
              <a:t>event.pageY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80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60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4. </a:t>
            </a:r>
            <a:r>
              <a:rPr kumimoji="1" lang="ko-KR" altLang="en-US" b="1" dirty="0">
                <a:latin typeface="+mj-ea"/>
                <a:ea typeface="+mj-ea"/>
              </a:rPr>
              <a:t>요소의</a:t>
            </a: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크기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en-US" altLang="ko-KR" sz="1500" b="1" dirty="0">
                <a:latin typeface="+mj-ea"/>
                <a:ea typeface="+mj-ea"/>
              </a:rPr>
              <a:t> 1)</a:t>
            </a:r>
            <a:r>
              <a:rPr kumimoji="1" lang="ko-KR" altLang="en-US" sz="1500" dirty="0">
                <a:latin typeface="+mj-ea"/>
                <a:ea typeface="+mj-ea"/>
              </a:rPr>
              <a:t> 요소의 크기 구하기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	- </a:t>
            </a:r>
            <a:r>
              <a:rPr kumimoji="1" lang="ko-KR" altLang="en-US" sz="1500" dirty="0">
                <a:latin typeface="+mj-ea"/>
                <a:ea typeface="+mj-ea"/>
              </a:rPr>
              <a:t>요소의 크기는 기본 크기에 </a:t>
            </a:r>
            <a:r>
              <a:rPr kumimoji="1" lang="en-US" altLang="ko-KR" sz="1500" dirty="0" err="1">
                <a:latin typeface="+mj-ea"/>
                <a:ea typeface="+mj-ea"/>
              </a:rPr>
              <a:t>padding+scrollbar+border+margin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영역이 조합된 크기까지 매우 다양하다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- </a:t>
            </a:r>
            <a:r>
              <a:rPr kumimoji="1" lang="ko-KR" altLang="en-US" sz="1500" dirty="0">
                <a:latin typeface="+mj-ea"/>
                <a:ea typeface="+mj-ea"/>
              </a:rPr>
              <a:t>하여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총 </a:t>
            </a:r>
            <a:r>
              <a:rPr kumimoji="1" lang="en-US" altLang="ko-KR" sz="1500" dirty="0">
                <a:latin typeface="+mj-ea"/>
                <a:ea typeface="+mj-ea"/>
              </a:rPr>
              <a:t>4</a:t>
            </a:r>
            <a:r>
              <a:rPr kumimoji="1" lang="ko-KR" altLang="en-US" sz="1500" dirty="0">
                <a:latin typeface="+mj-ea"/>
                <a:ea typeface="+mj-ea"/>
              </a:rPr>
              <a:t>가지가 존재한다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사용법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</a:t>
            </a:r>
            <a:r>
              <a:rPr kumimoji="1" lang="ko-KR" altLang="en-US" sz="1500" dirty="0">
                <a:latin typeface="+mj-ea"/>
                <a:ea typeface="+mj-ea"/>
              </a:rPr>
              <a:t>①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기본 크기 구하기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.width(),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.height()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584B97-B238-46DF-91CC-59D588B9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676637"/>
            <a:ext cx="3231751" cy="260994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D0E7B0-1ADD-4678-9F1B-4B9A42B15A89}"/>
              </a:ext>
            </a:extLst>
          </p:cNvPr>
          <p:cNvCxnSpPr>
            <a:cxnSpLocks/>
          </p:cNvCxnSpPr>
          <p:nvPr/>
        </p:nvCxnSpPr>
        <p:spPr>
          <a:xfrm>
            <a:off x="2666410" y="5093135"/>
            <a:ext cx="0" cy="1144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0926B3-9D67-41CC-817F-491F07C36D3D}"/>
              </a:ext>
            </a:extLst>
          </p:cNvPr>
          <p:cNvCxnSpPr>
            <a:cxnSpLocks/>
          </p:cNvCxnSpPr>
          <p:nvPr/>
        </p:nvCxnSpPr>
        <p:spPr>
          <a:xfrm>
            <a:off x="3929410" y="5093135"/>
            <a:ext cx="0" cy="1144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B07ED8-9140-4072-90C0-CA6A0BB92F30}"/>
              </a:ext>
            </a:extLst>
          </p:cNvPr>
          <p:cNvCxnSpPr/>
          <p:nvPr/>
        </p:nvCxnSpPr>
        <p:spPr>
          <a:xfrm>
            <a:off x="2666410" y="6165304"/>
            <a:ext cx="1263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DBEC64-3A63-4AF1-80DA-02E0DEB4264B}"/>
              </a:ext>
            </a:extLst>
          </p:cNvPr>
          <p:cNvSpPr txBox="1"/>
          <p:nvPr/>
        </p:nvSpPr>
        <p:spPr>
          <a:xfrm>
            <a:off x="2679820" y="6151411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$</a:t>
            </a:r>
            <a:r>
              <a:rPr lang="ko-KR" altLang="en-US" sz="1200" b="1" dirty="0">
                <a:latin typeface="+mj-ea"/>
                <a:ea typeface="+mj-ea"/>
              </a:rPr>
              <a:t>대상</a:t>
            </a:r>
            <a:r>
              <a:rPr lang="en-US" altLang="ko-KR" sz="1200" b="1" dirty="0">
                <a:latin typeface="+mj-ea"/>
                <a:ea typeface="+mj-ea"/>
              </a:rPr>
              <a:t>.width()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775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57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4. </a:t>
            </a:r>
            <a:r>
              <a:rPr kumimoji="1" lang="ko-KR" altLang="en-US" b="1" dirty="0">
                <a:latin typeface="+mj-ea"/>
                <a:ea typeface="+mj-ea"/>
              </a:rPr>
              <a:t>요소의</a:t>
            </a: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크기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②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기본 크기 </a:t>
            </a:r>
            <a:r>
              <a:rPr kumimoji="1" lang="en-US" altLang="ko-KR" sz="1500" dirty="0">
                <a:latin typeface="+mj-ea"/>
                <a:ea typeface="+mj-ea"/>
              </a:rPr>
              <a:t>+ padding </a:t>
            </a:r>
            <a:r>
              <a:rPr kumimoji="1" lang="ko-KR" altLang="en-US" sz="1500" dirty="0">
                <a:latin typeface="+mj-ea"/>
                <a:ea typeface="+mj-ea"/>
              </a:rPr>
              <a:t>영역이 포함된 크기 구하기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  <a:ea typeface="+mj-ea"/>
              </a:rPr>
              <a:t>innerWidth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(),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innerHeight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</a:rPr>
              <a:t>    ③</a:t>
            </a:r>
            <a:r>
              <a:rPr kumimoji="1" lang="en-US" altLang="ko-KR" sz="1500" dirty="0">
                <a:latin typeface="+mj-ea"/>
              </a:rPr>
              <a:t> </a:t>
            </a:r>
            <a:r>
              <a:rPr kumimoji="1" lang="ko-KR" altLang="en-US" sz="1500" dirty="0">
                <a:latin typeface="+mj-ea"/>
              </a:rPr>
              <a:t>기본 크기 </a:t>
            </a:r>
            <a:r>
              <a:rPr kumimoji="1" lang="en-US" altLang="ko-KR" sz="1500" dirty="0">
                <a:latin typeface="+mj-ea"/>
              </a:rPr>
              <a:t>+ padding + border </a:t>
            </a:r>
            <a:r>
              <a:rPr kumimoji="1" lang="ko-KR" altLang="en-US" sz="1500" dirty="0">
                <a:latin typeface="+mj-ea"/>
              </a:rPr>
              <a:t>영역이 포함된 크기 구하기</a:t>
            </a:r>
            <a:endParaRPr kumimoji="1" lang="en-US" altLang="ko-KR" sz="15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</a:rPr>
              <a:t>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outerWidth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(),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outerHeight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584B97-B238-46DF-91CC-59D588B9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204865"/>
            <a:ext cx="2126487" cy="171734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D0E7B0-1ADD-4678-9F1B-4B9A42B15A89}"/>
              </a:ext>
            </a:extLst>
          </p:cNvPr>
          <p:cNvCxnSpPr>
            <a:cxnSpLocks/>
          </p:cNvCxnSpPr>
          <p:nvPr/>
        </p:nvCxnSpPr>
        <p:spPr>
          <a:xfrm>
            <a:off x="2175764" y="2781377"/>
            <a:ext cx="0" cy="1144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0926B3-9D67-41CC-817F-491F07C36D3D}"/>
              </a:ext>
            </a:extLst>
          </p:cNvPr>
          <p:cNvCxnSpPr>
            <a:cxnSpLocks/>
          </p:cNvCxnSpPr>
          <p:nvPr/>
        </p:nvCxnSpPr>
        <p:spPr>
          <a:xfrm>
            <a:off x="3311541" y="2757075"/>
            <a:ext cx="0" cy="1144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B07ED8-9140-4072-90C0-CA6A0BB92F30}"/>
              </a:ext>
            </a:extLst>
          </p:cNvPr>
          <p:cNvCxnSpPr>
            <a:cxnSpLocks/>
          </p:cNvCxnSpPr>
          <p:nvPr/>
        </p:nvCxnSpPr>
        <p:spPr>
          <a:xfrm>
            <a:off x="2160456" y="3645024"/>
            <a:ext cx="115108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DBEC64-3A63-4AF1-80DA-02E0DEB4264B}"/>
              </a:ext>
            </a:extLst>
          </p:cNvPr>
          <p:cNvSpPr txBox="1"/>
          <p:nvPr/>
        </p:nvSpPr>
        <p:spPr>
          <a:xfrm>
            <a:off x="2057547" y="3717032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$</a:t>
            </a:r>
            <a:r>
              <a:rPr lang="ko-KR" altLang="en-US" sz="1100" b="1" dirty="0">
                <a:latin typeface="+mj-ea"/>
                <a:ea typeface="+mj-ea"/>
              </a:rPr>
              <a:t>대상</a:t>
            </a:r>
            <a:r>
              <a:rPr lang="en-US" altLang="ko-KR" sz="1100" b="1" dirty="0">
                <a:latin typeface="+mj-ea"/>
                <a:ea typeface="+mj-ea"/>
              </a:rPr>
              <a:t>.</a:t>
            </a:r>
            <a:r>
              <a:rPr lang="en-US" altLang="ko-KR" sz="1100" b="1" dirty="0" err="1">
                <a:latin typeface="+mj-ea"/>
                <a:ea typeface="+mj-ea"/>
              </a:rPr>
              <a:t>innerWidth</a:t>
            </a:r>
            <a:r>
              <a:rPr lang="en-US" altLang="ko-KR" sz="1100" b="1" dirty="0">
                <a:latin typeface="+mj-ea"/>
                <a:ea typeface="+mj-ea"/>
              </a:rPr>
              <a:t>()</a:t>
            </a:r>
            <a:endParaRPr lang="ko-KR" altLang="en-US" sz="1100" b="1" dirty="0"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586850-DC42-418A-B5A7-A0EE86B5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4632139"/>
            <a:ext cx="2126487" cy="171734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242E45-8128-4E9F-B24F-33FA76AA679A}"/>
              </a:ext>
            </a:extLst>
          </p:cNvPr>
          <p:cNvCxnSpPr>
            <a:cxnSpLocks/>
          </p:cNvCxnSpPr>
          <p:nvPr/>
        </p:nvCxnSpPr>
        <p:spPr>
          <a:xfrm>
            <a:off x="2031748" y="5208651"/>
            <a:ext cx="0" cy="1144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C31C67B-06C0-4B60-B12D-F1AEACB7345B}"/>
              </a:ext>
            </a:extLst>
          </p:cNvPr>
          <p:cNvCxnSpPr>
            <a:cxnSpLocks/>
          </p:cNvCxnSpPr>
          <p:nvPr/>
        </p:nvCxnSpPr>
        <p:spPr>
          <a:xfrm>
            <a:off x="3455557" y="5184349"/>
            <a:ext cx="0" cy="1144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DEA69D-BD26-4464-939A-2960DF57DD69}"/>
              </a:ext>
            </a:extLst>
          </p:cNvPr>
          <p:cNvCxnSpPr>
            <a:cxnSpLocks/>
          </p:cNvCxnSpPr>
          <p:nvPr/>
        </p:nvCxnSpPr>
        <p:spPr>
          <a:xfrm>
            <a:off x="2031299" y="6093296"/>
            <a:ext cx="141526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2CF1BD-213C-46D3-953B-11E7D4E8BE0B}"/>
              </a:ext>
            </a:extLst>
          </p:cNvPr>
          <p:cNvSpPr txBox="1"/>
          <p:nvPr/>
        </p:nvSpPr>
        <p:spPr>
          <a:xfrm>
            <a:off x="2057547" y="6144306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$</a:t>
            </a:r>
            <a:r>
              <a:rPr lang="ko-KR" altLang="en-US" sz="1100" b="1" dirty="0">
                <a:latin typeface="+mj-ea"/>
                <a:ea typeface="+mj-ea"/>
              </a:rPr>
              <a:t>대상</a:t>
            </a:r>
            <a:r>
              <a:rPr lang="en-US" altLang="ko-KR" sz="1100" b="1" dirty="0">
                <a:latin typeface="+mj-ea"/>
                <a:ea typeface="+mj-ea"/>
              </a:rPr>
              <a:t>.</a:t>
            </a:r>
            <a:r>
              <a:rPr lang="en-US" altLang="ko-KR" sz="1100" b="1" dirty="0" err="1">
                <a:latin typeface="+mj-ea"/>
                <a:ea typeface="+mj-ea"/>
              </a:rPr>
              <a:t>outerWidth</a:t>
            </a:r>
            <a:r>
              <a:rPr lang="en-US" altLang="ko-KR" sz="1100" b="1" dirty="0">
                <a:latin typeface="+mj-ea"/>
                <a:ea typeface="+mj-ea"/>
              </a:rPr>
              <a:t>()</a:t>
            </a:r>
            <a:endParaRPr lang="ko-KR" altLang="en-US" sz="11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9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핵심 내용 체크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>
                <a:latin typeface="+mj-ea"/>
              </a:rPr>
              <a:t>요소의 위치 및 크기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23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+mj-ea"/>
                <a:ea typeface="+mj-ea"/>
              </a:rPr>
              <a:t>4. </a:t>
            </a:r>
            <a:r>
              <a:rPr kumimoji="1" lang="ko-KR" altLang="en-US" b="1" dirty="0">
                <a:latin typeface="+mj-ea"/>
                <a:ea typeface="+mj-ea"/>
              </a:rPr>
              <a:t>요소의</a:t>
            </a:r>
            <a:r>
              <a:rPr kumimoji="1" lang="en-US" altLang="ko-KR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크기 다루기</a:t>
            </a:r>
            <a:endParaRPr kumimoji="1"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  ④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기본 크기 </a:t>
            </a:r>
            <a:r>
              <a:rPr kumimoji="1" lang="en-US" altLang="ko-KR" sz="1500" dirty="0">
                <a:latin typeface="+mj-ea"/>
                <a:ea typeface="+mj-ea"/>
              </a:rPr>
              <a:t>+ padding + border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+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margin </a:t>
            </a:r>
            <a:r>
              <a:rPr kumimoji="1" lang="ko-KR" altLang="en-US" sz="1500" dirty="0">
                <a:latin typeface="+mj-ea"/>
                <a:ea typeface="+mj-ea"/>
              </a:rPr>
              <a:t>영역이 포함된 크기 구하기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사용법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: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outerWidth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(true), $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</a:rPr>
              <a:t>대상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.</a:t>
            </a:r>
            <a:r>
              <a:rPr kumimoji="1" lang="en-US" altLang="ko-KR" sz="1500" dirty="0" err="1">
                <a:solidFill>
                  <a:srgbClr val="FF0000"/>
                </a:solidFill>
                <a:latin typeface="+mj-ea"/>
              </a:rPr>
              <a:t>outerHeight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</a:rPr>
              <a:t>(true)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</a:rPr>
              <a:t>    </a:t>
            </a:r>
            <a:endParaRPr kumimoji="1" lang="en-US" altLang="ko-KR" sz="150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584B97-B238-46DF-91CC-59D588B9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204865"/>
            <a:ext cx="2126487" cy="171734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D0E7B0-1ADD-4678-9F1B-4B9A42B15A89}"/>
              </a:ext>
            </a:extLst>
          </p:cNvPr>
          <p:cNvCxnSpPr>
            <a:cxnSpLocks/>
          </p:cNvCxnSpPr>
          <p:nvPr/>
        </p:nvCxnSpPr>
        <p:spPr>
          <a:xfrm>
            <a:off x="1895683" y="2781377"/>
            <a:ext cx="0" cy="1144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0926B3-9D67-41CC-817F-491F07C36D3D}"/>
              </a:ext>
            </a:extLst>
          </p:cNvPr>
          <p:cNvCxnSpPr>
            <a:cxnSpLocks/>
          </p:cNvCxnSpPr>
          <p:nvPr/>
        </p:nvCxnSpPr>
        <p:spPr>
          <a:xfrm>
            <a:off x="3599573" y="2757075"/>
            <a:ext cx="0" cy="1144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B07ED8-9140-4072-90C0-CA6A0BB92F30}"/>
              </a:ext>
            </a:extLst>
          </p:cNvPr>
          <p:cNvCxnSpPr>
            <a:cxnSpLocks/>
          </p:cNvCxnSpPr>
          <p:nvPr/>
        </p:nvCxnSpPr>
        <p:spPr>
          <a:xfrm>
            <a:off x="1895683" y="3645024"/>
            <a:ext cx="170389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DBEC64-3A63-4AF1-80DA-02E0DEB4264B}"/>
              </a:ext>
            </a:extLst>
          </p:cNvPr>
          <p:cNvSpPr txBox="1"/>
          <p:nvPr/>
        </p:nvSpPr>
        <p:spPr>
          <a:xfrm>
            <a:off x="1892377" y="3717032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j-ea"/>
                <a:ea typeface="+mj-ea"/>
              </a:rPr>
              <a:t>$</a:t>
            </a:r>
            <a:r>
              <a:rPr lang="ko-KR" altLang="en-US" sz="1100" b="1" dirty="0">
                <a:latin typeface="+mj-ea"/>
                <a:ea typeface="+mj-ea"/>
              </a:rPr>
              <a:t>대상</a:t>
            </a:r>
            <a:r>
              <a:rPr lang="en-US" altLang="ko-KR" sz="1100" b="1" dirty="0">
                <a:latin typeface="+mj-ea"/>
                <a:ea typeface="+mj-ea"/>
              </a:rPr>
              <a:t>.</a:t>
            </a:r>
            <a:r>
              <a:rPr lang="en-US" altLang="ko-KR" sz="1100" b="1" dirty="0" err="1">
                <a:latin typeface="+mj-ea"/>
                <a:ea typeface="+mj-ea"/>
              </a:rPr>
              <a:t>outerWidth</a:t>
            </a:r>
            <a:r>
              <a:rPr lang="en-US" altLang="ko-KR" sz="1100" b="1" dirty="0">
                <a:latin typeface="+mj-ea"/>
                <a:ea typeface="+mj-ea"/>
              </a:rPr>
              <a:t>(true)</a:t>
            </a:r>
            <a:endParaRPr lang="ko-KR" altLang="en-US" sz="11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627128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2077</Words>
  <Application>Microsoft Office PowerPoint</Application>
  <PresentationFormat>와이드스크린</PresentationFormat>
  <Paragraphs>224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요소의 위치 및 크기 관련 기능</vt:lpstr>
      <vt:lpstr>2. 핵심 내용 체크(요소의 위치 및 크기)</vt:lpstr>
      <vt:lpstr>PowerPoint 프레젠테이션</vt:lpstr>
      <vt:lpstr>PowerPoint 프레젠테이션</vt:lpstr>
      <vt:lpstr>2. 핵심 내용 체크(요소의 위치 및 크기)</vt:lpstr>
      <vt:lpstr>2. 핵심 내용 체크(요소의 위치 및 크기)</vt:lpstr>
      <vt:lpstr>2. 핵심 내용 체크(요소의 위치 및 크기)</vt:lpstr>
      <vt:lpstr>2. 핵심 내용 체크(요소의 위치 및 크기)</vt:lpstr>
      <vt:lpstr>2. 핵심 내용 체크(요소의 위치 및 크기)</vt:lpstr>
      <vt:lpstr>2. 핵심 내용 체크(요소의 위치 및 크기)</vt:lpstr>
      <vt:lpstr>2. 핵심 내용 체크(요소의 위치 및 크기)</vt:lpstr>
      <vt:lpstr>3. 문서의 위치 및 크기 관련 기능</vt:lpstr>
      <vt:lpstr>4. 화면의 위치 및 크기 관련 기능</vt:lpstr>
      <vt:lpstr>5. 윈도우의 위치 및 크기 관련 기능</vt:lpstr>
      <vt:lpstr>5. 윈도우의 위치 및 크기 관련 기능</vt:lpstr>
      <vt:lpstr>5. 윈도우의 위치 및 크기 관련 기능</vt:lpstr>
      <vt:lpstr>6. 마우스의 위치 및 크기 관련 기능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662</cp:revision>
  <dcterms:created xsi:type="dcterms:W3CDTF">2019-09-27T03:30:23Z</dcterms:created>
  <dcterms:modified xsi:type="dcterms:W3CDTF">2020-11-10T07:31:09Z</dcterms:modified>
</cp:coreProperties>
</file>