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73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>
        <p:scale>
          <a:sx n="100" d="100"/>
          <a:sy n="100" d="100"/>
        </p:scale>
        <p:origin x="-18" y="-36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sgd.co.uk/sandbox/jquery/eas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17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애니메이션 효과 다루기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기본 애니메이션 효과 다루기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68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5. </a:t>
            </a:r>
            <a:r>
              <a:rPr kumimoji="1" lang="ko-KR" altLang="en-US" b="1" dirty="0" err="1">
                <a:latin typeface="+mj-ea"/>
                <a:ea typeface="+mj-ea"/>
              </a:rPr>
              <a:t>페이드</a:t>
            </a:r>
            <a:r>
              <a:rPr kumimoji="1" lang="ko-KR" altLang="en-US" b="1" dirty="0">
                <a:latin typeface="+mj-ea"/>
                <a:ea typeface="+mj-ea"/>
              </a:rPr>
              <a:t> 인</a:t>
            </a:r>
            <a:r>
              <a:rPr kumimoji="1" lang="en-US" altLang="ko-KR" b="1" dirty="0">
                <a:latin typeface="+mj-ea"/>
                <a:ea typeface="+mj-ea"/>
              </a:rPr>
              <a:t>/</a:t>
            </a:r>
            <a:r>
              <a:rPr kumimoji="1" lang="ko-KR" altLang="en-US" b="1" dirty="0">
                <a:latin typeface="+mj-ea"/>
                <a:ea typeface="+mj-ea"/>
              </a:rPr>
              <a:t>아웃 효과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j-ea"/>
                <a:ea typeface="+mj-ea"/>
              </a:rPr>
              <a:t>      ① 사용법 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- $</a:t>
            </a:r>
            <a:r>
              <a:rPr kumimoji="1" lang="ko-KR" altLang="en-US" sz="1400" dirty="0">
                <a:latin typeface="+mj-ea"/>
                <a:ea typeface="+mj-ea"/>
              </a:rPr>
              <a:t>대상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en-US" altLang="ko-KR" sz="1400" dirty="0" err="1">
                <a:latin typeface="+mj-ea"/>
                <a:ea typeface="+mj-ea"/>
              </a:rPr>
              <a:t>fadeIn</a:t>
            </a:r>
            <a:r>
              <a:rPr kumimoji="1" lang="en-US" altLang="ko-KR" sz="1400" dirty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- $</a:t>
            </a:r>
            <a:r>
              <a:rPr kumimoji="1" lang="ko-KR" altLang="en-US" sz="1400" dirty="0">
                <a:latin typeface="+mj-ea"/>
                <a:ea typeface="+mj-ea"/>
              </a:rPr>
              <a:t>대상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en-US" altLang="ko-KR" sz="1400" dirty="0" err="1">
                <a:latin typeface="+mj-ea"/>
              </a:rPr>
              <a:t>fadeIn</a:t>
            </a:r>
            <a:r>
              <a:rPr kumimoji="1" lang="en-US" altLang="ko-KR" sz="1400" dirty="0">
                <a:latin typeface="+mj-ea"/>
                <a:ea typeface="+mj-ea"/>
              </a:rPr>
              <a:t>([duration] [, complete])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	 - $</a:t>
            </a:r>
            <a:r>
              <a:rPr kumimoji="1" lang="ko-KR" altLang="en-US" sz="1400" dirty="0">
                <a:latin typeface="+mj-ea"/>
                <a:ea typeface="+mj-ea"/>
              </a:rPr>
              <a:t>대상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en-US" altLang="ko-KR" sz="1400" dirty="0" err="1">
                <a:latin typeface="+mj-ea"/>
              </a:rPr>
              <a:t>fadeIn</a:t>
            </a:r>
            <a:r>
              <a:rPr kumimoji="1" lang="en-US" altLang="ko-KR" sz="1400" dirty="0">
                <a:latin typeface="+mj-ea"/>
                <a:ea typeface="+mj-ea"/>
              </a:rPr>
              <a:t>([duration][, easing] [, complete])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	 - $</a:t>
            </a:r>
            <a:r>
              <a:rPr kumimoji="1" lang="ko-KR" altLang="en-US" sz="1400" dirty="0">
                <a:latin typeface="+mj-ea"/>
                <a:ea typeface="+mj-ea"/>
              </a:rPr>
              <a:t>대상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en-US" altLang="ko-KR" sz="1400" dirty="0" err="1">
                <a:latin typeface="+mj-ea"/>
              </a:rPr>
              <a:t>fadeIn</a:t>
            </a:r>
            <a:r>
              <a:rPr kumimoji="1" lang="en-US" altLang="ko-KR" sz="1400" dirty="0">
                <a:latin typeface="+mj-ea"/>
                <a:ea typeface="+mj-ea"/>
              </a:rPr>
              <a:t>([options])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	 - $</a:t>
            </a:r>
            <a:r>
              <a:rPr kumimoji="1" lang="ko-KR" altLang="en-US" sz="1400" dirty="0">
                <a:latin typeface="+mj-ea"/>
                <a:ea typeface="+mj-ea"/>
              </a:rPr>
              <a:t>대상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en-US" altLang="ko-KR" sz="1400" dirty="0" err="1">
                <a:latin typeface="+mj-ea"/>
              </a:rPr>
              <a:t>fadeOut</a:t>
            </a:r>
            <a:r>
              <a:rPr kumimoji="1" lang="en-US" altLang="ko-KR" sz="1400" dirty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	 - $</a:t>
            </a:r>
            <a:r>
              <a:rPr kumimoji="1" lang="ko-KR" altLang="en-US" sz="1400" dirty="0">
                <a:latin typeface="+mj-ea"/>
                <a:ea typeface="+mj-ea"/>
              </a:rPr>
              <a:t>대상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en-US" altLang="ko-KR" sz="1400" dirty="0" err="1">
                <a:latin typeface="+mj-ea"/>
              </a:rPr>
              <a:t>fadeOut</a:t>
            </a:r>
            <a:r>
              <a:rPr kumimoji="1" lang="en-US" altLang="ko-KR" sz="1400" dirty="0">
                <a:latin typeface="+mj-ea"/>
                <a:ea typeface="+mj-ea"/>
              </a:rPr>
              <a:t>([duration] [, complete])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	 - $</a:t>
            </a:r>
            <a:r>
              <a:rPr kumimoji="1" lang="ko-KR" altLang="en-US" sz="1400" dirty="0">
                <a:latin typeface="+mj-ea"/>
                <a:ea typeface="+mj-ea"/>
              </a:rPr>
              <a:t>대상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en-US" altLang="ko-KR" sz="1400" dirty="0" err="1">
                <a:latin typeface="+mj-ea"/>
              </a:rPr>
              <a:t>fadeOut</a:t>
            </a:r>
            <a:r>
              <a:rPr kumimoji="1" lang="en-US" altLang="ko-KR" sz="1400" dirty="0">
                <a:latin typeface="+mj-ea"/>
                <a:ea typeface="+mj-ea"/>
              </a:rPr>
              <a:t>([duration][, easing] [, complete])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	 - $</a:t>
            </a:r>
            <a:r>
              <a:rPr kumimoji="1" lang="ko-KR" altLang="en-US" sz="1400" dirty="0">
                <a:latin typeface="+mj-ea"/>
                <a:ea typeface="+mj-ea"/>
              </a:rPr>
              <a:t>대상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en-US" altLang="ko-KR" sz="1400" dirty="0" err="1">
                <a:latin typeface="+mj-ea"/>
              </a:rPr>
              <a:t>fadeOut</a:t>
            </a:r>
            <a:r>
              <a:rPr kumimoji="1" lang="en-US" altLang="ko-KR" sz="1400" dirty="0">
                <a:latin typeface="+mj-ea"/>
                <a:ea typeface="+mj-ea"/>
              </a:rPr>
              <a:t>([options])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j-ea"/>
              </a:rPr>
              <a:t>      ② 위의</a:t>
            </a:r>
            <a:r>
              <a:rPr kumimoji="1" lang="en-US" altLang="ko-KR" sz="1400" dirty="0">
                <a:latin typeface="+mj-ea"/>
              </a:rPr>
              <a:t> jQuery</a:t>
            </a:r>
            <a:r>
              <a:rPr kumimoji="1" lang="ko-KR" altLang="en-US" sz="1400" dirty="0">
                <a:latin typeface="+mj-ea"/>
              </a:rPr>
              <a:t>의 </a:t>
            </a:r>
            <a:r>
              <a:rPr kumimoji="1" lang="en-US" altLang="ko-KR" sz="1400" dirty="0" err="1">
                <a:latin typeface="+mj-ea"/>
              </a:rPr>
              <a:t>fadeIn</a:t>
            </a:r>
            <a:r>
              <a:rPr kumimoji="1" lang="en-US" altLang="ko-KR" sz="1400" dirty="0">
                <a:latin typeface="+mj-ea"/>
              </a:rPr>
              <a:t>()</a:t>
            </a:r>
            <a:r>
              <a:rPr kumimoji="1" lang="ko-KR" altLang="en-US" sz="1400" dirty="0">
                <a:latin typeface="+mj-ea"/>
              </a:rPr>
              <a:t>와 </a:t>
            </a:r>
            <a:r>
              <a:rPr kumimoji="1" lang="en-US" altLang="ko-KR" sz="1400" dirty="0">
                <a:latin typeface="+mj-ea"/>
              </a:rPr>
              <a:t>fadeout()</a:t>
            </a:r>
            <a:r>
              <a:rPr kumimoji="1" lang="ko-KR" altLang="en-US" sz="1400" dirty="0">
                <a:latin typeface="+mj-ea"/>
              </a:rPr>
              <a:t>메서드를 사용하면 아주 쉽게 서서히 등장</a:t>
            </a:r>
            <a:r>
              <a:rPr kumimoji="1" lang="en-US" altLang="ko-KR" sz="1400" dirty="0">
                <a:latin typeface="+mj-ea"/>
              </a:rPr>
              <a:t>(</a:t>
            </a:r>
            <a:r>
              <a:rPr kumimoji="1" lang="en-US" altLang="ko-KR" sz="1400" dirty="0" err="1">
                <a:latin typeface="+mj-ea"/>
              </a:rPr>
              <a:t>fadeIn</a:t>
            </a:r>
            <a:r>
              <a:rPr kumimoji="1" lang="en-US" altLang="ko-KR" sz="1400" dirty="0">
                <a:latin typeface="+mj-ea"/>
              </a:rPr>
              <a:t>)</a:t>
            </a:r>
            <a:r>
              <a:rPr kumimoji="1" lang="ko-KR" altLang="en-US" sz="1400" dirty="0">
                <a:latin typeface="+mj-ea"/>
              </a:rPr>
              <a:t>하고 서서히 사라지는 효과</a:t>
            </a:r>
            <a:r>
              <a:rPr kumimoji="1" lang="en-US" altLang="ko-KR" sz="1400" dirty="0">
                <a:latin typeface="+mj-ea"/>
              </a:rPr>
              <a:t>(</a:t>
            </a:r>
            <a:r>
              <a:rPr kumimoji="1" lang="en-US" altLang="ko-KR" sz="1400" dirty="0" err="1">
                <a:latin typeface="+mj-ea"/>
              </a:rPr>
              <a:t>fadeOut</a:t>
            </a:r>
            <a:r>
              <a:rPr kumimoji="1" lang="en-US" altLang="ko-KR" sz="1400" dirty="0">
                <a:latin typeface="+mj-ea"/>
              </a:rPr>
              <a:t>)</a:t>
            </a:r>
            <a:r>
              <a:rPr kumimoji="1" lang="ko-KR" altLang="en-US" sz="1400" dirty="0">
                <a:latin typeface="+mj-ea"/>
              </a:rPr>
              <a:t>을</a:t>
            </a:r>
            <a:endParaRPr kumimoji="1" lang="en-US" altLang="ko-KR" sz="14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 </a:t>
            </a:r>
            <a:r>
              <a:rPr kumimoji="1" lang="ko-KR" altLang="en-US" sz="1400" dirty="0">
                <a:latin typeface="+mj-ea"/>
                <a:ea typeface="+mj-ea"/>
              </a:rPr>
              <a:t>만들어 낼 수가 있다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show()/hide()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와 다른 점이라면 </a:t>
            </a:r>
            <a:r>
              <a:rPr kumimoji="1"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페이드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인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아웃 효과는 투명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(opacity)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속성값만 사용할 뿐 크기에는 변경</a:t>
            </a:r>
            <a:endParaRPr kumimoji="1"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          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이 없다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245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기본 애니메이션 효과 다루기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13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6. </a:t>
            </a:r>
            <a:r>
              <a:rPr kumimoji="1" lang="ko-KR" altLang="en-US" b="1" dirty="0">
                <a:latin typeface="+mj-ea"/>
                <a:ea typeface="+mj-ea"/>
              </a:rPr>
              <a:t>슬라이드 업</a:t>
            </a:r>
            <a:r>
              <a:rPr kumimoji="1" lang="en-US" altLang="ko-KR" b="1" dirty="0">
                <a:latin typeface="+mj-ea"/>
                <a:ea typeface="+mj-ea"/>
              </a:rPr>
              <a:t>/</a:t>
            </a:r>
            <a:r>
              <a:rPr kumimoji="1" lang="ko-KR" altLang="en-US" b="1" dirty="0">
                <a:latin typeface="+mj-ea"/>
                <a:ea typeface="+mj-ea"/>
              </a:rPr>
              <a:t>다운 효과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      ① 사용법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- $</a:t>
            </a:r>
            <a:r>
              <a:rPr kumimoji="1" lang="ko-KR" altLang="en-US" sz="1400" dirty="0">
                <a:latin typeface="+mj-ea"/>
                <a:ea typeface="+mj-ea"/>
              </a:rPr>
              <a:t>대상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en-US" altLang="ko-KR" sz="1400" dirty="0" err="1">
                <a:latin typeface="+mj-ea"/>
                <a:ea typeface="+mj-ea"/>
              </a:rPr>
              <a:t>slideUp</a:t>
            </a:r>
            <a:r>
              <a:rPr kumimoji="1" lang="en-US" altLang="ko-KR" sz="1400" dirty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- $</a:t>
            </a:r>
            <a:r>
              <a:rPr kumimoji="1" lang="ko-KR" altLang="en-US" sz="1400" dirty="0">
                <a:latin typeface="+mj-ea"/>
                <a:ea typeface="+mj-ea"/>
              </a:rPr>
              <a:t>대상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en-US" altLang="ko-KR" sz="1400" dirty="0" err="1">
                <a:latin typeface="+mj-ea"/>
              </a:rPr>
              <a:t>slideUp</a:t>
            </a:r>
            <a:r>
              <a:rPr kumimoji="1" lang="en-US" altLang="ko-KR" sz="1400" dirty="0">
                <a:latin typeface="+mj-ea"/>
                <a:ea typeface="+mj-ea"/>
              </a:rPr>
              <a:t>([duration] [, complete])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	 - $</a:t>
            </a:r>
            <a:r>
              <a:rPr kumimoji="1" lang="ko-KR" altLang="en-US" sz="1400" dirty="0">
                <a:latin typeface="+mj-ea"/>
                <a:ea typeface="+mj-ea"/>
              </a:rPr>
              <a:t>대상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en-US" altLang="ko-KR" sz="1400" dirty="0" err="1">
                <a:latin typeface="+mj-ea"/>
              </a:rPr>
              <a:t>slideUp</a:t>
            </a:r>
            <a:r>
              <a:rPr kumimoji="1" lang="en-US" altLang="ko-KR" sz="1400" dirty="0">
                <a:latin typeface="+mj-ea"/>
                <a:ea typeface="+mj-ea"/>
              </a:rPr>
              <a:t>([duration][, easing] [, complete])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	 - $</a:t>
            </a:r>
            <a:r>
              <a:rPr kumimoji="1" lang="ko-KR" altLang="en-US" sz="1400" dirty="0">
                <a:latin typeface="+mj-ea"/>
                <a:ea typeface="+mj-ea"/>
              </a:rPr>
              <a:t>대상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en-US" altLang="ko-KR" sz="1400" dirty="0" err="1">
                <a:latin typeface="+mj-ea"/>
              </a:rPr>
              <a:t>slideUp</a:t>
            </a:r>
            <a:r>
              <a:rPr kumimoji="1" lang="en-US" altLang="ko-KR" sz="1400" dirty="0">
                <a:latin typeface="+mj-ea"/>
                <a:ea typeface="+mj-ea"/>
              </a:rPr>
              <a:t>([options])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	 - $</a:t>
            </a:r>
            <a:r>
              <a:rPr kumimoji="1" lang="ko-KR" altLang="en-US" sz="1400" dirty="0">
                <a:latin typeface="+mj-ea"/>
                <a:ea typeface="+mj-ea"/>
              </a:rPr>
              <a:t>대상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en-US" altLang="ko-KR" sz="1400" dirty="0" err="1">
                <a:latin typeface="+mj-ea"/>
              </a:rPr>
              <a:t>slideDown</a:t>
            </a:r>
            <a:r>
              <a:rPr kumimoji="1" lang="en-US" altLang="ko-KR" sz="1400" dirty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	 - $</a:t>
            </a:r>
            <a:r>
              <a:rPr kumimoji="1" lang="ko-KR" altLang="en-US" sz="1400" dirty="0">
                <a:latin typeface="+mj-ea"/>
                <a:ea typeface="+mj-ea"/>
              </a:rPr>
              <a:t>대상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en-US" altLang="ko-KR" sz="1400" dirty="0" err="1">
                <a:latin typeface="+mj-ea"/>
              </a:rPr>
              <a:t>slideDown</a:t>
            </a:r>
            <a:r>
              <a:rPr kumimoji="1" lang="en-US" altLang="ko-KR" sz="1400" dirty="0">
                <a:latin typeface="+mj-ea"/>
                <a:ea typeface="+mj-ea"/>
              </a:rPr>
              <a:t>([duration] [, complete])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	 - $</a:t>
            </a:r>
            <a:r>
              <a:rPr kumimoji="1" lang="ko-KR" altLang="en-US" sz="1400" dirty="0">
                <a:latin typeface="+mj-ea"/>
                <a:ea typeface="+mj-ea"/>
              </a:rPr>
              <a:t>대상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en-US" altLang="ko-KR" sz="1400" dirty="0" err="1">
                <a:latin typeface="+mj-ea"/>
              </a:rPr>
              <a:t>slideDown</a:t>
            </a:r>
            <a:r>
              <a:rPr kumimoji="1" lang="en-US" altLang="ko-KR" sz="1400" dirty="0">
                <a:latin typeface="+mj-ea"/>
                <a:ea typeface="+mj-ea"/>
              </a:rPr>
              <a:t>([duration][, easing] [, complete])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	 - $</a:t>
            </a:r>
            <a:r>
              <a:rPr kumimoji="1" lang="ko-KR" altLang="en-US" sz="1400" dirty="0">
                <a:latin typeface="+mj-ea"/>
                <a:ea typeface="+mj-ea"/>
              </a:rPr>
              <a:t>대상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en-US" altLang="ko-KR" sz="1400" dirty="0" err="1">
                <a:latin typeface="+mj-ea"/>
              </a:rPr>
              <a:t>slideDown</a:t>
            </a:r>
            <a:r>
              <a:rPr kumimoji="1" lang="en-US" altLang="ko-KR" sz="1400" dirty="0">
                <a:latin typeface="+mj-ea"/>
                <a:ea typeface="+mj-ea"/>
              </a:rPr>
              <a:t>([options])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j-ea"/>
              </a:rPr>
              <a:t>      </a:t>
            </a:r>
            <a:r>
              <a:rPr kumimoji="1" lang="ko-KR" altLang="en-US" sz="1500" dirty="0">
                <a:latin typeface="+mj-ea"/>
              </a:rPr>
              <a:t>② 위의</a:t>
            </a:r>
            <a:r>
              <a:rPr kumimoji="1" lang="en-US" altLang="ko-KR" sz="1500" dirty="0">
                <a:latin typeface="+mj-ea"/>
              </a:rPr>
              <a:t> jQuery</a:t>
            </a:r>
            <a:r>
              <a:rPr kumimoji="1" lang="ko-KR" altLang="en-US" sz="1500" dirty="0">
                <a:latin typeface="+mj-ea"/>
              </a:rPr>
              <a:t>의 </a:t>
            </a:r>
            <a:r>
              <a:rPr kumimoji="1" lang="en-US" altLang="ko-KR" sz="1500" dirty="0" err="1">
                <a:latin typeface="+mj-ea"/>
              </a:rPr>
              <a:t>slideUp</a:t>
            </a:r>
            <a:r>
              <a:rPr kumimoji="1" lang="en-US" altLang="ko-KR" sz="1500" dirty="0">
                <a:latin typeface="+mj-ea"/>
              </a:rPr>
              <a:t>()</a:t>
            </a:r>
            <a:r>
              <a:rPr kumimoji="1" lang="ko-KR" altLang="en-US" sz="1500" dirty="0">
                <a:latin typeface="+mj-ea"/>
              </a:rPr>
              <a:t>와 </a:t>
            </a:r>
            <a:r>
              <a:rPr kumimoji="1" lang="en-US" altLang="ko-KR" sz="1500" dirty="0" err="1">
                <a:latin typeface="+mj-ea"/>
              </a:rPr>
              <a:t>slideDown</a:t>
            </a:r>
            <a:r>
              <a:rPr kumimoji="1" lang="en-US" altLang="ko-KR" sz="1500" dirty="0">
                <a:latin typeface="+mj-ea"/>
              </a:rPr>
              <a:t>()</a:t>
            </a:r>
            <a:r>
              <a:rPr kumimoji="1" lang="ko-KR" altLang="en-US" sz="1500" dirty="0">
                <a:latin typeface="+mj-ea"/>
              </a:rPr>
              <a:t>메서드를 사용하면 요소가 아래로 펼쳐지며</a:t>
            </a:r>
            <a:r>
              <a:rPr kumimoji="1" lang="en-US" altLang="ko-KR" sz="1500" dirty="0">
                <a:latin typeface="+mj-ea"/>
              </a:rPr>
              <a:t>(</a:t>
            </a:r>
            <a:r>
              <a:rPr kumimoji="1" lang="en-US" altLang="ko-KR" sz="1500" dirty="0" err="1">
                <a:latin typeface="+mj-ea"/>
              </a:rPr>
              <a:t>slideDown</a:t>
            </a:r>
            <a:r>
              <a:rPr kumimoji="1" lang="en-US" altLang="ko-KR" sz="1500" dirty="0">
                <a:latin typeface="+mj-ea"/>
              </a:rPr>
              <a:t>) </a:t>
            </a:r>
            <a:r>
              <a:rPr kumimoji="1" lang="ko-KR" altLang="en-US" sz="1500" dirty="0">
                <a:latin typeface="+mj-ea"/>
              </a:rPr>
              <a:t>나타나는 효과와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</a:t>
            </a:r>
            <a:r>
              <a:rPr kumimoji="1" lang="ko-KR" altLang="en-US" sz="1500" dirty="0">
                <a:latin typeface="+mj-ea"/>
                <a:ea typeface="+mj-ea"/>
              </a:rPr>
              <a:t>위로 말리면서 사라지는</a:t>
            </a:r>
            <a:r>
              <a:rPr kumimoji="1" lang="en-US" altLang="ko-KR" sz="1500" dirty="0">
                <a:latin typeface="+mj-ea"/>
                <a:ea typeface="+mj-ea"/>
              </a:rPr>
              <a:t>(</a:t>
            </a:r>
            <a:r>
              <a:rPr kumimoji="1" lang="en-US" altLang="ko-KR" sz="1500" dirty="0" err="1">
                <a:latin typeface="+mj-ea"/>
              </a:rPr>
              <a:t>slideUp</a:t>
            </a:r>
            <a:r>
              <a:rPr kumimoji="1" lang="en-US" altLang="ko-KR" sz="1500" dirty="0">
                <a:latin typeface="+mj-ea"/>
              </a:rPr>
              <a:t>) </a:t>
            </a:r>
            <a:r>
              <a:rPr kumimoji="1" lang="ko-KR" altLang="en-US" sz="1500" dirty="0">
                <a:latin typeface="+mj-ea"/>
              </a:rPr>
              <a:t>효과를 만들 수 있다</a:t>
            </a:r>
            <a:r>
              <a:rPr kumimoji="1" lang="en-US" altLang="ko-KR" sz="1500" dirty="0">
                <a:latin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300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기본 애니메이션 효과 다루기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659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7. options </a:t>
            </a:r>
            <a:r>
              <a:rPr kumimoji="1" lang="ko-KR" altLang="en-US" b="1" dirty="0">
                <a:latin typeface="+mj-ea"/>
                <a:ea typeface="+mj-ea"/>
              </a:rPr>
              <a:t>활용하기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      ① 사용법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- $</a:t>
            </a:r>
            <a:r>
              <a:rPr kumimoji="1" lang="ko-KR" altLang="en-US" sz="1400" dirty="0">
                <a:latin typeface="+mj-ea"/>
                <a:ea typeface="+mj-ea"/>
              </a:rPr>
              <a:t>대상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기본효과 메서드</a:t>
            </a:r>
            <a:r>
              <a:rPr kumimoji="1" lang="en-US" altLang="ko-KR" sz="1400" dirty="0">
                <a:latin typeface="+mj-ea"/>
                <a:ea typeface="+mj-ea"/>
              </a:rPr>
              <a:t>(options)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options</a:t>
            </a:r>
            <a:r>
              <a:rPr kumimoji="1" lang="ko-KR" altLang="en-US" sz="1400" dirty="0">
                <a:latin typeface="+mj-ea"/>
                <a:ea typeface="+mj-ea"/>
              </a:rPr>
              <a:t>을 사용하면 기본 효과 메서드 호출 시 매개변수 값을 순서와 상관없이 </a:t>
            </a:r>
            <a:r>
              <a:rPr kumimoji="1" lang="ko-KR" altLang="en-US" sz="1400" dirty="0" err="1">
                <a:latin typeface="+mj-ea"/>
                <a:ea typeface="+mj-ea"/>
              </a:rPr>
              <a:t>리터럴</a:t>
            </a:r>
            <a:r>
              <a:rPr kumimoji="1" lang="ko-KR" altLang="en-US" sz="1400" dirty="0">
                <a:latin typeface="+mj-ea"/>
                <a:ea typeface="+mj-ea"/>
              </a:rPr>
              <a:t> 객체를 이용해 여러 개의 매개변수 값을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</a:t>
            </a:r>
            <a:r>
              <a:rPr kumimoji="1" lang="ko-KR" altLang="en-US" sz="1400" dirty="0">
                <a:latin typeface="+mj-ea"/>
                <a:ea typeface="+mj-ea"/>
              </a:rPr>
              <a:t>하나의 매개변수로 묶어 호출할 수 있다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</a:t>
            </a:r>
            <a:r>
              <a:rPr kumimoji="1" lang="ko-KR" altLang="en-US" sz="1400" dirty="0">
                <a:latin typeface="+mj-ea"/>
                <a:ea typeface="+mj-ea"/>
              </a:rPr>
              <a:t>예시</a:t>
            </a:r>
            <a:r>
              <a:rPr kumimoji="1" lang="en-US" altLang="ko-KR" sz="1400" dirty="0">
                <a:latin typeface="+mj-ea"/>
                <a:ea typeface="+mj-ea"/>
              </a:rPr>
              <a:t>) </a:t>
            </a:r>
            <a:r>
              <a:rPr kumimoji="1" lang="ko-KR" altLang="en-US" sz="1400" dirty="0">
                <a:latin typeface="+mj-ea"/>
                <a:ea typeface="+mj-ea"/>
              </a:rPr>
              <a:t>적용 전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       $</a:t>
            </a:r>
            <a:r>
              <a:rPr kumimoji="1" lang="en-US" altLang="ko-KR" sz="1400" dirty="0" err="1">
                <a:latin typeface="+mj-ea"/>
                <a:ea typeface="+mj-ea"/>
              </a:rPr>
              <a:t>target.show</a:t>
            </a:r>
            <a:r>
              <a:rPr kumimoji="1" lang="en-US" altLang="ko-KR" sz="1400" dirty="0">
                <a:latin typeface="+mj-ea"/>
                <a:ea typeface="+mj-ea"/>
              </a:rPr>
              <a:t>(6000, “</a:t>
            </a:r>
            <a:r>
              <a:rPr kumimoji="1" lang="en-US" altLang="ko-KR" sz="1400" dirty="0" err="1">
                <a:latin typeface="+mj-ea"/>
                <a:ea typeface="+mj-ea"/>
              </a:rPr>
              <a:t>easeOutBounce</a:t>
            </a:r>
            <a:r>
              <a:rPr kumimoji="1" lang="en-US" altLang="ko-KR" sz="1400" dirty="0">
                <a:latin typeface="+mj-ea"/>
                <a:ea typeface="+mj-ea"/>
              </a:rPr>
              <a:t>”, function() {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              alert(“</a:t>
            </a:r>
            <a:r>
              <a:rPr kumimoji="1" lang="ko-KR" altLang="en-US" sz="1400" dirty="0">
                <a:latin typeface="+mj-ea"/>
                <a:ea typeface="+mj-ea"/>
              </a:rPr>
              <a:t>완료</a:t>
            </a:r>
            <a:r>
              <a:rPr kumimoji="1" lang="en-US" altLang="ko-KR" sz="1400" dirty="0">
                <a:latin typeface="+mj-ea"/>
                <a:ea typeface="+mj-ea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        });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j-ea"/>
              </a:rPr>
              <a:t>              적용 후</a:t>
            </a:r>
            <a:endParaRPr kumimoji="1" lang="en-US" altLang="ko-KR" sz="14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</a:rPr>
              <a:t>                $</a:t>
            </a:r>
            <a:r>
              <a:rPr kumimoji="1" lang="en-US" altLang="ko-KR" sz="1400" dirty="0" err="1">
                <a:latin typeface="+mj-ea"/>
              </a:rPr>
              <a:t>target.show</a:t>
            </a:r>
            <a:r>
              <a:rPr kumimoji="1" lang="en-US" altLang="ko-KR" sz="1400" dirty="0">
                <a:latin typeface="+mj-ea"/>
              </a:rPr>
              <a:t>({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</a:rPr>
              <a:t>                       easing</a:t>
            </a:r>
            <a:r>
              <a:rPr kumimoji="1" lang="ko-KR" altLang="en-US" sz="1400" dirty="0">
                <a:latin typeface="+mj-ea"/>
              </a:rPr>
              <a:t> </a:t>
            </a:r>
            <a:r>
              <a:rPr kumimoji="1" lang="en-US" altLang="ko-KR" sz="1400" dirty="0">
                <a:latin typeface="+mj-ea"/>
              </a:rPr>
              <a:t>:</a:t>
            </a:r>
            <a:r>
              <a:rPr kumimoji="1" lang="ko-KR" altLang="en-US" sz="1400" dirty="0">
                <a:latin typeface="+mj-ea"/>
              </a:rPr>
              <a:t> </a:t>
            </a:r>
            <a:r>
              <a:rPr kumimoji="1" lang="en-US" altLang="ko-KR" sz="1400" dirty="0">
                <a:latin typeface="+mj-ea"/>
              </a:rPr>
              <a:t>“</a:t>
            </a:r>
            <a:r>
              <a:rPr kumimoji="1" lang="en-US" altLang="ko-KR" sz="1400" dirty="0" err="1">
                <a:latin typeface="+mj-ea"/>
              </a:rPr>
              <a:t>easeOutBounce</a:t>
            </a:r>
            <a:r>
              <a:rPr kumimoji="1" lang="en-US" altLang="ko-KR" sz="1400" dirty="0">
                <a:latin typeface="+mj-ea"/>
              </a:rPr>
              <a:t>”,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</a:rPr>
              <a:t>                       duration : 6000,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</a:rPr>
              <a:t>                       complete : function() {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</a:rPr>
              <a:t>                       alert(“</a:t>
            </a:r>
            <a:r>
              <a:rPr kumimoji="1" lang="ko-KR" altLang="en-US" sz="1400" dirty="0">
                <a:latin typeface="+mj-ea"/>
              </a:rPr>
              <a:t>완료</a:t>
            </a:r>
            <a:r>
              <a:rPr kumimoji="1" lang="en-US" altLang="ko-KR" sz="1400" dirty="0">
                <a:latin typeface="+mj-ea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</a:rPr>
              <a:t>                 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</a:rPr>
              <a:t>                 });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0B254-7A87-49C3-82BA-7ADC6EACE023}"/>
              </a:ext>
            </a:extLst>
          </p:cNvPr>
          <p:cNvSpPr txBox="1"/>
          <p:nvPr/>
        </p:nvSpPr>
        <p:spPr>
          <a:xfrm>
            <a:off x="5364411" y="3520167"/>
            <a:ext cx="6446893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rgbClr val="0000CC"/>
                </a:solidFill>
                <a:latin typeface="+mj-ea"/>
                <a:ea typeface="+mj-ea"/>
              </a:rPr>
              <a:t>다양한 옵션들</a:t>
            </a:r>
            <a:endParaRPr lang="en-US" altLang="ko-KR" sz="1300" b="1" dirty="0">
              <a:solidFill>
                <a:srgbClr val="0000CC"/>
              </a:solidFill>
              <a:latin typeface="+mj-ea"/>
              <a:ea typeface="+mj-ea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duration</a:t>
            </a:r>
            <a:r>
              <a:rPr lang="en-US" altLang="ko-KR" sz="1300" dirty="0">
                <a:latin typeface="+mj-ea"/>
                <a:ea typeface="+mj-ea"/>
              </a:rPr>
              <a:t> : </a:t>
            </a:r>
            <a:r>
              <a:rPr lang="ko-KR" altLang="en-US" sz="1300" dirty="0">
                <a:latin typeface="+mj-ea"/>
                <a:ea typeface="+mj-ea"/>
              </a:rPr>
              <a:t>형태 </a:t>
            </a:r>
            <a:r>
              <a:rPr lang="en-US" altLang="ko-KR" sz="1300" dirty="0">
                <a:latin typeface="+mj-ea"/>
                <a:ea typeface="+mj-ea"/>
              </a:rPr>
              <a:t>-&gt; Number,</a:t>
            </a:r>
            <a:r>
              <a:rPr lang="ko-KR" altLang="en-US" sz="1300" dirty="0">
                <a:latin typeface="+mj-ea"/>
                <a:ea typeface="+mj-ea"/>
              </a:rPr>
              <a:t> </a:t>
            </a:r>
            <a:r>
              <a:rPr lang="en-US" altLang="ko-KR" sz="1300" dirty="0">
                <a:latin typeface="+mj-ea"/>
                <a:ea typeface="+mj-ea"/>
              </a:rPr>
              <a:t>String</a:t>
            </a:r>
            <a:r>
              <a:rPr lang="ko-KR" altLang="en-US" sz="1300" dirty="0">
                <a:latin typeface="+mj-ea"/>
                <a:ea typeface="+mj-ea"/>
              </a:rPr>
              <a:t>  </a:t>
            </a:r>
            <a:r>
              <a:rPr lang="ko-KR" altLang="en-US" sz="1300" dirty="0" err="1">
                <a:latin typeface="+mj-ea"/>
                <a:ea typeface="+mj-ea"/>
              </a:rPr>
              <a:t>초깃값</a:t>
            </a:r>
            <a:r>
              <a:rPr lang="ko-KR" altLang="en-US" sz="1300" dirty="0">
                <a:latin typeface="+mj-ea"/>
                <a:ea typeface="+mj-ea"/>
              </a:rPr>
              <a:t> </a:t>
            </a:r>
            <a:r>
              <a:rPr lang="en-US" altLang="ko-KR" sz="1300" dirty="0">
                <a:latin typeface="+mj-ea"/>
                <a:ea typeface="+mj-ea"/>
              </a:rPr>
              <a:t>-&gt; 400ms </a:t>
            </a:r>
            <a:r>
              <a:rPr lang="ko-KR" altLang="en-US" sz="1300" dirty="0">
                <a:latin typeface="+mj-ea"/>
                <a:ea typeface="+mj-ea"/>
              </a:rPr>
              <a:t>애니메이션의 시간을 지정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easing</a:t>
            </a:r>
            <a:r>
              <a:rPr lang="en-US" altLang="ko-KR" sz="1300" dirty="0">
                <a:latin typeface="+mj-ea"/>
                <a:ea typeface="+mj-ea"/>
              </a:rPr>
              <a:t> : </a:t>
            </a:r>
            <a:r>
              <a:rPr lang="ko-KR" altLang="en-US" sz="1300" dirty="0">
                <a:latin typeface="+mj-ea"/>
              </a:rPr>
              <a:t>형태 </a:t>
            </a:r>
            <a:r>
              <a:rPr lang="en-US" altLang="ko-KR" sz="1300" dirty="0">
                <a:latin typeface="+mj-ea"/>
              </a:rPr>
              <a:t>-&gt; String</a:t>
            </a:r>
            <a:r>
              <a:rPr lang="ko-KR" altLang="en-US" sz="1300" dirty="0">
                <a:latin typeface="+mj-ea"/>
              </a:rPr>
              <a:t>  </a:t>
            </a:r>
            <a:r>
              <a:rPr lang="ko-KR" altLang="en-US" sz="1300" dirty="0" err="1">
                <a:latin typeface="+mj-ea"/>
              </a:rPr>
              <a:t>초깃값</a:t>
            </a:r>
            <a:r>
              <a:rPr lang="ko-KR" altLang="en-US" sz="1300" dirty="0">
                <a:latin typeface="+mj-ea"/>
              </a:rPr>
              <a:t> </a:t>
            </a:r>
            <a:r>
              <a:rPr lang="en-US" altLang="ko-KR" sz="1300" dirty="0">
                <a:latin typeface="+mj-ea"/>
              </a:rPr>
              <a:t>-&gt; swing </a:t>
            </a:r>
            <a:r>
              <a:rPr lang="ko-KR" altLang="en-US" sz="1300" dirty="0">
                <a:latin typeface="+mj-ea"/>
              </a:rPr>
              <a:t>사용할 </a:t>
            </a:r>
            <a:r>
              <a:rPr lang="ko-KR" altLang="en-US" sz="1300" dirty="0" err="1">
                <a:latin typeface="+mj-ea"/>
              </a:rPr>
              <a:t>이징함수</a:t>
            </a:r>
            <a:r>
              <a:rPr lang="ko-KR" altLang="en-US" sz="1300" dirty="0">
                <a:latin typeface="+mj-ea"/>
              </a:rPr>
              <a:t> 이름 지정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step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1300" dirty="0">
                <a:latin typeface="+mj-ea"/>
              </a:rPr>
              <a:t>형태 </a:t>
            </a:r>
            <a:r>
              <a:rPr lang="en-US" altLang="ko-KR" sz="1300" dirty="0">
                <a:latin typeface="+mj-ea"/>
              </a:rPr>
              <a:t>-&gt; function(Number now, Tween tween)</a:t>
            </a:r>
            <a:r>
              <a:rPr lang="ko-KR" altLang="en-US" sz="1300" dirty="0">
                <a:latin typeface="+mj-ea"/>
              </a:rPr>
              <a:t>  애니메이션의 프레임이 진행</a:t>
            </a:r>
            <a:endParaRPr lang="en-US" altLang="ko-KR" sz="1300" dirty="0">
              <a:latin typeface="+mj-ea"/>
            </a:endParaRPr>
          </a:p>
          <a:p>
            <a:r>
              <a:rPr lang="en-US" altLang="ko-KR" sz="1300" dirty="0">
                <a:latin typeface="+mj-ea"/>
              </a:rPr>
              <a:t>        </a:t>
            </a:r>
            <a:r>
              <a:rPr lang="ko-KR" altLang="en-US" sz="1300" dirty="0">
                <a:latin typeface="+mj-ea"/>
              </a:rPr>
              <a:t>될 때 호출되는 함수이다</a:t>
            </a:r>
            <a:r>
              <a:rPr lang="en-US" altLang="ko-KR" sz="1300" dirty="0">
                <a:latin typeface="+mj-ea"/>
              </a:rPr>
              <a:t>.</a:t>
            </a:r>
            <a:r>
              <a:rPr lang="ko-KR" altLang="en-US" sz="1300" dirty="0">
                <a:latin typeface="+mj-ea"/>
              </a:rPr>
              <a:t>현재 애니메이션 프레임에 적용된 스타일 속성값을</a:t>
            </a:r>
            <a:endParaRPr lang="en-US" altLang="ko-KR" sz="1300" dirty="0">
              <a:latin typeface="+mj-ea"/>
            </a:endParaRPr>
          </a:p>
          <a:p>
            <a:r>
              <a:rPr lang="en-US" altLang="ko-KR" sz="1300" dirty="0">
                <a:latin typeface="+mj-ea"/>
              </a:rPr>
              <a:t>        </a:t>
            </a:r>
            <a:r>
              <a:rPr lang="ko-KR" altLang="en-US" sz="1300" dirty="0">
                <a:latin typeface="+mj-ea"/>
              </a:rPr>
              <a:t>알아낼 때 주로 사용한다</a:t>
            </a:r>
            <a:r>
              <a:rPr lang="en-US" altLang="ko-KR" sz="1300" dirty="0">
                <a:latin typeface="+mj-ea"/>
              </a:rPr>
              <a:t>.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complete</a:t>
            </a:r>
            <a:r>
              <a:rPr lang="en-US" altLang="ko-KR" sz="1300" dirty="0">
                <a:latin typeface="+mj-ea"/>
                <a:ea typeface="+mj-ea"/>
              </a:rPr>
              <a:t> : </a:t>
            </a:r>
            <a:r>
              <a:rPr lang="ko-KR" altLang="en-US" sz="1300" dirty="0">
                <a:latin typeface="+mj-ea"/>
              </a:rPr>
              <a:t>형태 </a:t>
            </a:r>
            <a:r>
              <a:rPr lang="en-US" altLang="ko-KR" sz="1300" dirty="0">
                <a:latin typeface="+mj-ea"/>
              </a:rPr>
              <a:t>-&gt; function()</a:t>
            </a:r>
            <a:r>
              <a:rPr lang="ko-KR" altLang="en-US" sz="1300" dirty="0">
                <a:latin typeface="+mj-ea"/>
              </a:rPr>
              <a:t>  애니메이션 완료 후 실행하는 함수</a:t>
            </a:r>
            <a:endParaRPr lang="en-US" altLang="ko-KR" sz="1300" dirty="0">
              <a:latin typeface="+mj-ea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start</a:t>
            </a:r>
            <a:r>
              <a:rPr lang="en-US" altLang="ko-KR" sz="1300" dirty="0">
                <a:latin typeface="+mj-ea"/>
                <a:ea typeface="+mj-ea"/>
              </a:rPr>
              <a:t> : </a:t>
            </a:r>
            <a:r>
              <a:rPr lang="ko-KR" altLang="en-US" sz="1300" dirty="0">
                <a:latin typeface="+mj-ea"/>
              </a:rPr>
              <a:t>형태 </a:t>
            </a:r>
            <a:r>
              <a:rPr lang="en-US" altLang="ko-KR" sz="1300" dirty="0">
                <a:latin typeface="+mj-ea"/>
              </a:rPr>
              <a:t>-&gt; function(Promise animation)</a:t>
            </a:r>
            <a:r>
              <a:rPr lang="ko-KR" altLang="en-US" sz="1300" dirty="0">
                <a:latin typeface="+mj-ea"/>
              </a:rPr>
              <a:t>  애니메이션 시작할 때 호출되는 함수</a:t>
            </a:r>
            <a:endParaRPr lang="en-US" altLang="ko-KR" sz="1300" dirty="0">
              <a:latin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         </a:t>
            </a:r>
            <a:r>
              <a:rPr lang="ko-KR" altLang="en-US" sz="1300" dirty="0">
                <a:latin typeface="+mj-ea"/>
                <a:ea typeface="+mj-ea"/>
              </a:rPr>
              <a:t>시작 전 애니메이션에 필요한 </a:t>
            </a:r>
            <a:r>
              <a:rPr lang="ko-KR" altLang="en-US" sz="1300" dirty="0" err="1">
                <a:latin typeface="+mj-ea"/>
                <a:ea typeface="+mj-ea"/>
              </a:rPr>
              <a:t>초깃값을</a:t>
            </a:r>
            <a:r>
              <a:rPr lang="ko-KR" altLang="en-US" sz="1300" dirty="0">
                <a:latin typeface="+mj-ea"/>
                <a:ea typeface="+mj-ea"/>
              </a:rPr>
              <a:t> 설정할 때 주로 사용하며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아울러 애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         </a:t>
            </a:r>
            <a:r>
              <a:rPr lang="ko-KR" altLang="en-US" sz="1300" dirty="0" err="1">
                <a:latin typeface="+mj-ea"/>
                <a:ea typeface="+mj-ea"/>
              </a:rPr>
              <a:t>니메이션을</a:t>
            </a:r>
            <a:r>
              <a:rPr lang="ko-KR" altLang="en-US" sz="1300" dirty="0">
                <a:latin typeface="+mj-ea"/>
                <a:ea typeface="+mj-ea"/>
              </a:rPr>
              <a:t> 멈출 수도 있다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progress</a:t>
            </a:r>
            <a:r>
              <a:rPr lang="en-US" altLang="ko-KR" sz="1300" dirty="0">
                <a:latin typeface="+mj-ea"/>
                <a:ea typeface="+mj-ea"/>
              </a:rPr>
              <a:t> : </a:t>
            </a:r>
            <a:r>
              <a:rPr lang="ko-KR" altLang="en-US" sz="1300" dirty="0">
                <a:latin typeface="+mj-ea"/>
              </a:rPr>
              <a:t>형태 </a:t>
            </a:r>
            <a:r>
              <a:rPr lang="en-US" altLang="ko-KR" sz="1300" dirty="0">
                <a:latin typeface="+mj-ea"/>
              </a:rPr>
              <a:t>-&gt; function(Promise animation, progress, </a:t>
            </a:r>
            <a:r>
              <a:rPr lang="en-US" altLang="ko-KR" sz="1300" dirty="0" err="1">
                <a:latin typeface="+mj-ea"/>
              </a:rPr>
              <a:t>remainingMs</a:t>
            </a:r>
            <a:r>
              <a:rPr lang="en-US" altLang="ko-KR" sz="1300" dirty="0">
                <a:latin typeface="+mj-ea"/>
              </a:rPr>
              <a:t>)</a:t>
            </a:r>
          </a:p>
          <a:p>
            <a:r>
              <a:rPr lang="en-US" altLang="ko-KR" sz="1300" dirty="0">
                <a:latin typeface="+mj-ea"/>
              </a:rPr>
              <a:t>              step</a:t>
            </a:r>
            <a:r>
              <a:rPr lang="ko-KR" altLang="en-US" sz="1300" dirty="0">
                <a:latin typeface="+mj-ea"/>
              </a:rPr>
              <a:t>옵션과 동일하게 애니메이션 프레임이 진행될 때 호출되는 함수</a:t>
            </a:r>
            <a:endParaRPr lang="en-US" altLang="ko-KR" sz="1300" dirty="0">
              <a:latin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              progress</a:t>
            </a:r>
            <a:r>
              <a:rPr lang="ko-KR" altLang="en-US" sz="1300" dirty="0">
                <a:latin typeface="+mj-ea"/>
                <a:ea typeface="+mj-ea"/>
              </a:rPr>
              <a:t>옵션은 </a:t>
            </a:r>
            <a:r>
              <a:rPr lang="en-US" altLang="ko-KR" sz="1300" dirty="0">
                <a:latin typeface="+mj-ea"/>
                <a:ea typeface="+mj-ea"/>
              </a:rPr>
              <a:t>jQuery1.8</a:t>
            </a:r>
            <a:r>
              <a:rPr lang="ko-KR" altLang="en-US" sz="1300" dirty="0">
                <a:latin typeface="+mj-ea"/>
                <a:ea typeface="+mj-ea"/>
              </a:rPr>
              <a:t>에서</a:t>
            </a:r>
            <a:r>
              <a:rPr lang="en-US" altLang="ko-KR" sz="1300" dirty="0">
                <a:latin typeface="+mj-ea"/>
                <a:ea typeface="+mj-ea"/>
              </a:rPr>
              <a:t> </a:t>
            </a:r>
            <a:r>
              <a:rPr lang="ko-KR" altLang="en-US" sz="1300" dirty="0">
                <a:latin typeface="+mj-ea"/>
                <a:ea typeface="+mj-ea"/>
              </a:rPr>
              <a:t>추가되었으며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애니메이션 진행률 및 남은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              </a:t>
            </a:r>
            <a:r>
              <a:rPr lang="ko-KR" altLang="en-US" sz="1300" dirty="0">
                <a:latin typeface="+mj-ea"/>
                <a:ea typeface="+mj-ea"/>
              </a:rPr>
              <a:t>애니메이션 시간을 알 수가 있다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done</a:t>
            </a:r>
            <a:r>
              <a:rPr lang="en-US" altLang="ko-KR" sz="1300" dirty="0">
                <a:latin typeface="+mj-ea"/>
                <a:ea typeface="+mj-ea"/>
              </a:rPr>
              <a:t> : </a:t>
            </a:r>
            <a:r>
              <a:rPr lang="ko-KR" altLang="en-US" sz="1300" dirty="0">
                <a:latin typeface="+mj-ea"/>
              </a:rPr>
              <a:t>형태 </a:t>
            </a:r>
            <a:r>
              <a:rPr lang="en-US" altLang="ko-KR" sz="1300" dirty="0">
                <a:latin typeface="+mj-ea"/>
              </a:rPr>
              <a:t>-&gt; function(Promise animation, Boolean </a:t>
            </a:r>
            <a:r>
              <a:rPr lang="en-US" altLang="ko-KR" sz="1300" dirty="0" err="1">
                <a:latin typeface="+mj-ea"/>
              </a:rPr>
              <a:t>jumpedToEnd</a:t>
            </a:r>
            <a:r>
              <a:rPr lang="en-US" altLang="ko-KR" sz="1300" dirty="0">
                <a:latin typeface="+mj-ea"/>
              </a:rPr>
              <a:t>)</a:t>
            </a:r>
          </a:p>
          <a:p>
            <a:r>
              <a:rPr lang="en-US" altLang="ko-KR" sz="1300" dirty="0">
                <a:latin typeface="+mj-ea"/>
                <a:ea typeface="+mj-ea"/>
              </a:rPr>
              <a:t>         complete</a:t>
            </a:r>
            <a:r>
              <a:rPr lang="ko-KR" altLang="en-US" sz="1300" dirty="0">
                <a:latin typeface="+mj-ea"/>
                <a:ea typeface="+mj-ea"/>
              </a:rPr>
              <a:t>옵션과 동일하게 애니메이션 완료 후 호출되는 함수이다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endParaRPr lang="ko-KR" altLang="en-US" sz="1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63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사용자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정의 애니메이션 효과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54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1. </a:t>
            </a:r>
            <a:r>
              <a:rPr kumimoji="1" lang="ko-KR" altLang="en-US" b="1" dirty="0">
                <a:latin typeface="+mj-ea"/>
                <a:ea typeface="+mj-ea"/>
              </a:rPr>
              <a:t>설명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latin typeface="+mj-ea"/>
                <a:ea typeface="+mj-ea"/>
              </a:rPr>
              <a:t>앞에서는 </a:t>
            </a:r>
            <a:r>
              <a:rPr kumimoji="1" lang="en-US" altLang="ko-KR" sz="1500" dirty="0" err="1">
                <a:latin typeface="+mj-ea"/>
                <a:ea typeface="+mj-ea"/>
              </a:rPr>
              <a:t>jQeury</a:t>
            </a:r>
            <a:r>
              <a:rPr kumimoji="1" lang="ko-KR" altLang="en-US" sz="1500" dirty="0">
                <a:latin typeface="+mj-ea"/>
                <a:ea typeface="+mj-ea"/>
              </a:rPr>
              <a:t>에서 제공하는 가장 기본적인 효과에 대해서 살펴 보았다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하지만 실무에서는 이런 </a:t>
            </a:r>
            <a:r>
              <a:rPr kumimoji="1" lang="ko-KR" altLang="en-US" sz="1500" dirty="0" err="1">
                <a:latin typeface="+mj-ea"/>
                <a:ea typeface="+mj-ea"/>
              </a:rPr>
              <a:t>효과뿐</a:t>
            </a:r>
            <a:r>
              <a:rPr kumimoji="1" lang="ko-KR" altLang="en-US" sz="1500" dirty="0">
                <a:latin typeface="+mj-ea"/>
                <a:ea typeface="+mj-ea"/>
              </a:rPr>
              <a:t> 아니라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사용자에 맞는 맞춤형 효과가 필요하다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이를 위해 </a:t>
            </a:r>
            <a:r>
              <a:rPr kumimoji="1" lang="en-US" altLang="ko-KR" sz="1500" dirty="0">
                <a:latin typeface="+mj-ea"/>
                <a:ea typeface="+mj-ea"/>
              </a:rPr>
              <a:t>jQuery</a:t>
            </a:r>
            <a:r>
              <a:rPr kumimoji="1" lang="ko-KR" altLang="en-US" sz="1500" dirty="0">
                <a:latin typeface="+mj-ea"/>
                <a:ea typeface="+mj-ea"/>
              </a:rPr>
              <a:t>에서는 사용자 정의 효과를 만들 수 있게 </a:t>
            </a:r>
            <a:r>
              <a:rPr kumimoji="1" lang="en-US" altLang="ko-KR" sz="1500" dirty="0">
                <a:latin typeface="+mj-ea"/>
                <a:ea typeface="+mj-ea"/>
              </a:rPr>
              <a:t>animate()</a:t>
            </a:r>
            <a:r>
              <a:rPr kumimoji="1" lang="ko-KR" altLang="en-US" sz="1500" dirty="0">
                <a:latin typeface="+mj-ea"/>
                <a:ea typeface="+mj-ea"/>
              </a:rPr>
              <a:t>라는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메서드를 제공한다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다시 한번 언급하지만 앞에서 본 기본 효과를 구현하고 있는 </a:t>
            </a:r>
            <a:r>
              <a:rPr kumimoji="1" lang="en-US" altLang="ko-KR" sz="1500" dirty="0">
                <a:latin typeface="+mj-ea"/>
                <a:ea typeface="+mj-ea"/>
              </a:rPr>
              <a:t>show(), hide() </a:t>
            </a:r>
            <a:r>
              <a:rPr kumimoji="1" lang="ko-KR" altLang="en-US" sz="1500" dirty="0">
                <a:latin typeface="+mj-ea"/>
                <a:ea typeface="+mj-ea"/>
              </a:rPr>
              <a:t>등의 메서드 내부는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en-US" altLang="ko-KR" sz="1500" dirty="0" err="1">
                <a:latin typeface="+mj-ea"/>
                <a:ea typeface="+mj-ea"/>
              </a:rPr>
              <a:t>animaite</a:t>
            </a:r>
            <a:r>
              <a:rPr kumimoji="1" lang="en-US" altLang="ko-KR" sz="1500" dirty="0">
                <a:latin typeface="+mj-ea"/>
                <a:ea typeface="+mj-ea"/>
              </a:rPr>
              <a:t>()</a:t>
            </a:r>
            <a:r>
              <a:rPr kumimoji="1" lang="ko-KR" altLang="en-US" sz="1500" dirty="0">
                <a:latin typeface="+mj-ea"/>
                <a:ea typeface="+mj-ea"/>
              </a:rPr>
              <a:t>메서드로 구현되어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2. </a:t>
            </a:r>
            <a:r>
              <a:rPr kumimoji="1" lang="ko-KR" altLang="en-US" sz="1600" b="1" dirty="0">
                <a:latin typeface="+mj-ea"/>
                <a:ea typeface="+mj-ea"/>
              </a:rPr>
              <a:t>사용자 정의 애니메이션 효과 만들기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① 사용법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  - $</a:t>
            </a:r>
            <a:r>
              <a:rPr kumimoji="1" lang="ko-KR" altLang="en-US" sz="1500" dirty="0">
                <a:latin typeface="+mj-ea"/>
                <a:ea typeface="+mj-ea"/>
              </a:rPr>
              <a:t>대상</a:t>
            </a:r>
            <a:r>
              <a:rPr kumimoji="1" lang="en-US" altLang="ko-KR" sz="1500" dirty="0">
                <a:latin typeface="+mj-ea"/>
                <a:ea typeface="+mj-ea"/>
              </a:rPr>
              <a:t>.animate(properties, options)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  - $</a:t>
            </a:r>
            <a:r>
              <a:rPr kumimoji="1" lang="ko-KR" altLang="en-US" sz="1500" dirty="0">
                <a:latin typeface="+mj-ea"/>
                <a:ea typeface="+mj-ea"/>
              </a:rPr>
              <a:t>대상</a:t>
            </a:r>
            <a:r>
              <a:rPr kumimoji="1" lang="en-US" altLang="ko-KR" sz="1500" dirty="0">
                <a:latin typeface="+mj-ea"/>
                <a:ea typeface="+mj-ea"/>
              </a:rPr>
              <a:t>.animate(properties [, duration][, easing][, complete])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② 매개변수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  - properties : </a:t>
            </a:r>
            <a:r>
              <a:rPr kumimoji="1" lang="ko-KR" altLang="en-US" sz="1500" dirty="0">
                <a:latin typeface="+mj-ea"/>
                <a:ea typeface="+mj-ea"/>
              </a:rPr>
              <a:t>애니메이션을 적용할 </a:t>
            </a:r>
            <a:r>
              <a:rPr kumimoji="1" lang="en-US" altLang="ko-KR" sz="1500" dirty="0">
                <a:latin typeface="+mj-ea"/>
                <a:ea typeface="+mj-ea"/>
              </a:rPr>
              <a:t>CSS </a:t>
            </a:r>
            <a:r>
              <a:rPr kumimoji="1" lang="ko-KR" altLang="en-US" sz="1500" dirty="0">
                <a:latin typeface="+mj-ea"/>
                <a:ea typeface="+mj-ea"/>
              </a:rPr>
              <a:t>스타일 프로퍼티와 값이 담길 객체이다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  - duration : </a:t>
            </a:r>
            <a:r>
              <a:rPr kumimoji="1" lang="ko-KR" altLang="en-US" sz="1500" dirty="0">
                <a:latin typeface="+mj-ea"/>
                <a:ea typeface="+mj-ea"/>
              </a:rPr>
              <a:t>효과가 지속될 시간 값이다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  - easing : </a:t>
            </a:r>
            <a:r>
              <a:rPr kumimoji="1" lang="ko-KR" altLang="en-US" sz="1500" dirty="0">
                <a:latin typeface="+mj-ea"/>
                <a:ea typeface="+mj-ea"/>
              </a:rPr>
              <a:t>사용할 이징 함수 이름이다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  - complete : </a:t>
            </a:r>
            <a:r>
              <a:rPr kumimoji="1" lang="ko-KR" altLang="en-US" sz="1500" dirty="0">
                <a:latin typeface="+mj-ea"/>
                <a:ea typeface="+mj-ea"/>
              </a:rPr>
              <a:t>효과가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완료되었을 때 호출할 </a:t>
            </a:r>
            <a:r>
              <a:rPr kumimoji="1" lang="ko-KR" altLang="en-US" sz="1500" dirty="0" err="1">
                <a:latin typeface="+mj-ea"/>
                <a:ea typeface="+mj-ea"/>
              </a:rPr>
              <a:t>콜백</a:t>
            </a:r>
            <a:r>
              <a:rPr kumimoji="1" lang="ko-KR" altLang="en-US" sz="1500" dirty="0">
                <a:latin typeface="+mj-ea"/>
                <a:ea typeface="+mj-ea"/>
              </a:rPr>
              <a:t> 함수이다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  - options : </a:t>
            </a:r>
            <a:r>
              <a:rPr kumimoji="1" lang="ko-KR" altLang="en-US" sz="1500" dirty="0">
                <a:latin typeface="+mj-ea"/>
                <a:ea typeface="+mj-ea"/>
              </a:rPr>
              <a:t>앞의 내용과 동일하다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713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사용자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정의 애니메이션 효과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1525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3. </a:t>
            </a:r>
            <a:r>
              <a:rPr kumimoji="1" lang="ko-KR" altLang="en-US" b="1" dirty="0">
                <a:latin typeface="+mj-ea"/>
                <a:ea typeface="+mj-ea"/>
              </a:rPr>
              <a:t>애</a:t>
            </a:r>
            <a:r>
              <a:rPr kumimoji="1" lang="ko-KR" altLang="en-US" b="1" dirty="0">
                <a:latin typeface="+mj-ea"/>
              </a:rPr>
              <a:t>니메이션 효과 멈추기</a:t>
            </a:r>
            <a:endParaRPr kumimoji="1" lang="en-US" altLang="ko-KR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① 사용법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  - $</a:t>
            </a:r>
            <a:r>
              <a:rPr kumimoji="1" lang="ko-KR" altLang="en-US" sz="1500" dirty="0">
                <a:latin typeface="+mj-ea"/>
                <a:ea typeface="+mj-ea"/>
              </a:rPr>
              <a:t>대상</a:t>
            </a:r>
            <a:r>
              <a:rPr kumimoji="1" lang="en-US" altLang="ko-KR" sz="1500" dirty="0">
                <a:latin typeface="+mj-ea"/>
                <a:ea typeface="+mj-ea"/>
              </a:rPr>
              <a:t>.stop()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  </a:t>
            </a:r>
            <a:r>
              <a:rPr kumimoji="1" lang="ko-KR" altLang="en-US" sz="1500" dirty="0">
                <a:latin typeface="+mj-ea"/>
                <a:ea typeface="+mj-ea"/>
              </a:rPr>
              <a:t>실행되는 애니메이션을 멈출 수가 있다</a:t>
            </a:r>
            <a:r>
              <a:rPr kumimoji="1" lang="en-US" altLang="ko-KR" sz="1500">
                <a:latin typeface="+mj-ea"/>
                <a:ea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397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jQuery</a:t>
            </a:r>
            <a:r>
              <a:rPr lang="ko-KR" altLang="en-US" sz="2800" b="1" dirty="0">
                <a:latin typeface="+mj-ea"/>
              </a:rPr>
              <a:t>애니메이션 효과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31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1. </a:t>
            </a:r>
            <a:r>
              <a:rPr kumimoji="1" lang="ko-KR" altLang="en-US" b="1" dirty="0"/>
              <a:t>애니메이션 방법 정리</a:t>
            </a:r>
            <a:endParaRPr kumimoji="1" lang="en-US" altLang="ko-KR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</a:rPr>
              <a:t>  </a:t>
            </a:r>
            <a:r>
              <a:rPr kumimoji="1" lang="en-US" altLang="ko-KR" sz="1500" b="1" dirty="0">
                <a:latin typeface="+mj-ea"/>
              </a:rPr>
              <a:t> </a:t>
            </a:r>
            <a:r>
              <a:rPr kumimoji="1" lang="en-US" altLang="ko-KR" sz="1500" dirty="0"/>
              <a:t>- </a:t>
            </a:r>
            <a:r>
              <a:rPr kumimoji="1" lang="ko-KR" altLang="en-US" sz="1500" dirty="0" err="1"/>
              <a:t>탭메뉴</a:t>
            </a:r>
            <a:r>
              <a:rPr kumimoji="1" lang="ko-KR" altLang="en-US" sz="1500" dirty="0"/>
              <a:t> </a:t>
            </a:r>
            <a:r>
              <a:rPr kumimoji="1" lang="ko-KR" altLang="en-US" sz="1500" dirty="0" err="1"/>
              <a:t>제작시</a:t>
            </a:r>
            <a:r>
              <a:rPr kumimoji="1" lang="ko-KR" altLang="en-US" sz="1500" dirty="0"/>
              <a:t> 기존 선택된 탭메뉴에 해당하는 내용은 서서히 사라지게 하고</a:t>
            </a:r>
            <a:r>
              <a:rPr kumimoji="1" lang="en-US" altLang="ko-KR" sz="1500" dirty="0"/>
              <a:t>(</a:t>
            </a:r>
            <a:r>
              <a:rPr kumimoji="1" lang="ko-KR" altLang="en-US" sz="1500" dirty="0" err="1"/>
              <a:t>페이드</a:t>
            </a:r>
            <a:r>
              <a:rPr kumimoji="1" lang="ko-KR" altLang="en-US" sz="1500" dirty="0"/>
              <a:t> 아웃 효과</a:t>
            </a:r>
            <a:r>
              <a:rPr kumimoji="1" lang="en-US" altLang="ko-KR" sz="1500" dirty="0"/>
              <a:t>) </a:t>
            </a:r>
            <a:r>
              <a:rPr kumimoji="1" lang="ko-KR" altLang="en-US" sz="1500" dirty="0"/>
              <a:t>선택한 탭메뉴에 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</a:t>
            </a:r>
            <a:r>
              <a:rPr kumimoji="1" lang="ko-KR" altLang="en-US" sz="1500" dirty="0"/>
              <a:t>해당하는 내용은 서서히 나타나게</a:t>
            </a:r>
            <a:r>
              <a:rPr kumimoji="1" lang="en-US" altLang="ko-KR" sz="1500" dirty="0"/>
              <a:t>(</a:t>
            </a:r>
            <a:r>
              <a:rPr kumimoji="1" lang="ko-KR" altLang="en-US" sz="1500" dirty="0" err="1"/>
              <a:t>페이드</a:t>
            </a:r>
            <a:r>
              <a:rPr kumimoji="1" lang="ko-KR" altLang="en-US" sz="1500" dirty="0"/>
              <a:t> 인 효과</a:t>
            </a:r>
            <a:r>
              <a:rPr kumimoji="1" lang="en-US" altLang="ko-KR" sz="1500" dirty="0"/>
              <a:t>) </a:t>
            </a:r>
            <a:r>
              <a:rPr kumimoji="1" lang="ko-KR" altLang="en-US" sz="1500" dirty="0" err="1"/>
              <a:t>한다거나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이미지 슬라이더 제작 시 다음 이미지로 부드럽게 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</a:t>
            </a:r>
            <a:r>
              <a:rPr kumimoji="1" lang="ko-KR" altLang="en-US" sz="1500" dirty="0"/>
              <a:t>전환</a:t>
            </a:r>
            <a:r>
              <a:rPr kumimoji="1" lang="en-US" altLang="ko-KR" sz="1500" dirty="0"/>
              <a:t>(</a:t>
            </a:r>
            <a:r>
              <a:rPr kumimoji="1" lang="ko-KR" altLang="en-US" sz="1500" dirty="0"/>
              <a:t>슬라이더 효과</a:t>
            </a:r>
            <a:r>
              <a:rPr kumimoji="1" lang="en-US" altLang="ko-KR" sz="1500" dirty="0"/>
              <a:t>)</a:t>
            </a:r>
            <a:r>
              <a:rPr kumimoji="1" lang="ko-KR" altLang="en-US" sz="1500" dirty="0"/>
              <a:t>을 하거나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또는 이미지 갤러리 제작 시 선택한 이미지를 용수철처럼 튕기듯</a:t>
            </a:r>
            <a:r>
              <a:rPr kumimoji="1" lang="en-US" altLang="ko-KR" sz="1500" dirty="0"/>
              <a:t>(</a:t>
            </a:r>
            <a:r>
              <a:rPr kumimoji="1" lang="ko-KR" altLang="en-US" sz="1500" dirty="0" err="1"/>
              <a:t>일레스틱</a:t>
            </a:r>
            <a:r>
              <a:rPr kumimoji="1" lang="ko-KR" altLang="en-US" sz="1500" dirty="0"/>
              <a:t> 효과</a:t>
            </a:r>
            <a:r>
              <a:rPr kumimoji="1" lang="en-US" altLang="ko-KR" sz="1500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</a:t>
            </a:r>
            <a:r>
              <a:rPr kumimoji="1" lang="ko-KR" altLang="en-US" sz="1500" dirty="0"/>
              <a:t>등장하게끔 구현하기도 한다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</a:t>
            </a:r>
            <a:r>
              <a:rPr kumimoji="1" lang="en-US" altLang="ko-KR" sz="1500" dirty="0"/>
              <a:t>- </a:t>
            </a:r>
            <a:r>
              <a:rPr kumimoji="1" lang="ko-KR" altLang="en-US" sz="1500" dirty="0"/>
              <a:t>위와 같은 것을 인터랙티브 컨텐츠라고 하면 이런 것은 애초에 </a:t>
            </a:r>
            <a:r>
              <a:rPr kumimoji="1" lang="en-US" altLang="ko-KR" sz="1500" dirty="0"/>
              <a:t>‘</a:t>
            </a:r>
            <a:r>
              <a:rPr kumimoji="1" lang="ko-KR" altLang="en-US" sz="1500" dirty="0"/>
              <a:t>인터랙티브 웹 컨텐츠 제작 </a:t>
            </a:r>
            <a:r>
              <a:rPr kumimoji="1" lang="en-US" altLang="ko-KR" sz="1500" dirty="0"/>
              <a:t>= </a:t>
            </a:r>
            <a:r>
              <a:rPr kumimoji="1" lang="ko-KR" altLang="en-US" sz="1500" dirty="0"/>
              <a:t>플래시</a:t>
            </a:r>
            <a:r>
              <a:rPr kumimoji="1" lang="en-US" altLang="ko-KR" sz="1500" dirty="0"/>
              <a:t>’</a:t>
            </a:r>
            <a:r>
              <a:rPr kumimoji="1" lang="ko-KR" altLang="en-US" sz="1500" dirty="0"/>
              <a:t>라는 수식이 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</a:t>
            </a:r>
            <a:r>
              <a:rPr kumimoji="1" lang="ko-KR" altLang="en-US" sz="1500" dirty="0"/>
              <a:t>성립할 만큼 플래시는 인터랙티브 컨텐츠 제작 도구로 독보적인 존재하였다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하지만 요즘에는 플래시만의 전유물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</a:t>
            </a:r>
            <a:r>
              <a:rPr kumimoji="1" lang="ko-KR" altLang="en-US" sz="1500" dirty="0"/>
              <a:t>만의 전유물처럼 여겼던 인터랙티브 웹 컨텐츠들을 순순 웹 기술만을 이용해서 만들고 있다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</a:t>
            </a:r>
            <a:r>
              <a:rPr kumimoji="1" lang="ko-KR" altLang="en-US" sz="1500" dirty="0"/>
              <a:t>즉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이제 플래시를 받아주는 브라우저는 없다는 것이다</a:t>
            </a:r>
            <a:r>
              <a:rPr kumimoji="1"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jQuery</a:t>
            </a:r>
            <a:r>
              <a:rPr lang="ko-KR" altLang="en-US" sz="2800" b="1" dirty="0">
                <a:latin typeface="+mj-ea"/>
              </a:rPr>
              <a:t>애니메이션 효과 종류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293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1. </a:t>
            </a:r>
            <a:r>
              <a:rPr kumimoji="1" lang="ko-KR" altLang="en-US" b="1" dirty="0">
                <a:latin typeface="+mj-ea"/>
                <a:ea typeface="+mj-ea"/>
              </a:rPr>
              <a:t>기본 효과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en-US" altLang="ko-KR" sz="1500" dirty="0" err="1">
                <a:latin typeface="+mj-ea"/>
                <a:ea typeface="+mj-ea"/>
              </a:rPr>
              <a:t>jQeury</a:t>
            </a:r>
            <a:r>
              <a:rPr kumimoji="1" lang="ko-KR" altLang="en-US" sz="1500" dirty="0">
                <a:latin typeface="+mj-ea"/>
                <a:ea typeface="+mj-ea"/>
              </a:rPr>
              <a:t>는 일반적으로 가장 많이 사용하는 등장 효과</a:t>
            </a:r>
            <a:r>
              <a:rPr kumimoji="1" lang="en-US" altLang="ko-KR" sz="1500" dirty="0">
                <a:latin typeface="+mj-ea"/>
                <a:ea typeface="+mj-ea"/>
              </a:rPr>
              <a:t>(show, hide)</a:t>
            </a:r>
            <a:r>
              <a:rPr kumimoji="1" lang="ko-KR" altLang="en-US" sz="1500" dirty="0">
                <a:latin typeface="+mj-ea"/>
                <a:ea typeface="+mj-ea"/>
              </a:rPr>
              <a:t>와 </a:t>
            </a:r>
            <a:r>
              <a:rPr kumimoji="1" lang="ko-KR" altLang="en-US" sz="1500" dirty="0" err="1">
                <a:latin typeface="+mj-ea"/>
                <a:ea typeface="+mj-ea"/>
              </a:rPr>
              <a:t>페이드</a:t>
            </a:r>
            <a:r>
              <a:rPr kumimoji="1" lang="ko-KR" altLang="en-US" sz="1500" dirty="0">
                <a:latin typeface="+mj-ea"/>
                <a:ea typeface="+mj-ea"/>
              </a:rPr>
              <a:t> 효과</a:t>
            </a:r>
            <a:r>
              <a:rPr kumimoji="1" lang="en-US" altLang="ko-KR" sz="1500" dirty="0">
                <a:latin typeface="+mj-ea"/>
                <a:ea typeface="+mj-ea"/>
              </a:rPr>
              <a:t>(</a:t>
            </a:r>
            <a:r>
              <a:rPr kumimoji="1" lang="ko-KR" altLang="en-US" sz="1500" dirty="0">
                <a:latin typeface="+mj-ea"/>
                <a:ea typeface="+mj-ea"/>
              </a:rPr>
              <a:t>부드럽게 사라지고 나타나는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(</a:t>
            </a:r>
            <a:r>
              <a:rPr kumimoji="1" lang="en-US" altLang="ko-KR" sz="1500" dirty="0" err="1">
                <a:latin typeface="+mj-ea"/>
                <a:ea typeface="+mj-ea"/>
              </a:rPr>
              <a:t>fadeIn</a:t>
            </a:r>
            <a:r>
              <a:rPr kumimoji="1" lang="en-US" altLang="ko-KR" sz="1500" dirty="0">
                <a:latin typeface="+mj-ea"/>
                <a:ea typeface="+mj-ea"/>
              </a:rPr>
              <a:t>, fadeout) </a:t>
            </a:r>
            <a:r>
              <a:rPr kumimoji="1" lang="ko-KR" altLang="en-US" sz="1500" dirty="0">
                <a:latin typeface="+mj-ea"/>
                <a:ea typeface="+mj-ea"/>
              </a:rPr>
              <a:t>그리고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슬라이드 효과</a:t>
            </a:r>
            <a:r>
              <a:rPr kumimoji="1" lang="en-US" altLang="ko-KR" sz="1500" dirty="0">
                <a:latin typeface="+mj-ea"/>
                <a:ea typeface="+mj-ea"/>
              </a:rPr>
              <a:t>(</a:t>
            </a:r>
            <a:r>
              <a:rPr kumimoji="1" lang="en-US" altLang="ko-KR" sz="1500" dirty="0" err="1">
                <a:latin typeface="+mj-ea"/>
                <a:ea typeface="+mj-ea"/>
              </a:rPr>
              <a:t>slideIn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en-US" altLang="ko-KR" sz="1500" dirty="0" err="1">
                <a:latin typeface="+mj-ea"/>
                <a:ea typeface="+mj-ea"/>
              </a:rPr>
              <a:t>slideOut</a:t>
            </a:r>
            <a:r>
              <a:rPr kumimoji="1" lang="en-US" altLang="ko-KR" sz="1500" dirty="0">
                <a:latin typeface="+mj-ea"/>
                <a:ea typeface="+mj-ea"/>
              </a:rPr>
              <a:t>)</a:t>
            </a:r>
            <a:r>
              <a:rPr kumimoji="1" lang="ko-KR" altLang="en-US" sz="1500" dirty="0">
                <a:latin typeface="+mj-ea"/>
                <a:ea typeface="+mj-ea"/>
              </a:rPr>
              <a:t>를 기본적으로 제공한다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</a:rPr>
              <a:t>2. </a:t>
            </a:r>
            <a:r>
              <a:rPr kumimoji="1" lang="ko-KR" altLang="en-US" sz="1600" b="1" dirty="0">
                <a:latin typeface="+mj-ea"/>
              </a:rPr>
              <a:t>사용자 정의 효과</a:t>
            </a: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</a:rPr>
              <a:t>   - </a:t>
            </a:r>
            <a:r>
              <a:rPr kumimoji="1" lang="en-US" altLang="ko-KR" sz="1600" dirty="0" err="1">
                <a:latin typeface="+mj-ea"/>
              </a:rPr>
              <a:t>jQeury</a:t>
            </a:r>
            <a:r>
              <a:rPr kumimoji="1" lang="ko-KR" altLang="en-US" sz="1600" dirty="0">
                <a:latin typeface="+mj-ea"/>
              </a:rPr>
              <a:t>는 기본 효과 뿐만 아니라 자신이 원하는 다양한 효과를 만들 수 있는 </a:t>
            </a:r>
            <a:r>
              <a:rPr kumimoji="1" lang="en-US" altLang="ko-KR" sz="1600" dirty="0">
                <a:latin typeface="+mj-ea"/>
              </a:rPr>
              <a:t>animate()</a:t>
            </a:r>
            <a:r>
              <a:rPr kumimoji="1" lang="ko-KR" altLang="en-US" sz="1600" dirty="0">
                <a:latin typeface="+mj-ea"/>
              </a:rPr>
              <a:t>라는 메서드를</a:t>
            </a:r>
            <a:endParaRPr kumimoji="1" lang="en-US" altLang="ko-KR" sz="16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</a:t>
            </a:r>
            <a:r>
              <a:rPr kumimoji="1" lang="ko-KR" altLang="en-US" sz="1600" dirty="0">
                <a:latin typeface="+mj-ea"/>
                <a:ea typeface="+mj-ea"/>
              </a:rPr>
              <a:t>제공한다</a:t>
            </a:r>
            <a:r>
              <a:rPr kumimoji="1" lang="en-US" altLang="ko-KR" sz="1600" dirty="0">
                <a:latin typeface="+mj-ea"/>
                <a:ea typeface="+mj-ea"/>
              </a:rPr>
              <a:t>. </a:t>
            </a:r>
            <a:r>
              <a:rPr kumimoji="1" lang="ko-KR" altLang="en-US" sz="1600" dirty="0">
                <a:latin typeface="+mj-ea"/>
                <a:ea typeface="+mj-ea"/>
              </a:rPr>
              <a:t>기본 효과 역시 </a:t>
            </a:r>
            <a:r>
              <a:rPr kumimoji="1" lang="en-US" altLang="ko-KR" sz="1600" dirty="0">
                <a:latin typeface="+mj-ea"/>
                <a:ea typeface="+mj-ea"/>
              </a:rPr>
              <a:t>animate()</a:t>
            </a:r>
            <a:r>
              <a:rPr kumimoji="1" lang="ko-KR" altLang="en-US" sz="1600" dirty="0">
                <a:latin typeface="+mj-ea"/>
                <a:ea typeface="+mj-ea"/>
              </a:rPr>
              <a:t>메서드를 이용해서 만들어져 있다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795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기본 애니메이션 효과 다루기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54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1. </a:t>
            </a:r>
            <a:r>
              <a:rPr kumimoji="1" lang="ko-KR" altLang="en-US" b="1" dirty="0">
                <a:latin typeface="+mj-ea"/>
                <a:ea typeface="+mj-ea"/>
              </a:rPr>
              <a:t>설명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en-US" altLang="ko-KR" sz="1500" dirty="0" err="1">
                <a:latin typeface="+mj-ea"/>
                <a:ea typeface="+mj-ea"/>
              </a:rPr>
              <a:t>jQeury</a:t>
            </a:r>
            <a:r>
              <a:rPr kumimoji="1" lang="ko-KR" altLang="en-US" sz="1500" dirty="0">
                <a:latin typeface="+mj-ea"/>
                <a:ea typeface="+mj-ea"/>
              </a:rPr>
              <a:t>에서는 슬라이드 효과와 </a:t>
            </a:r>
            <a:r>
              <a:rPr kumimoji="1" lang="ko-KR" altLang="en-US" sz="1500" dirty="0" err="1">
                <a:latin typeface="+mj-ea"/>
                <a:ea typeface="+mj-ea"/>
              </a:rPr>
              <a:t>페이드</a:t>
            </a:r>
            <a:r>
              <a:rPr kumimoji="1" lang="ko-KR" altLang="en-US" sz="1500" dirty="0">
                <a:latin typeface="+mj-ea"/>
                <a:ea typeface="+mj-ea"/>
              </a:rPr>
              <a:t> 효과와 같이 일반적으로 많이 사용하는 애니메이션 효과를 미리 만들어 두었다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이런 것을 앞으로 기본효과라고 칭하겠다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다시 한번 언급하지만 기본 효과는 모두 사용자 정의 효과를 만들 때 사용하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는 </a:t>
            </a:r>
            <a:r>
              <a:rPr kumimoji="1" lang="en-US" altLang="ko-KR" sz="1500" dirty="0">
                <a:latin typeface="+mj-ea"/>
                <a:ea typeface="+mj-ea"/>
              </a:rPr>
              <a:t>jQuery</a:t>
            </a:r>
            <a:r>
              <a:rPr kumimoji="1" lang="ko-KR" altLang="en-US" sz="1500" dirty="0">
                <a:latin typeface="+mj-ea"/>
                <a:ea typeface="+mj-ea"/>
              </a:rPr>
              <a:t>의 </a:t>
            </a:r>
            <a:r>
              <a:rPr kumimoji="1" lang="en-US" altLang="ko-KR" sz="1500" dirty="0">
                <a:latin typeface="+mj-ea"/>
                <a:ea typeface="+mj-ea"/>
              </a:rPr>
              <a:t>animate()</a:t>
            </a:r>
            <a:r>
              <a:rPr kumimoji="1" lang="ko-KR" altLang="en-US" sz="1500" dirty="0">
                <a:latin typeface="+mj-ea"/>
                <a:ea typeface="+mj-ea"/>
              </a:rPr>
              <a:t>메서드로 만들어져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</a:rPr>
              <a:t>2. </a:t>
            </a:r>
            <a:r>
              <a:rPr kumimoji="1" lang="ko-KR" altLang="en-US" sz="1600" b="1" dirty="0">
                <a:latin typeface="+mj-ea"/>
              </a:rPr>
              <a:t>나타나고 사라지는 효과</a:t>
            </a: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</a:rPr>
              <a:t>   </a:t>
            </a:r>
            <a:r>
              <a:rPr kumimoji="1" lang="ko-KR" altLang="en-US" sz="1600" dirty="0"/>
              <a:t>① 사용법 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           - $</a:t>
            </a:r>
            <a:r>
              <a:rPr kumimoji="1" lang="ko-KR" altLang="en-US" sz="1600" dirty="0"/>
              <a:t>대상</a:t>
            </a:r>
            <a:r>
              <a:rPr kumimoji="1" lang="en-US" altLang="ko-KR" sz="1600" dirty="0"/>
              <a:t>.show()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           - $</a:t>
            </a:r>
            <a:r>
              <a:rPr kumimoji="1" lang="ko-KR" altLang="en-US" sz="1600" dirty="0"/>
              <a:t>대상</a:t>
            </a:r>
            <a:r>
              <a:rPr kumimoji="1" lang="en-US" altLang="ko-KR" sz="1600" dirty="0"/>
              <a:t>.show([duration] [, complete])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	 - $</a:t>
            </a:r>
            <a:r>
              <a:rPr kumimoji="1" lang="ko-KR" altLang="en-US" sz="1600" dirty="0"/>
              <a:t>대상</a:t>
            </a:r>
            <a:r>
              <a:rPr kumimoji="1" lang="en-US" altLang="ko-KR" sz="1600" dirty="0"/>
              <a:t>.show([duration][, easing] [, complete])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	 - $</a:t>
            </a:r>
            <a:r>
              <a:rPr kumimoji="1" lang="ko-KR" altLang="en-US" sz="1600" dirty="0"/>
              <a:t>대상</a:t>
            </a:r>
            <a:r>
              <a:rPr kumimoji="1" lang="en-US" altLang="ko-KR" sz="1600" dirty="0"/>
              <a:t>.show([options])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	 - $</a:t>
            </a:r>
            <a:r>
              <a:rPr kumimoji="1" lang="ko-KR" altLang="en-US" sz="1600" dirty="0"/>
              <a:t>대상</a:t>
            </a:r>
            <a:r>
              <a:rPr kumimoji="1" lang="en-US" altLang="ko-KR" sz="1600" dirty="0"/>
              <a:t>.hide()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	 - $</a:t>
            </a:r>
            <a:r>
              <a:rPr kumimoji="1" lang="ko-KR" altLang="en-US" sz="1600" dirty="0"/>
              <a:t>대상</a:t>
            </a:r>
            <a:r>
              <a:rPr kumimoji="1" lang="en-US" altLang="ko-KR" sz="1600" dirty="0"/>
              <a:t>. hide([duration] [, complete])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	 - $</a:t>
            </a:r>
            <a:r>
              <a:rPr kumimoji="1" lang="ko-KR" altLang="en-US" sz="1600" dirty="0"/>
              <a:t>대상</a:t>
            </a:r>
            <a:r>
              <a:rPr kumimoji="1" lang="en-US" altLang="ko-KR" sz="1600" dirty="0"/>
              <a:t>. hide([duration][, easing] [, complete])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	 - $</a:t>
            </a:r>
            <a:r>
              <a:rPr kumimoji="1" lang="ko-KR" altLang="en-US" sz="1600" dirty="0"/>
              <a:t>대상</a:t>
            </a:r>
            <a:r>
              <a:rPr kumimoji="1" lang="en-US" altLang="ko-KR" sz="1600" dirty="0"/>
              <a:t>. hide([options])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089C22-5E93-4F1B-8681-60F13C1CC99A}"/>
              </a:ext>
            </a:extLst>
          </p:cNvPr>
          <p:cNvSpPr txBox="1"/>
          <p:nvPr/>
        </p:nvSpPr>
        <p:spPr>
          <a:xfrm>
            <a:off x="5519936" y="3429000"/>
            <a:ext cx="6348213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매개변수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duration :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효과가 지속될 시간 값이다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단위는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밀리초이며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기본값은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400ms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            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문자열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slow,normal,fast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도 사용한다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easing :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사용할 이징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(easing)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함수 이름이다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이징 함수는 움직임을 구현한 함수이다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          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뒤에서 살펴보도록 하자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complete :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효과가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완료되었을 때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호출할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콜백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함수이다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options :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</a:rPr>
              <a:t>duration, easing, complete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</a:rPr>
              <a:t>매개변수를</a:t>
            </a:r>
            <a:r>
              <a:rPr lang="en-US" altLang="ko-KR" sz="1300" dirty="0">
                <a:solidFill>
                  <a:srgbClr val="FF0000"/>
                </a:solidFill>
                <a:latin typeface="+mj-ea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</a:rPr>
              <a:t>하나의 객체로 묶어 간결하게 </a:t>
            </a:r>
            <a:endParaRPr lang="en-US" altLang="ko-KR" sz="1300" dirty="0">
              <a:solidFill>
                <a:srgbClr val="FF0000"/>
              </a:solidFill>
              <a:latin typeface="+mj-ea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           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매개변수를 전달할 수 있다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아울러 기본적인 매개변수 값 외에 좀더 다양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           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한 값을 설정할 때 사용한다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뒤에서 살펴보도록 하자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907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기본 애니메이션 효과 다루기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54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1. </a:t>
            </a:r>
            <a:r>
              <a:rPr kumimoji="1" lang="ko-KR" altLang="en-US" b="1" dirty="0">
                <a:latin typeface="+mj-ea"/>
                <a:ea typeface="+mj-ea"/>
              </a:rPr>
              <a:t>설명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en-US" altLang="ko-KR" sz="1500" dirty="0" err="1">
                <a:latin typeface="+mj-ea"/>
                <a:ea typeface="+mj-ea"/>
              </a:rPr>
              <a:t>jQeury</a:t>
            </a:r>
            <a:r>
              <a:rPr kumimoji="1" lang="ko-KR" altLang="en-US" sz="1500" dirty="0">
                <a:latin typeface="+mj-ea"/>
                <a:ea typeface="+mj-ea"/>
              </a:rPr>
              <a:t>에서는 슬라이드 효과와 </a:t>
            </a:r>
            <a:r>
              <a:rPr kumimoji="1" lang="ko-KR" altLang="en-US" sz="1500" dirty="0" err="1">
                <a:latin typeface="+mj-ea"/>
                <a:ea typeface="+mj-ea"/>
              </a:rPr>
              <a:t>페이드</a:t>
            </a:r>
            <a:r>
              <a:rPr kumimoji="1" lang="ko-KR" altLang="en-US" sz="1500" dirty="0">
                <a:latin typeface="+mj-ea"/>
                <a:ea typeface="+mj-ea"/>
              </a:rPr>
              <a:t> 효과와 같이 일반적으로 많이 사용하는 애니메이션 효과를 미리 만들어 두었다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이런 것을 앞으로 기본효과라고 칭하겠다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다시 한번 언급하지만 기본 효과는 모두 사용자 정의 효과를 만들 때 사용하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는 </a:t>
            </a:r>
            <a:r>
              <a:rPr kumimoji="1" lang="en-US" altLang="ko-KR" sz="1500" dirty="0">
                <a:latin typeface="+mj-ea"/>
                <a:ea typeface="+mj-ea"/>
              </a:rPr>
              <a:t>jQuery</a:t>
            </a:r>
            <a:r>
              <a:rPr kumimoji="1" lang="ko-KR" altLang="en-US" sz="1500" dirty="0">
                <a:latin typeface="+mj-ea"/>
                <a:ea typeface="+mj-ea"/>
              </a:rPr>
              <a:t>의 </a:t>
            </a:r>
            <a:r>
              <a:rPr kumimoji="1" lang="en-US" altLang="ko-KR" sz="1500" dirty="0">
                <a:latin typeface="+mj-ea"/>
                <a:ea typeface="+mj-ea"/>
              </a:rPr>
              <a:t>animate()</a:t>
            </a:r>
            <a:r>
              <a:rPr kumimoji="1" lang="ko-KR" altLang="en-US" sz="1500" dirty="0">
                <a:latin typeface="+mj-ea"/>
                <a:ea typeface="+mj-ea"/>
              </a:rPr>
              <a:t>메서드로 만들어져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</a:rPr>
              <a:t>2. </a:t>
            </a:r>
            <a:r>
              <a:rPr kumimoji="1" lang="ko-KR" altLang="en-US" sz="1600" b="1" dirty="0">
                <a:latin typeface="+mj-ea"/>
              </a:rPr>
              <a:t>나타나고 사라지는 효과</a:t>
            </a: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</a:rPr>
              <a:t>   </a:t>
            </a:r>
            <a:r>
              <a:rPr kumimoji="1" lang="ko-KR" altLang="en-US" sz="1600" dirty="0"/>
              <a:t>① 사용법 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           - $</a:t>
            </a:r>
            <a:r>
              <a:rPr kumimoji="1" lang="ko-KR" altLang="en-US" sz="1600" dirty="0"/>
              <a:t>대상</a:t>
            </a:r>
            <a:r>
              <a:rPr kumimoji="1" lang="en-US" altLang="ko-KR" sz="1600" dirty="0"/>
              <a:t>.show()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           - $</a:t>
            </a:r>
            <a:r>
              <a:rPr kumimoji="1" lang="ko-KR" altLang="en-US" sz="1600" dirty="0"/>
              <a:t>대상</a:t>
            </a:r>
            <a:r>
              <a:rPr kumimoji="1" lang="en-US" altLang="ko-KR" sz="1600" dirty="0"/>
              <a:t>.show([duration] [, complete])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	 - $</a:t>
            </a:r>
            <a:r>
              <a:rPr kumimoji="1" lang="ko-KR" altLang="en-US" sz="1600" dirty="0"/>
              <a:t>대상</a:t>
            </a:r>
            <a:r>
              <a:rPr kumimoji="1" lang="en-US" altLang="ko-KR" sz="1600" dirty="0"/>
              <a:t>.show([duration][, easing] [, complete])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	 - $</a:t>
            </a:r>
            <a:r>
              <a:rPr kumimoji="1" lang="ko-KR" altLang="en-US" sz="1600" dirty="0"/>
              <a:t>대상</a:t>
            </a:r>
            <a:r>
              <a:rPr kumimoji="1" lang="en-US" altLang="ko-KR" sz="1600" dirty="0"/>
              <a:t>.show([options])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	 - $</a:t>
            </a:r>
            <a:r>
              <a:rPr kumimoji="1" lang="ko-KR" altLang="en-US" sz="1600" dirty="0"/>
              <a:t>대상</a:t>
            </a:r>
            <a:r>
              <a:rPr kumimoji="1" lang="en-US" altLang="ko-KR" sz="1600" dirty="0"/>
              <a:t>.hide()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	 - $</a:t>
            </a:r>
            <a:r>
              <a:rPr kumimoji="1" lang="ko-KR" altLang="en-US" sz="1600" dirty="0"/>
              <a:t>대상</a:t>
            </a:r>
            <a:r>
              <a:rPr kumimoji="1" lang="en-US" altLang="ko-KR" sz="1600" dirty="0"/>
              <a:t>. hide([duration] [, complete])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	 - $</a:t>
            </a:r>
            <a:r>
              <a:rPr kumimoji="1" lang="ko-KR" altLang="en-US" sz="1600" dirty="0"/>
              <a:t>대상</a:t>
            </a:r>
            <a:r>
              <a:rPr kumimoji="1" lang="en-US" altLang="ko-KR" sz="1600" dirty="0"/>
              <a:t>. hide([duration][, easing] [, complete])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	 - $</a:t>
            </a:r>
            <a:r>
              <a:rPr kumimoji="1" lang="ko-KR" altLang="en-US" sz="1600" dirty="0"/>
              <a:t>대상</a:t>
            </a:r>
            <a:r>
              <a:rPr kumimoji="1" lang="en-US" altLang="ko-KR" sz="1600" dirty="0"/>
              <a:t>. hide([options])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089C22-5E93-4F1B-8681-60F13C1CC99A}"/>
              </a:ext>
            </a:extLst>
          </p:cNvPr>
          <p:cNvSpPr txBox="1"/>
          <p:nvPr/>
        </p:nvSpPr>
        <p:spPr>
          <a:xfrm>
            <a:off x="5519936" y="2708920"/>
            <a:ext cx="6348213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매개변수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duration</a:t>
            </a:r>
            <a:r>
              <a:rPr lang="en-US" altLang="ko-KR" sz="1300" dirty="0">
                <a:latin typeface="+mj-ea"/>
                <a:ea typeface="+mj-ea"/>
              </a:rPr>
              <a:t> : </a:t>
            </a:r>
            <a:r>
              <a:rPr lang="ko-KR" altLang="en-US" sz="1300" dirty="0">
                <a:latin typeface="+mj-ea"/>
                <a:ea typeface="+mj-ea"/>
              </a:rPr>
              <a:t>효과가 지속될 시간 값이다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r>
              <a:rPr lang="ko-KR" altLang="en-US" sz="1300" dirty="0">
                <a:latin typeface="+mj-ea"/>
                <a:ea typeface="+mj-ea"/>
              </a:rPr>
              <a:t>단위는 </a:t>
            </a:r>
            <a:r>
              <a:rPr lang="ko-KR" altLang="en-US" sz="1300" dirty="0" err="1">
                <a:latin typeface="+mj-ea"/>
                <a:ea typeface="+mj-ea"/>
              </a:rPr>
              <a:t>밀리초이며</a:t>
            </a:r>
            <a:r>
              <a:rPr lang="ko-KR" altLang="en-US" sz="1300" dirty="0">
                <a:latin typeface="+mj-ea"/>
                <a:ea typeface="+mj-ea"/>
              </a:rPr>
              <a:t> 기본값은 </a:t>
            </a:r>
            <a:r>
              <a:rPr lang="en-US" altLang="ko-KR" sz="1300" dirty="0">
                <a:latin typeface="+mj-ea"/>
                <a:ea typeface="+mj-ea"/>
              </a:rPr>
              <a:t>400ms</a:t>
            </a:r>
            <a:r>
              <a:rPr lang="ko-KR" altLang="en-US" sz="1300" dirty="0">
                <a:latin typeface="+mj-ea"/>
                <a:ea typeface="+mj-ea"/>
              </a:rPr>
              <a:t>이다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</a:rPr>
              <a:t>             </a:t>
            </a:r>
            <a:r>
              <a:rPr lang="ko-KR" altLang="en-US" sz="1300" dirty="0">
                <a:latin typeface="+mj-ea"/>
                <a:ea typeface="+mj-ea"/>
              </a:rPr>
              <a:t>문자열</a:t>
            </a:r>
            <a:r>
              <a:rPr lang="en-US" altLang="ko-KR" sz="1300" dirty="0">
                <a:latin typeface="+mj-ea"/>
                <a:ea typeface="+mj-ea"/>
              </a:rPr>
              <a:t>(</a:t>
            </a:r>
            <a:r>
              <a:rPr lang="en-US" altLang="ko-KR" sz="1300" dirty="0" err="1">
                <a:latin typeface="+mj-ea"/>
                <a:ea typeface="+mj-ea"/>
              </a:rPr>
              <a:t>slow,normal,fast</a:t>
            </a:r>
            <a:r>
              <a:rPr lang="en-US" altLang="ko-KR" sz="1300" dirty="0">
                <a:latin typeface="+mj-ea"/>
                <a:ea typeface="+mj-ea"/>
              </a:rPr>
              <a:t>)</a:t>
            </a:r>
            <a:r>
              <a:rPr lang="ko-KR" altLang="en-US" sz="1300" dirty="0">
                <a:latin typeface="+mj-ea"/>
                <a:ea typeface="+mj-ea"/>
              </a:rPr>
              <a:t>도 사용한다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easing</a:t>
            </a:r>
            <a:r>
              <a:rPr lang="en-US" altLang="ko-KR" sz="1300" dirty="0">
                <a:latin typeface="+mj-ea"/>
                <a:ea typeface="+mj-ea"/>
              </a:rPr>
              <a:t> : </a:t>
            </a:r>
            <a:r>
              <a:rPr lang="ko-KR" altLang="en-US" sz="1300" dirty="0">
                <a:latin typeface="+mj-ea"/>
                <a:ea typeface="+mj-ea"/>
              </a:rPr>
              <a:t>사용할 이징</a:t>
            </a:r>
            <a:r>
              <a:rPr lang="en-US" altLang="ko-KR" sz="1300" dirty="0">
                <a:latin typeface="+mj-ea"/>
                <a:ea typeface="+mj-ea"/>
              </a:rPr>
              <a:t>(easing)</a:t>
            </a:r>
            <a:r>
              <a:rPr lang="ko-KR" altLang="en-US" sz="1300" dirty="0">
                <a:latin typeface="+mj-ea"/>
                <a:ea typeface="+mj-ea"/>
              </a:rPr>
              <a:t>함수 이름이다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r>
              <a:rPr lang="ko-KR" altLang="en-US" sz="1300" dirty="0">
                <a:latin typeface="+mj-ea"/>
                <a:ea typeface="+mj-ea"/>
              </a:rPr>
              <a:t>이징 함수는 움직임을 구현한 함수이다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</a:rPr>
              <a:t>           </a:t>
            </a:r>
            <a:r>
              <a:rPr lang="ko-KR" altLang="en-US" sz="1300" dirty="0">
                <a:latin typeface="+mj-ea"/>
                <a:ea typeface="+mj-ea"/>
              </a:rPr>
              <a:t>뒤에서 살펴보도록 하자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complete</a:t>
            </a:r>
            <a:r>
              <a:rPr lang="en-US" altLang="ko-KR" sz="1300" dirty="0">
                <a:latin typeface="+mj-ea"/>
                <a:ea typeface="+mj-ea"/>
              </a:rPr>
              <a:t> : </a:t>
            </a:r>
            <a:r>
              <a:rPr lang="ko-KR" altLang="en-US" sz="1300" dirty="0">
                <a:latin typeface="+mj-ea"/>
                <a:ea typeface="+mj-ea"/>
              </a:rPr>
              <a:t>효과가</a:t>
            </a:r>
            <a:r>
              <a:rPr lang="en-US" altLang="ko-KR" sz="1300" dirty="0">
                <a:latin typeface="+mj-ea"/>
                <a:ea typeface="+mj-ea"/>
              </a:rPr>
              <a:t> </a:t>
            </a:r>
            <a:r>
              <a:rPr lang="ko-KR" altLang="en-US" sz="1300" dirty="0">
                <a:latin typeface="+mj-ea"/>
                <a:ea typeface="+mj-ea"/>
              </a:rPr>
              <a:t>완료되었을 때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호출할 </a:t>
            </a:r>
            <a:r>
              <a:rPr lang="ko-KR" altLang="en-US" sz="1300" dirty="0" err="1">
                <a:latin typeface="+mj-ea"/>
                <a:ea typeface="+mj-ea"/>
              </a:rPr>
              <a:t>콜백</a:t>
            </a:r>
            <a:r>
              <a:rPr lang="ko-KR" altLang="en-US" sz="1300" dirty="0">
                <a:latin typeface="+mj-ea"/>
                <a:ea typeface="+mj-ea"/>
              </a:rPr>
              <a:t> 함수이다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options</a:t>
            </a:r>
            <a:r>
              <a:rPr lang="en-US" altLang="ko-KR" sz="1300" dirty="0">
                <a:latin typeface="+mj-ea"/>
                <a:ea typeface="+mj-ea"/>
              </a:rPr>
              <a:t> : </a:t>
            </a:r>
            <a:r>
              <a:rPr lang="en-US" altLang="ko-KR" sz="1300" dirty="0">
                <a:latin typeface="+mj-ea"/>
              </a:rPr>
              <a:t>duration, easing, complete </a:t>
            </a:r>
            <a:r>
              <a:rPr lang="ko-KR" altLang="en-US" sz="1300" dirty="0">
                <a:latin typeface="+mj-ea"/>
              </a:rPr>
              <a:t>매개변수를</a:t>
            </a:r>
            <a:r>
              <a:rPr lang="en-US" altLang="ko-KR" sz="1300" dirty="0">
                <a:latin typeface="+mj-ea"/>
              </a:rPr>
              <a:t> </a:t>
            </a:r>
            <a:r>
              <a:rPr lang="ko-KR" altLang="en-US" sz="1300" dirty="0">
                <a:latin typeface="+mj-ea"/>
              </a:rPr>
              <a:t>하나의 객체로 묶어 간결하게 </a:t>
            </a:r>
            <a:endParaRPr lang="en-US" altLang="ko-KR" sz="1300" dirty="0">
              <a:latin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            </a:t>
            </a:r>
            <a:r>
              <a:rPr lang="ko-KR" altLang="en-US" sz="1300" dirty="0">
                <a:latin typeface="+mj-ea"/>
                <a:ea typeface="+mj-ea"/>
              </a:rPr>
              <a:t>매개변수를 전달할 수 있다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r>
              <a:rPr lang="ko-KR" altLang="en-US" sz="1300" dirty="0">
                <a:latin typeface="+mj-ea"/>
                <a:ea typeface="+mj-ea"/>
              </a:rPr>
              <a:t>아울러 기본적인 매개변수 값 외에 좀더 다양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            </a:t>
            </a:r>
            <a:r>
              <a:rPr lang="ko-KR" altLang="en-US" sz="1300" dirty="0">
                <a:latin typeface="+mj-ea"/>
                <a:ea typeface="+mj-ea"/>
              </a:rPr>
              <a:t>한 값을 설정할 때 사용한다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r>
              <a:rPr lang="ko-KR" altLang="en-US" sz="1300" dirty="0">
                <a:latin typeface="+mj-ea"/>
                <a:ea typeface="+mj-ea"/>
              </a:rPr>
              <a:t>뒤에서 살펴보도록 하자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0F61D-C603-4979-BD0E-CB1C0777CF4C}"/>
              </a:ext>
            </a:extLst>
          </p:cNvPr>
          <p:cNvSpPr txBox="1"/>
          <p:nvPr/>
        </p:nvSpPr>
        <p:spPr>
          <a:xfrm>
            <a:off x="5519936" y="4663445"/>
            <a:ext cx="631615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메서드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hide()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메서드 </a:t>
            </a:r>
            <a:r>
              <a:rPr lang="en-US" altLang="ko-KR" sz="1300" dirty="0">
                <a:latin typeface="+mj-ea"/>
                <a:ea typeface="+mj-ea"/>
              </a:rPr>
              <a:t>: </a:t>
            </a:r>
            <a:r>
              <a:rPr lang="ko-KR" altLang="en-US" sz="1300" dirty="0">
                <a:latin typeface="+mj-ea"/>
                <a:ea typeface="+mj-ea"/>
              </a:rPr>
              <a:t>스타일 속성 중 </a:t>
            </a:r>
            <a:r>
              <a:rPr lang="en-US" altLang="ko-KR" sz="1300" dirty="0">
                <a:latin typeface="+mj-ea"/>
                <a:ea typeface="+mj-ea"/>
              </a:rPr>
              <a:t>width, height </a:t>
            </a:r>
            <a:r>
              <a:rPr lang="ko-KR" altLang="en-US" sz="1300" dirty="0">
                <a:latin typeface="+mj-ea"/>
                <a:ea typeface="+mj-ea"/>
              </a:rPr>
              <a:t>그리고 </a:t>
            </a:r>
            <a:r>
              <a:rPr lang="en-US" altLang="ko-KR" sz="1300" dirty="0">
                <a:latin typeface="+mj-ea"/>
                <a:ea typeface="+mj-ea"/>
              </a:rPr>
              <a:t>opacity</a:t>
            </a:r>
            <a:r>
              <a:rPr lang="ko-KR" altLang="en-US" sz="1300" dirty="0">
                <a:latin typeface="+mj-ea"/>
                <a:ea typeface="+mj-ea"/>
              </a:rPr>
              <a:t>값을 이용하여 요소의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크기를 부드럽게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작게 </a:t>
            </a:r>
            <a:r>
              <a:rPr lang="ko-KR" altLang="en-US" sz="1300" dirty="0" err="1">
                <a:latin typeface="+mj-ea"/>
                <a:ea typeface="+mj-ea"/>
              </a:rPr>
              <a:t>만듬과</a:t>
            </a:r>
            <a:r>
              <a:rPr lang="ko-KR" altLang="en-US" sz="1300" dirty="0">
                <a:latin typeface="+mj-ea"/>
                <a:ea typeface="+mj-ea"/>
              </a:rPr>
              <a:t> 동시에 투명하게 만들어 화면에서 보이지 않게 </a:t>
            </a:r>
            <a:r>
              <a:rPr lang="ko-KR" altLang="en-US" sz="1300" dirty="0" err="1">
                <a:latin typeface="+mj-ea"/>
                <a:ea typeface="+mj-ea"/>
              </a:rPr>
              <a:t>만드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는 기능을 구현한다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r>
              <a:rPr lang="ko-KR" altLang="en-US" sz="1300" dirty="0">
                <a:latin typeface="+mj-ea"/>
                <a:ea typeface="+mj-ea"/>
              </a:rPr>
              <a:t>애니메이션이 끝난 후 </a:t>
            </a:r>
            <a:r>
              <a:rPr lang="en-US" altLang="ko-KR" sz="1300" dirty="0">
                <a:latin typeface="+mj-ea"/>
                <a:ea typeface="+mj-ea"/>
              </a:rPr>
              <a:t>display</a:t>
            </a:r>
            <a:r>
              <a:rPr lang="ko-KR" altLang="en-US" sz="1300" dirty="0">
                <a:latin typeface="+mj-ea"/>
                <a:ea typeface="+mj-ea"/>
              </a:rPr>
              <a:t>속성값을 </a:t>
            </a:r>
            <a:r>
              <a:rPr lang="en-US" altLang="ko-KR" sz="1300" dirty="0">
                <a:latin typeface="+mj-ea"/>
                <a:ea typeface="+mj-ea"/>
              </a:rPr>
              <a:t>none</a:t>
            </a:r>
            <a:r>
              <a:rPr lang="ko-KR" altLang="en-US" sz="1300" dirty="0">
                <a:latin typeface="+mj-ea"/>
                <a:ea typeface="+mj-ea"/>
              </a:rPr>
              <a:t>으로 만들어 주며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화면에서 보이지 않을 뿐 대상 요소가 삭제되진 않는다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show()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메서드</a:t>
            </a:r>
            <a:r>
              <a:rPr lang="en-US" altLang="ko-KR" sz="1300" dirty="0">
                <a:latin typeface="+mj-ea"/>
                <a:ea typeface="+mj-ea"/>
              </a:rPr>
              <a:t>: </a:t>
            </a:r>
            <a:r>
              <a:rPr lang="ko-KR" altLang="en-US" sz="1300" dirty="0">
                <a:latin typeface="+mj-ea"/>
                <a:ea typeface="+mj-ea"/>
              </a:rPr>
              <a:t>숨겨져 있던 대상 요소의 크기와 투명도 값을 부드럽게 원래대로 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만들어준다</a:t>
            </a:r>
            <a:r>
              <a:rPr lang="en-US" altLang="ko-KR" sz="1300" dirty="0">
                <a:latin typeface="+mj-ea"/>
                <a:ea typeface="+mj-ea"/>
              </a:rPr>
              <a:t>. </a:t>
            </a:r>
            <a:r>
              <a:rPr lang="ko-KR" altLang="en-US" sz="1300" dirty="0">
                <a:latin typeface="+mj-ea"/>
                <a:ea typeface="+mj-ea"/>
              </a:rPr>
              <a:t>애니메이션이 끝난 후 </a:t>
            </a:r>
            <a:r>
              <a:rPr lang="en-US" altLang="ko-KR" sz="1300" dirty="0" err="1">
                <a:latin typeface="+mj-ea"/>
                <a:ea typeface="+mj-ea"/>
              </a:rPr>
              <a:t>diplay</a:t>
            </a:r>
            <a:r>
              <a:rPr lang="ko-KR" altLang="en-US" sz="1300" dirty="0">
                <a:latin typeface="+mj-ea"/>
                <a:ea typeface="+mj-ea"/>
              </a:rPr>
              <a:t>속성 값 역시 원래 값으로 복원시켜준다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endParaRPr lang="ko-KR" altLang="en-US" sz="1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618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기본 애니메이션 효과 다루기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57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3. </a:t>
            </a:r>
            <a:r>
              <a:rPr kumimoji="1" lang="ko-KR" altLang="en-US" b="1" dirty="0">
                <a:latin typeface="+mj-ea"/>
                <a:ea typeface="+mj-ea"/>
              </a:rPr>
              <a:t>이징 함수 소개와 활용법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 err="1">
                <a:latin typeface="+mj-ea"/>
                <a:ea typeface="+mj-ea"/>
              </a:rPr>
              <a:t>이징함수라는</a:t>
            </a:r>
            <a:r>
              <a:rPr kumimoji="1" lang="ko-KR" altLang="en-US" sz="1500" dirty="0">
                <a:latin typeface="+mj-ea"/>
                <a:ea typeface="+mj-ea"/>
              </a:rPr>
              <a:t> 것은 </a:t>
            </a:r>
            <a:r>
              <a:rPr kumimoji="1" lang="en-US" altLang="ko-KR" sz="1500" dirty="0">
                <a:latin typeface="+mj-ea"/>
                <a:ea typeface="+mj-ea"/>
              </a:rPr>
              <a:t>easing</a:t>
            </a:r>
            <a:r>
              <a:rPr kumimoji="1" lang="ko-KR" altLang="en-US" sz="1500" dirty="0">
                <a:latin typeface="+mj-ea"/>
                <a:ea typeface="+mj-ea"/>
              </a:rPr>
              <a:t>은 특정 움직임을 뜻하는데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예를 들면 처음에는 느리게 움직이다가 시간이 지날수록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서서히 빠르게 움직이게 </a:t>
            </a:r>
            <a:r>
              <a:rPr kumimoji="1" lang="ko-KR" altLang="en-US" sz="1500" dirty="0" err="1">
                <a:latin typeface="+mj-ea"/>
                <a:ea typeface="+mj-ea"/>
              </a:rPr>
              <a:t>한다거나</a:t>
            </a:r>
            <a:r>
              <a:rPr kumimoji="1" lang="ko-KR" altLang="en-US" sz="1500" dirty="0">
                <a:latin typeface="+mj-ea"/>
                <a:ea typeface="+mj-ea"/>
              </a:rPr>
              <a:t> 용수철과 같이 </a:t>
            </a:r>
            <a:r>
              <a:rPr kumimoji="1" lang="ko-KR" altLang="en-US" sz="1500" dirty="0" err="1">
                <a:latin typeface="+mj-ea"/>
                <a:ea typeface="+mj-ea"/>
              </a:rPr>
              <a:t>튀어오르는</a:t>
            </a:r>
            <a:r>
              <a:rPr kumimoji="1" lang="ko-KR" altLang="en-US" sz="1500" dirty="0">
                <a:latin typeface="+mj-ea"/>
                <a:ea typeface="+mj-ea"/>
              </a:rPr>
              <a:t> 움직임도 </a:t>
            </a:r>
            <a:r>
              <a:rPr kumimoji="1" lang="en-US" altLang="ko-KR" sz="1500" dirty="0">
                <a:latin typeface="+mj-ea"/>
                <a:ea typeface="+mj-ea"/>
              </a:rPr>
              <a:t>easing</a:t>
            </a:r>
            <a:r>
              <a:rPr kumimoji="1" lang="ko-KR" altLang="en-US" sz="1500" dirty="0">
                <a:latin typeface="+mj-ea"/>
                <a:ea typeface="+mj-ea"/>
              </a:rPr>
              <a:t>에 포함된다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이징은 일종의 알고리즘이며 자바스크립트 함수로 만들어져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jQuery</a:t>
            </a:r>
            <a:r>
              <a:rPr kumimoji="1" lang="ko-KR" altLang="en-US" sz="1500" dirty="0">
                <a:latin typeface="+mj-ea"/>
                <a:ea typeface="+mj-ea"/>
              </a:rPr>
              <a:t>에는 기본적으로 </a:t>
            </a:r>
            <a:r>
              <a:rPr kumimoji="1" lang="en-US" altLang="ko-KR" sz="1500" dirty="0">
                <a:latin typeface="+mj-ea"/>
                <a:ea typeface="+mj-ea"/>
              </a:rPr>
              <a:t>swing</a:t>
            </a:r>
            <a:r>
              <a:rPr kumimoji="1" lang="ko-KR" altLang="en-US" sz="1500" dirty="0">
                <a:latin typeface="+mj-ea"/>
                <a:ea typeface="+mj-ea"/>
              </a:rPr>
              <a:t>과 </a:t>
            </a:r>
            <a:r>
              <a:rPr kumimoji="1" lang="en-US" altLang="ko-KR" sz="1500" dirty="0">
                <a:latin typeface="+mj-ea"/>
                <a:ea typeface="+mj-ea"/>
              </a:rPr>
              <a:t>linear</a:t>
            </a:r>
            <a:r>
              <a:rPr kumimoji="1" lang="ko-KR" altLang="en-US" sz="1500" dirty="0">
                <a:latin typeface="+mj-ea"/>
                <a:ea typeface="+mj-ea"/>
              </a:rPr>
              <a:t>라는 두개의 </a:t>
            </a:r>
            <a:r>
              <a:rPr kumimoji="1" lang="en-US" altLang="ko-KR" sz="1500" dirty="0">
                <a:latin typeface="+mj-ea"/>
                <a:ea typeface="+mj-ea"/>
              </a:rPr>
              <a:t>easing</a:t>
            </a:r>
            <a:r>
              <a:rPr kumimoji="1" lang="ko-KR" altLang="en-US" sz="1500" dirty="0">
                <a:latin typeface="+mj-ea"/>
                <a:ea typeface="+mj-ea"/>
              </a:rPr>
              <a:t>함수가 내장되어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아쉽게도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이 두가지 효과만으론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</a:t>
            </a:r>
            <a:r>
              <a:rPr kumimoji="1" lang="ko-KR" altLang="en-US" sz="1500" dirty="0">
                <a:latin typeface="+mj-ea"/>
                <a:ea typeface="+mj-ea"/>
              </a:rPr>
              <a:t>플래시 컨텐츠와 같은 </a:t>
            </a:r>
            <a:r>
              <a:rPr kumimoji="1" lang="ko-KR" altLang="en-US" sz="1500" dirty="0" err="1">
                <a:latin typeface="+mj-ea"/>
                <a:ea typeface="+mj-ea"/>
              </a:rPr>
              <a:t>인터랙티브한</a:t>
            </a:r>
            <a:r>
              <a:rPr kumimoji="1" lang="ko-KR" altLang="en-US" sz="1500" dirty="0">
                <a:latin typeface="+mj-ea"/>
                <a:ea typeface="+mj-ea"/>
              </a:rPr>
              <a:t> 컨텐츠를 만들기에는 다소 부족한 편이다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하지만 다양한 </a:t>
            </a:r>
            <a:r>
              <a:rPr kumimoji="1" lang="en-US" altLang="ko-KR" sz="1500" dirty="0">
                <a:latin typeface="+mj-ea"/>
                <a:ea typeface="+mj-ea"/>
              </a:rPr>
              <a:t>easing</a:t>
            </a:r>
            <a:r>
              <a:rPr kumimoji="1" lang="ko-KR" altLang="en-US" sz="1500" dirty="0">
                <a:latin typeface="+mj-ea"/>
                <a:ea typeface="+mj-ea"/>
              </a:rPr>
              <a:t>효과를 제공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</a:t>
            </a:r>
            <a:r>
              <a:rPr kumimoji="1" lang="ko-KR" altLang="en-US" sz="1500" dirty="0">
                <a:latin typeface="+mj-ea"/>
                <a:ea typeface="+mj-ea"/>
              </a:rPr>
              <a:t>하는 </a:t>
            </a:r>
            <a:r>
              <a:rPr kumimoji="1" lang="en-US" altLang="ko-KR" sz="1500" dirty="0">
                <a:latin typeface="+mj-ea"/>
                <a:ea typeface="+mj-ea"/>
              </a:rPr>
              <a:t>jQuery</a:t>
            </a:r>
            <a:r>
              <a:rPr kumimoji="1" lang="ko-KR" altLang="en-US" sz="1500" dirty="0">
                <a:latin typeface="+mj-ea"/>
                <a:ea typeface="+mj-ea"/>
              </a:rPr>
              <a:t>플러그인이 있어서 아주 쉽게 다양한 이징 효과를 사용할 수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easing</a:t>
            </a:r>
            <a:r>
              <a:rPr kumimoji="1" lang="ko-KR" altLang="en-US" sz="1500" dirty="0">
                <a:latin typeface="+mj-ea"/>
                <a:ea typeface="+mj-ea"/>
              </a:rPr>
              <a:t>라이브러리 중 가장 일반적으로 많이 사용하는 </a:t>
            </a:r>
            <a:r>
              <a:rPr kumimoji="1" lang="en-US" altLang="ko-KR" sz="1500" dirty="0">
                <a:latin typeface="+mj-ea"/>
                <a:ea typeface="+mj-ea"/>
              </a:rPr>
              <a:t>‘jQuery Easing’</a:t>
            </a:r>
            <a:r>
              <a:rPr kumimoji="1" lang="ko-KR" altLang="en-US" sz="1500" dirty="0">
                <a:latin typeface="+mj-ea"/>
                <a:ea typeface="+mj-ea"/>
              </a:rPr>
              <a:t>플러그인을 추가해서 사용하도록 하겠다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</a:t>
            </a:r>
            <a:r>
              <a:rPr kumimoji="1" lang="ko-KR" altLang="en-US" sz="1500" dirty="0">
                <a:latin typeface="+mj-ea"/>
                <a:ea typeface="+mj-ea"/>
              </a:rPr>
              <a:t>이 플러그인은 </a:t>
            </a:r>
            <a:r>
              <a:rPr kumimoji="1" lang="en-US" altLang="ko-KR" sz="1500" dirty="0">
                <a:latin typeface="+mj-ea"/>
                <a:ea typeface="+mj-ea"/>
              </a:rPr>
              <a:t>30</a:t>
            </a:r>
            <a:r>
              <a:rPr kumimoji="1" lang="ko-KR" altLang="en-US" sz="1500" dirty="0">
                <a:latin typeface="+mj-ea"/>
                <a:ea typeface="+mj-ea"/>
              </a:rPr>
              <a:t>여 개의 새로운 이징 함수를 제공한다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091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기본 애니메이션 효과 다루기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3. </a:t>
            </a:r>
            <a:r>
              <a:rPr kumimoji="1" lang="ko-KR" altLang="en-US" b="1" dirty="0">
                <a:latin typeface="+mj-ea"/>
                <a:ea typeface="+mj-ea"/>
              </a:rPr>
              <a:t>이징 함수 소개와 활용법</a:t>
            </a:r>
            <a:endParaRPr kumimoji="1" lang="en-US" altLang="ko-KR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A68594-89D1-42F7-A1C9-062BC328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4" y="1628800"/>
            <a:ext cx="4288834" cy="484848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337476D-3DD4-4E96-AA4E-B744F0987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1628800"/>
            <a:ext cx="4294369" cy="48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3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기본 애니메이션 효과 다루기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31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4. </a:t>
            </a:r>
            <a:r>
              <a:rPr kumimoji="1" lang="ko-KR" altLang="en-US" b="1" dirty="0">
                <a:latin typeface="+mj-ea"/>
                <a:ea typeface="+mj-ea"/>
              </a:rPr>
              <a:t>이징 라이브러리 사용하기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latin typeface="+mj-ea"/>
                <a:ea typeface="+mj-ea"/>
              </a:rPr>
              <a:t>이징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라이브러리를 </a:t>
            </a:r>
            <a:r>
              <a:rPr kumimoji="1" lang="en-US" altLang="ko-KR" sz="1500" dirty="0">
                <a:latin typeface="+mj-ea"/>
                <a:ea typeface="+mj-ea"/>
              </a:rPr>
              <a:t>jQuery</a:t>
            </a:r>
            <a:r>
              <a:rPr kumimoji="1" lang="ko-KR" altLang="en-US" sz="1500" dirty="0">
                <a:latin typeface="+mj-ea"/>
                <a:ea typeface="+mj-ea"/>
              </a:rPr>
              <a:t>의 애니메이션 효과 기능</a:t>
            </a:r>
            <a:r>
              <a:rPr kumimoji="1" lang="en-US" altLang="ko-KR" sz="1500" dirty="0">
                <a:latin typeface="+mj-ea"/>
                <a:ea typeface="+mj-ea"/>
              </a:rPr>
              <a:t>(</a:t>
            </a:r>
            <a:r>
              <a:rPr kumimoji="1" lang="ko-KR" altLang="en-US" sz="1500" dirty="0">
                <a:latin typeface="+mj-ea"/>
                <a:ea typeface="+mj-ea"/>
              </a:rPr>
              <a:t>메서드</a:t>
            </a:r>
            <a:r>
              <a:rPr kumimoji="1" lang="en-US" altLang="ko-KR" sz="1500" dirty="0">
                <a:latin typeface="+mj-ea"/>
                <a:ea typeface="+mj-ea"/>
              </a:rPr>
              <a:t>)</a:t>
            </a:r>
            <a:r>
              <a:rPr kumimoji="1" lang="ko-KR" altLang="en-US" sz="1500" dirty="0">
                <a:latin typeface="+mj-ea"/>
                <a:ea typeface="+mj-ea"/>
              </a:rPr>
              <a:t>에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연결해서 사용하려면 아래와 같이 </a:t>
            </a:r>
            <a:r>
              <a:rPr kumimoji="1" lang="en-US" altLang="ko-KR" sz="1500" dirty="0">
                <a:latin typeface="+mj-ea"/>
                <a:ea typeface="+mj-ea"/>
              </a:rPr>
              <a:t>2</a:t>
            </a:r>
            <a:r>
              <a:rPr kumimoji="1" lang="ko-KR" altLang="en-US" sz="1500" dirty="0">
                <a:latin typeface="+mj-ea"/>
                <a:ea typeface="+mj-ea"/>
              </a:rPr>
              <a:t>단계를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거쳐야 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① 이징 라이브러리 연결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- </a:t>
            </a:r>
            <a:r>
              <a:rPr lang="en-US" altLang="ko-KR" sz="1500" dirty="0">
                <a:latin typeface="+mj-ea"/>
                <a:ea typeface="+mj-ea"/>
                <a:hlinkClick r:id="rId2"/>
              </a:rPr>
              <a:t>http://gsgd.co.uk/sandbox/jquery/easing/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에서 먼저 플러그인 파일을 다운로드 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r>
              <a:rPr lang="ko-KR" altLang="en-US" sz="1500" dirty="0">
                <a:latin typeface="+mj-ea"/>
                <a:ea typeface="+mj-ea"/>
              </a:rPr>
              <a:t>그리고 추가해준다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</a:t>
            </a:r>
            <a:r>
              <a:rPr kumimoji="1" lang="ko-KR" altLang="en-US" sz="1500" dirty="0">
                <a:latin typeface="+mj-ea"/>
              </a:rPr>
              <a:t>② 애니메이션 효과에 이징 함수 연결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- </a:t>
            </a:r>
            <a:r>
              <a:rPr kumimoji="1" lang="ko-KR" altLang="en-US" sz="1500" dirty="0">
                <a:latin typeface="+mj-ea"/>
              </a:rPr>
              <a:t>이징 라이브러리를 연결하면 </a:t>
            </a:r>
            <a:r>
              <a:rPr kumimoji="1" lang="en-US" altLang="ko-KR" sz="1500" dirty="0">
                <a:latin typeface="+mj-ea"/>
              </a:rPr>
              <a:t>jQuery</a:t>
            </a:r>
            <a:r>
              <a:rPr kumimoji="1" lang="ko-KR" altLang="en-US" sz="1500" dirty="0">
                <a:latin typeface="+mj-ea"/>
              </a:rPr>
              <a:t>의 애니메이션 효과 메서드에서 이징 함수를 사용할 수 있다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  </a:t>
            </a:r>
            <a:r>
              <a:rPr kumimoji="1" lang="ko-KR" altLang="en-US" sz="1500" dirty="0">
                <a:latin typeface="+mj-ea"/>
                <a:ea typeface="+mj-ea"/>
              </a:rPr>
              <a:t>앞에서 배운 </a:t>
            </a:r>
            <a:r>
              <a:rPr kumimoji="1" lang="en-US" altLang="ko-KR" sz="1500" dirty="0">
                <a:latin typeface="+mj-ea"/>
                <a:ea typeface="+mj-ea"/>
              </a:rPr>
              <a:t>show(), hide()</a:t>
            </a:r>
            <a:r>
              <a:rPr kumimoji="1" lang="ko-KR" altLang="en-US" sz="1500" dirty="0">
                <a:latin typeface="+mj-ea"/>
                <a:ea typeface="+mj-ea"/>
              </a:rPr>
              <a:t>메서드의 </a:t>
            </a:r>
            <a:r>
              <a:rPr kumimoji="1" lang="en-US" altLang="ko-KR" sz="1500" dirty="0">
                <a:latin typeface="+mj-ea"/>
                <a:ea typeface="+mj-ea"/>
              </a:rPr>
              <a:t>easing </a:t>
            </a:r>
            <a:r>
              <a:rPr kumimoji="1" lang="ko-KR" altLang="en-US" sz="1500" dirty="0">
                <a:latin typeface="+mj-ea"/>
                <a:ea typeface="+mj-ea"/>
              </a:rPr>
              <a:t>매개변수 영역이 있는데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여기에 원하는 </a:t>
            </a:r>
            <a:r>
              <a:rPr kumimoji="1" lang="ko-KR" altLang="en-US" sz="1500" dirty="0" err="1">
                <a:latin typeface="+mj-ea"/>
                <a:ea typeface="+mj-ea"/>
              </a:rPr>
              <a:t>이징함수</a:t>
            </a:r>
            <a:r>
              <a:rPr kumimoji="1" lang="ko-KR" altLang="en-US" sz="1500" dirty="0">
                <a:latin typeface="+mj-ea"/>
                <a:ea typeface="+mj-ea"/>
              </a:rPr>
              <a:t> 이름을 문자열로 지정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  </a:t>
            </a:r>
            <a:r>
              <a:rPr kumimoji="1" lang="ko-KR" altLang="en-US" sz="1500" dirty="0">
                <a:latin typeface="+mj-ea"/>
                <a:ea typeface="+mj-ea"/>
              </a:rPr>
              <a:t>하면 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  $</a:t>
            </a:r>
            <a:r>
              <a:rPr kumimoji="1" lang="ko-KR" altLang="en-US" sz="1500" dirty="0">
                <a:latin typeface="+mj-ea"/>
                <a:ea typeface="+mj-ea"/>
              </a:rPr>
              <a:t>대상</a:t>
            </a:r>
            <a:r>
              <a:rPr kumimoji="1" lang="en-US" altLang="ko-KR" sz="1500" dirty="0">
                <a:latin typeface="+mj-ea"/>
                <a:ea typeface="+mj-ea"/>
              </a:rPr>
              <a:t>.show(3000, “</a:t>
            </a:r>
            <a:r>
              <a:rPr kumimoji="1" lang="en-US" altLang="ko-KR" sz="1500" dirty="0" err="1">
                <a:latin typeface="+mj-ea"/>
                <a:ea typeface="+mj-ea"/>
              </a:rPr>
              <a:t>easeInElastic</a:t>
            </a:r>
            <a:r>
              <a:rPr kumimoji="1" lang="en-US" altLang="ko-KR" sz="1500" dirty="0">
                <a:latin typeface="+mj-ea"/>
                <a:ea typeface="+mj-ea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	    $</a:t>
            </a:r>
            <a:r>
              <a:rPr kumimoji="1" lang="ko-KR" altLang="en-US" sz="1500" dirty="0">
                <a:latin typeface="+mj-ea"/>
              </a:rPr>
              <a:t>대상</a:t>
            </a:r>
            <a:r>
              <a:rPr kumimoji="1" lang="en-US" altLang="ko-KR" sz="1500" dirty="0">
                <a:latin typeface="+mj-ea"/>
              </a:rPr>
              <a:t>.hide(3000, “</a:t>
            </a:r>
            <a:r>
              <a:rPr kumimoji="1" lang="en-US" altLang="ko-KR" sz="1500" dirty="0" err="1">
                <a:latin typeface="+mj-ea"/>
              </a:rPr>
              <a:t>easeOutCubic</a:t>
            </a:r>
            <a:r>
              <a:rPr kumimoji="1" lang="en-US" altLang="ko-KR" sz="1500" dirty="0">
                <a:latin typeface="+mj-ea"/>
              </a:rPr>
              <a:t>”);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B244EF-8513-4AE0-BD24-00BA8D73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580" y="2916780"/>
            <a:ext cx="7735788" cy="56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4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기본 애니메이션 효과 다루기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     ③ 이징 함수 효과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B84869-F56F-4B41-A1B9-8F18814EE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484784"/>
            <a:ext cx="3456384" cy="24131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39BCC8-EF95-465B-B65A-C8B3F48F8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638" y="1495889"/>
            <a:ext cx="4180730" cy="24099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6A8108-E03F-40BF-A91C-A9696C207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86" y="4165949"/>
            <a:ext cx="2485256" cy="17982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58F88C-A7D4-47C0-95B9-46D54DDFC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5720" y="4165950"/>
            <a:ext cx="2193647" cy="17982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E6C09F-78D1-4B93-ADBF-34AB193A24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683" y="4165950"/>
            <a:ext cx="2218707" cy="17982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4FB914-DD2C-43EA-BD17-8CBD2FBC0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240" y="4165949"/>
            <a:ext cx="2485256" cy="179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84535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2116</TotalTime>
  <Words>1859</Words>
  <Application>Microsoft Office PowerPoint</Application>
  <PresentationFormat>와이드스크린</PresentationFormat>
  <Paragraphs>189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jQuery애니메이션 효과 소개</vt:lpstr>
      <vt:lpstr>2. jQuery애니메이션 효과 종류</vt:lpstr>
      <vt:lpstr>3. 기본 애니메이션 효과 다루기</vt:lpstr>
      <vt:lpstr>3. 기본 애니메이션 효과 다루기</vt:lpstr>
      <vt:lpstr>3. 기본 애니메이션 효과 다루기</vt:lpstr>
      <vt:lpstr>3. 기본 애니메이션 효과 다루기</vt:lpstr>
      <vt:lpstr>3. 기본 애니메이션 효과 다루기</vt:lpstr>
      <vt:lpstr>3. 기본 애니메이션 효과 다루기</vt:lpstr>
      <vt:lpstr>3. 기본 애니메이션 효과 다루기</vt:lpstr>
      <vt:lpstr>3. 기본 애니메이션 효과 다루기</vt:lpstr>
      <vt:lpstr>3. 기본 애니메이션 효과 다루기</vt:lpstr>
      <vt:lpstr>4. 사용자 정의 애니메이션 효과</vt:lpstr>
      <vt:lpstr>4. 사용자 정의 애니메이션 효과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585</cp:revision>
  <dcterms:created xsi:type="dcterms:W3CDTF">2019-09-27T03:30:23Z</dcterms:created>
  <dcterms:modified xsi:type="dcterms:W3CDTF">2020-11-15T09:44:50Z</dcterms:modified>
</cp:coreProperties>
</file>