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693400" cy="7569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015B2-9D98-4555-A767-9574E9339B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9623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4064400"/>
            <a:ext cx="9623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DF7C0-5D71-48A4-AF29-0EDEC66858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88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40644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880" y="40644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84EA8-F1CA-41C8-8620-0DEF898D53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8280" y="17712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2320" y="17712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40644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8280" y="40644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2320" y="4064400"/>
            <a:ext cx="3098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1F729F-2A52-4EB0-8AA5-866B4D66E7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71200"/>
            <a:ext cx="962352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C1E47B-5479-4360-879E-BB61EF072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962352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7A85A-2750-4C00-9C97-27D9753E9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469620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880" y="1771200"/>
            <a:ext cx="469620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0B83B1-9058-4F26-A6AB-2FE60B81AA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9901D9-4074-44D7-8E17-A5F573B2E1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8F3CB-6C45-4DC6-A7ED-CA585E19CF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880" y="1771200"/>
            <a:ext cx="469620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40644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46A2B-2362-44A4-AE4F-D77794826B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469620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88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880" y="40644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1E2AB-F9BC-434D-9F64-84CEA1895E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880" y="1771200"/>
            <a:ext cx="469620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4064400"/>
            <a:ext cx="9623520" cy="209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BD944-3245-4C75-B385-7E424049E6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317CF4-1C41-4ACF-9443-2249A295AA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목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을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71200"/>
            <a:ext cx="9623520" cy="43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482760" y="181620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3" descr=""/>
          <p:cNvPicPr/>
          <p:nvPr/>
        </p:nvPicPr>
        <p:blipFill>
          <a:blip r:embed="rId2"/>
          <a:stretch/>
        </p:blipFill>
        <p:spPr>
          <a:xfrm>
            <a:off x="482760" y="527040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43" name="TextBox 4"/>
          <p:cNvSpPr/>
          <p:nvPr/>
        </p:nvSpPr>
        <p:spPr>
          <a:xfrm>
            <a:off x="8940960" y="5372280"/>
            <a:ext cx="126972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16000"/>
              </a:lnSpc>
              <a:buNone/>
            </a:pPr>
            <a:r>
              <a:rPr b="0" lang="ko-KR" sz="2500" spc="-1" strike="noStrike">
                <a:solidFill>
                  <a:srgbClr val="333333"/>
                </a:solidFill>
                <a:latin typeface="Calibri"/>
                <a:ea typeface="Noto Sans CJK KR Light"/>
              </a:rPr>
              <a:t>박경규</a:t>
            </a:r>
            <a:endParaRPr b="0" lang="en-US" sz="2500" spc="-1" strike="noStrike">
              <a:latin typeface="Noto Sans CJK KR"/>
            </a:endParaRPr>
          </a:p>
          <a:p>
            <a:pPr algn="r">
              <a:lnSpc>
                <a:spcPct val="116000"/>
              </a:lnSpc>
              <a:buNone/>
            </a:pPr>
            <a:r>
              <a:rPr b="0" lang="ko-KR" sz="2500" spc="-1" strike="noStrike">
                <a:solidFill>
                  <a:srgbClr val="333333"/>
                </a:solidFill>
                <a:latin typeface="Calibri"/>
                <a:ea typeface="Noto Sans CJK KR Light"/>
              </a:rPr>
              <a:t>최은호</a:t>
            </a:r>
            <a:endParaRPr b="0" lang="en-US" sz="2500" spc="-1" strike="noStrike">
              <a:latin typeface="Noto Sans CJK KR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482760" y="1473120"/>
            <a:ext cx="397476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Light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469800" y="1994040"/>
            <a:ext cx="9892800" cy="28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r>
              <a:rPr b="0" lang="en-US" sz="5800" spc="-1" strike="noStrike">
                <a:solidFill>
                  <a:srgbClr val="5d5d5d"/>
                </a:solidFill>
                <a:latin typeface="Noto Sans CJK KR Bold"/>
              </a:rPr>
              <a:t> 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</a:rPr>
              <a:t>OpenVINO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를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활용한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 </a:t>
            </a:r>
            <a:endParaRPr b="0" lang="en-US" sz="5800" spc="-1" strike="noStrike">
              <a:latin typeface="Noto Sans CJK KR"/>
            </a:endParaRPr>
          </a:p>
          <a:p>
            <a:pPr>
              <a:lnSpc>
                <a:spcPct val="99000"/>
              </a:lnSpc>
              <a:buNone/>
            </a:pP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 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모션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인식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및</a:t>
            </a:r>
            <a:endParaRPr b="0" lang="en-US" sz="5800" spc="-1" strike="noStrike">
              <a:latin typeface="Noto Sans CJK KR"/>
            </a:endParaRPr>
          </a:p>
          <a:p>
            <a:pPr>
              <a:lnSpc>
                <a:spcPct val="99000"/>
              </a:lnSpc>
              <a:buNone/>
            </a:pP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 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배경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변경</a:t>
            </a:r>
            <a:r>
              <a:rPr b="0" lang="en-US" sz="58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58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프로그램</a:t>
            </a:r>
            <a:endParaRPr b="0" lang="en-US" sz="5800" spc="-1" strike="noStrike">
              <a:latin typeface="Noto Sans CJK KR"/>
            </a:endParaRPr>
          </a:p>
        </p:txBody>
      </p:sp>
      <p:sp>
        <p:nvSpPr>
          <p:cNvPr id="46" name="TextBox 7"/>
          <p:cNvSpPr/>
          <p:nvPr/>
        </p:nvSpPr>
        <p:spPr>
          <a:xfrm>
            <a:off x="7340760" y="490212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3" descr=""/>
          <p:cNvPicPr/>
          <p:nvPr/>
        </p:nvPicPr>
        <p:blipFill>
          <a:blip r:embed="rId2"/>
          <a:stretch/>
        </p:blipFill>
        <p:spPr>
          <a:xfrm>
            <a:off x="482760" y="614664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3"/>
          <a:stretch/>
        </p:blipFill>
        <p:spPr>
          <a:xfrm>
            <a:off x="495360" y="344160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5" descr=""/>
          <p:cNvPicPr/>
          <p:nvPr/>
        </p:nvPicPr>
        <p:blipFill>
          <a:blip r:embed="rId4"/>
          <a:stretch/>
        </p:blipFill>
        <p:spPr>
          <a:xfrm>
            <a:off x="482760" y="410220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5"/>
          <a:stretch/>
        </p:blipFill>
        <p:spPr>
          <a:xfrm>
            <a:off x="469800" y="476244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7" descr=""/>
          <p:cNvPicPr/>
          <p:nvPr/>
        </p:nvPicPr>
        <p:blipFill>
          <a:blip r:embed="rId6"/>
          <a:stretch/>
        </p:blipFill>
        <p:spPr>
          <a:xfrm>
            <a:off x="457200" y="543564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53" name="TextBox 8"/>
          <p:cNvSpPr/>
          <p:nvPr/>
        </p:nvSpPr>
        <p:spPr>
          <a:xfrm>
            <a:off x="1574640" y="2273400"/>
            <a:ext cx="39621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프로젝트</a:t>
            </a:r>
            <a:r>
              <a:rPr b="0" lang="en-US" sz="2000" spc="-100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개요</a:t>
            </a:r>
            <a:r>
              <a:rPr b="0" lang="en-US" sz="2000" spc="-100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2000" spc="-100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소개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54" name="TextBox 9"/>
          <p:cNvSpPr/>
          <p:nvPr/>
        </p:nvSpPr>
        <p:spPr>
          <a:xfrm>
            <a:off x="495360" y="1384200"/>
            <a:ext cx="64130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목차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55" name="TextBox 10"/>
          <p:cNvSpPr/>
          <p:nvPr/>
        </p:nvSpPr>
        <p:spPr>
          <a:xfrm>
            <a:off x="1574640" y="2959200"/>
            <a:ext cx="44319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문제정의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56" name="TextBox 11"/>
          <p:cNvSpPr/>
          <p:nvPr/>
        </p:nvSpPr>
        <p:spPr>
          <a:xfrm>
            <a:off x="1574640" y="3619440"/>
            <a:ext cx="323820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프로젝트</a:t>
            </a:r>
            <a:r>
              <a:rPr b="0" lang="en-US" sz="2000" spc="-100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목표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57" name="TextBox 12"/>
          <p:cNvSpPr/>
          <p:nvPr/>
        </p:nvSpPr>
        <p:spPr>
          <a:xfrm>
            <a:off x="1574640" y="5575320"/>
            <a:ext cx="26031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시연</a:t>
            </a:r>
            <a:r>
              <a:rPr b="0" lang="en-US" sz="20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20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결과</a:t>
            </a:r>
            <a:br>
              <a:rPr sz="2000"/>
            </a:br>
            <a:endParaRPr b="0" lang="en-US" sz="2000" spc="-1" strike="noStrike">
              <a:latin typeface="Noto Sans CJK KR"/>
            </a:endParaRPr>
          </a:p>
        </p:txBody>
      </p:sp>
      <p:sp>
        <p:nvSpPr>
          <p:cNvPr id="58" name="TextBox 13"/>
          <p:cNvSpPr/>
          <p:nvPr/>
        </p:nvSpPr>
        <p:spPr>
          <a:xfrm>
            <a:off x="1574640" y="4280040"/>
            <a:ext cx="30729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r>
              <a:rPr b="0" lang="en-US" sz="2000" spc="-100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구성도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59" name="TextBox 14"/>
          <p:cNvSpPr/>
          <p:nvPr/>
        </p:nvSpPr>
        <p:spPr>
          <a:xfrm>
            <a:off x="1574640" y="4978440"/>
            <a:ext cx="176508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00" strike="noStrike">
                <a:solidFill>
                  <a:srgbClr val="5d5d5d"/>
                </a:solidFill>
                <a:latin typeface="Calibri"/>
                <a:ea typeface="Noto Sans CJK KR Light"/>
              </a:rPr>
              <a:t>개발진행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60" name="Picture 15" descr=""/>
          <p:cNvPicPr/>
          <p:nvPr/>
        </p:nvPicPr>
        <p:blipFill>
          <a:blip r:embed="rId7"/>
          <a:stretch/>
        </p:blipFill>
        <p:spPr>
          <a:xfrm>
            <a:off x="482760" y="278136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61" name="TextBox 16"/>
          <p:cNvSpPr/>
          <p:nvPr/>
        </p:nvSpPr>
        <p:spPr>
          <a:xfrm>
            <a:off x="495360" y="215892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01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62" name="TextBox 17"/>
          <p:cNvSpPr/>
          <p:nvPr/>
        </p:nvSpPr>
        <p:spPr>
          <a:xfrm>
            <a:off x="495360" y="281952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02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63" name="TextBox 18"/>
          <p:cNvSpPr/>
          <p:nvPr/>
        </p:nvSpPr>
        <p:spPr>
          <a:xfrm>
            <a:off x="482760" y="347976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03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64" name="TextBox 19"/>
          <p:cNvSpPr/>
          <p:nvPr/>
        </p:nvSpPr>
        <p:spPr>
          <a:xfrm>
            <a:off x="482760" y="414036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04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65" name="TextBox 20"/>
          <p:cNvSpPr/>
          <p:nvPr/>
        </p:nvSpPr>
        <p:spPr>
          <a:xfrm>
            <a:off x="482760" y="481320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05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66" name="TextBox 21"/>
          <p:cNvSpPr/>
          <p:nvPr/>
        </p:nvSpPr>
        <p:spPr>
          <a:xfrm>
            <a:off x="482760" y="546084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06</a:t>
            </a:r>
            <a:endParaRPr b="0" lang="en-US" sz="2900" spc="-1" strike="noStrike">
              <a:latin typeface="Noto Sans CJK KR"/>
            </a:endParaRPr>
          </a:p>
        </p:txBody>
      </p:sp>
      <p:pic>
        <p:nvPicPr>
          <p:cNvPr id="67" name="Picture 22" descr=""/>
          <p:cNvPicPr/>
          <p:nvPr/>
        </p:nvPicPr>
        <p:blipFill>
          <a:blip r:embed="rId8"/>
          <a:stretch/>
        </p:blipFill>
        <p:spPr>
          <a:xfrm>
            <a:off x="482760" y="683244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68" name="TextBox 23"/>
          <p:cNvSpPr/>
          <p:nvPr/>
        </p:nvSpPr>
        <p:spPr>
          <a:xfrm>
            <a:off x="1574640" y="6273720"/>
            <a:ext cx="26031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고찰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69" name="TextBox 24"/>
          <p:cNvSpPr/>
          <p:nvPr/>
        </p:nvSpPr>
        <p:spPr>
          <a:xfrm>
            <a:off x="495360" y="6261120"/>
            <a:ext cx="65988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07</a:t>
            </a:r>
            <a:endParaRPr b="0" lang="en-US" sz="29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72" name="TextBox 4"/>
          <p:cNvSpPr/>
          <p:nvPr/>
        </p:nvSpPr>
        <p:spPr>
          <a:xfrm>
            <a:off x="1308240" y="1384200"/>
            <a:ext cx="4330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프로젝트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개요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소개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73" name="TextBox 5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01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74" name="TextBox 6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75" name="TextBox 7"/>
          <p:cNvSpPr/>
          <p:nvPr/>
        </p:nvSpPr>
        <p:spPr>
          <a:xfrm>
            <a:off x="647640" y="2425680"/>
            <a:ext cx="9473760" cy="29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300" spc="-1" strike="noStrike">
                <a:solidFill>
                  <a:srgbClr val="5d5d5d"/>
                </a:solidFill>
                <a:latin typeface="Noto Sans CJK KR Light"/>
              </a:rPr>
              <a:t>OpenVINO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를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활용하여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모션을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인식하여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배경을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변경하는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촬영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프로그램을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개발하는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것입니다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endParaRPr b="0" lang="en-US" sz="23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사용자가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특정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모션을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수행하면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이를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인식하여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실시간으로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배경을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변경하고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적용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시킬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있습니다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endParaRPr b="0" lang="en-US" sz="23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이는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영상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편집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스트리밍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또는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가상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현실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등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다양한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분야에서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유용하게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활용될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있습니다</a:t>
            </a:r>
            <a:r>
              <a:rPr b="0" lang="en-US" sz="2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</a:t>
            </a:r>
            <a:endParaRPr b="0" lang="en-US" sz="2300" spc="-1" strike="noStrike">
              <a:latin typeface="Noto Sans CJK KR"/>
            </a:endParaRPr>
          </a:p>
        </p:txBody>
      </p:sp>
      <p:sp>
        <p:nvSpPr>
          <p:cNvPr id="76" name="TextBox 8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3"/>
          <a:stretch/>
        </p:blipFill>
        <p:spPr>
          <a:xfrm>
            <a:off x="5803920" y="2336760"/>
            <a:ext cx="4508280" cy="3288960"/>
          </a:xfrm>
          <a:prstGeom prst="rect">
            <a:avLst/>
          </a:prstGeom>
          <a:ln w="0">
            <a:noFill/>
          </a:ln>
        </p:spPr>
      </p:pic>
      <p:sp>
        <p:nvSpPr>
          <p:cNvPr id="80" name="TextBox 5"/>
          <p:cNvSpPr/>
          <p:nvPr/>
        </p:nvSpPr>
        <p:spPr>
          <a:xfrm>
            <a:off x="1308240" y="1384200"/>
            <a:ext cx="4330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정의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81" name="TextBox 6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02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749160" y="3200400"/>
            <a:ext cx="179028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en-US" sz="2200" spc="-1" strike="noStrike">
                <a:solidFill>
                  <a:srgbClr val="5d5d5d"/>
                </a:solidFill>
                <a:latin typeface="Noto Sans CJK KR Bold"/>
              </a:rPr>
              <a:t>- </a:t>
            </a:r>
            <a:r>
              <a:rPr b="0" lang="ko-KR" sz="22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현재</a:t>
            </a:r>
            <a:r>
              <a:rPr b="0" lang="en-US" sz="22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문제점</a:t>
            </a:r>
            <a:endParaRPr b="0" lang="en-US" sz="2200" spc="-1" strike="noStrike">
              <a:latin typeface="Noto Sans CJK KR"/>
            </a:endParaRPr>
          </a:p>
        </p:txBody>
      </p:sp>
      <p:sp>
        <p:nvSpPr>
          <p:cNvPr id="83" name="TextBox 8"/>
          <p:cNvSpPr/>
          <p:nvPr/>
        </p:nvSpPr>
        <p:spPr>
          <a:xfrm>
            <a:off x="444600" y="3809880"/>
            <a:ext cx="551160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800" spc="-1" strike="noStrike">
                <a:solidFill>
                  <a:srgbClr val="5d5d5d"/>
                </a:solidFill>
                <a:latin typeface="Noto Sans CJK KR Light"/>
              </a:rPr>
              <a:t> 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비디오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촬영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프로그램에서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변경이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수동으로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설정됨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→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여러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단계를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거쳐야하는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번거로움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800" spc="-1" strike="noStrike">
              <a:latin typeface="Noto Sans CJK KR"/>
            </a:endParaRPr>
          </a:p>
        </p:txBody>
      </p:sp>
      <p:sp>
        <p:nvSpPr>
          <p:cNvPr id="84" name="TextBox 9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85" name="TextBox 10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4" descr=""/>
          <p:cNvPicPr/>
          <p:nvPr/>
        </p:nvPicPr>
        <p:blipFill>
          <a:blip r:embed="rId3"/>
          <a:stretch/>
        </p:blipFill>
        <p:spPr>
          <a:xfrm>
            <a:off x="1803240" y="2324160"/>
            <a:ext cx="1650600" cy="26413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5" descr=""/>
          <p:cNvPicPr/>
          <p:nvPr/>
        </p:nvPicPr>
        <p:blipFill>
          <a:blip r:embed="rId4"/>
          <a:stretch/>
        </p:blipFill>
        <p:spPr>
          <a:xfrm>
            <a:off x="5270400" y="2552760"/>
            <a:ext cx="4304880" cy="2412720"/>
          </a:xfrm>
          <a:prstGeom prst="rect">
            <a:avLst/>
          </a:prstGeom>
          <a:ln w="0">
            <a:noFill/>
          </a:ln>
        </p:spPr>
      </p:pic>
      <p:sp>
        <p:nvSpPr>
          <p:cNvPr id="90" name="TextBox 6"/>
          <p:cNvSpPr/>
          <p:nvPr/>
        </p:nvSpPr>
        <p:spPr>
          <a:xfrm>
            <a:off x="1092240" y="1384200"/>
            <a:ext cx="4330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프로젝트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목표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91" name="TextBox 7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03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92" name="TextBox 8"/>
          <p:cNvSpPr/>
          <p:nvPr/>
        </p:nvSpPr>
        <p:spPr>
          <a:xfrm>
            <a:off x="1359000" y="5245200"/>
            <a:ext cx="325080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en-US" sz="2000" spc="-1" strike="noStrike">
                <a:solidFill>
                  <a:srgbClr val="5d5d5d"/>
                </a:solidFill>
                <a:latin typeface="Noto Sans CJK KR Bold"/>
              </a:rPr>
              <a:t>1.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모션</a:t>
            </a:r>
            <a:r>
              <a:rPr b="0" lang="en-US" sz="20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인식</a:t>
            </a:r>
            <a:r>
              <a:rPr b="0" lang="en-US" sz="20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시스템</a:t>
            </a:r>
            <a:r>
              <a:rPr b="0" lang="en-US" sz="20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구축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6629400" y="5245200"/>
            <a:ext cx="302220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en-US" sz="2000" spc="-1" strike="noStrike">
                <a:solidFill>
                  <a:srgbClr val="5d5d5d"/>
                </a:solidFill>
                <a:latin typeface="Noto Sans CJK KR Bold"/>
              </a:rPr>
              <a:t>2.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배경</a:t>
            </a:r>
            <a:r>
              <a:rPr b="0" lang="en-US" sz="20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변경</a:t>
            </a:r>
            <a:r>
              <a:rPr b="0" lang="en-US" sz="2000" spc="-1" strike="noStrike">
                <a:solidFill>
                  <a:srgbClr val="5d5d5d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000" spc="-1" strike="noStrike">
                <a:solidFill>
                  <a:srgbClr val="5d5d5d"/>
                </a:solidFill>
                <a:latin typeface="Calibri"/>
                <a:ea typeface="Noto Sans CJK KR Bold"/>
              </a:rPr>
              <a:t>기능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5"/>
          <p:cNvSpPr/>
          <p:nvPr/>
        </p:nvSpPr>
        <p:spPr>
          <a:xfrm>
            <a:off x="1308240" y="1384200"/>
            <a:ext cx="4330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구성도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99" name="TextBox 6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04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00" name="TextBox 7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1" name="TextBox 8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02" name="TextBox 9"/>
          <p:cNvSpPr/>
          <p:nvPr/>
        </p:nvSpPr>
        <p:spPr>
          <a:xfrm>
            <a:off x="1219320" y="2171880"/>
            <a:ext cx="3276360" cy="48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600" spc="-1" strike="noStrike">
                <a:solidFill>
                  <a:srgbClr val="5d5d5d"/>
                </a:solidFill>
                <a:latin typeface="Noto Sans CJK KR Light"/>
              </a:rPr>
              <a:t> 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</a:rPr>
              <a:t>1.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입력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카메라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영상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입력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  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2.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처리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처리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비디오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출력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3.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출력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모듈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화면에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최종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영상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출력</a:t>
            </a:r>
            <a:br>
              <a:rPr sz="1600"/>
            </a:b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  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사진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6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저장</a:t>
            </a:r>
            <a:r>
              <a:rPr b="0" lang="en-US" sz="16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 </a:t>
            </a:r>
            <a:br>
              <a:rPr sz="1600"/>
            </a:br>
            <a:br>
              <a:rPr sz="1600"/>
            </a:br>
            <a:endParaRPr b="0" lang="en-US" sz="16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600" spc="-1" strike="noStrike">
              <a:latin typeface="Noto Sans CJK KR"/>
            </a:endParaRPr>
          </a:p>
        </p:txBody>
      </p:sp>
      <p:sp>
        <p:nvSpPr>
          <p:cNvPr id="103" name="TextBox 10"/>
          <p:cNvSpPr/>
          <p:nvPr/>
        </p:nvSpPr>
        <p:spPr>
          <a:xfrm>
            <a:off x="5448240" y="2133720"/>
            <a:ext cx="4546080" cy="27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br>
              <a:rPr sz="1600"/>
            </a:br>
            <a:br>
              <a:rPr sz="1600"/>
            </a:br>
            <a:endParaRPr b="0" lang="en-US" sz="16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681880" y="2235240"/>
            <a:ext cx="277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2. </a:t>
            </a:r>
            <a:r>
              <a:rPr b="1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모델</a:t>
            </a: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검색</a:t>
            </a: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적용</a:t>
            </a:r>
            <a:endParaRPr b="1" lang="en-US" sz="1300" spc="-1" strike="noStrike">
              <a:latin typeface="Noto Sans CJK KR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4"/>
          <p:cNvSpPr/>
          <p:nvPr/>
        </p:nvSpPr>
        <p:spPr>
          <a:xfrm>
            <a:off x="1155600" y="1384200"/>
            <a:ext cx="3187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개발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진행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05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11" name="TextBox 8"/>
          <p:cNvSpPr/>
          <p:nvPr/>
        </p:nvSpPr>
        <p:spPr>
          <a:xfrm>
            <a:off x="914400" y="2235240"/>
            <a:ext cx="5727240" cy="39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300" spc="-1" strike="noStrike">
                <a:solidFill>
                  <a:srgbClr val="5d5d5d"/>
                </a:solidFill>
                <a:latin typeface="Noto Sans CJK KR Light"/>
              </a:rPr>
              <a:t>1.  </a:t>
            </a:r>
            <a:r>
              <a:rPr b="0" lang="ko-KR" sz="1300" spc="-1" strike="noStrike">
                <a:solidFill>
                  <a:srgbClr val="5d5d5d"/>
                </a:solidFill>
                <a:latin typeface="Noto Sans CJK KR Light"/>
              </a:rPr>
              <a:t>각 모듈 담당자 지정     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300" spc="-1" strike="noStrike">
              <a:latin typeface="Noto Sans CJK KR"/>
            </a:endParaRPr>
          </a:p>
        </p:txBody>
      </p:sp>
      <p:sp>
        <p:nvSpPr>
          <p:cNvPr id="112" name=""/>
          <p:cNvSpPr/>
          <p:nvPr/>
        </p:nvSpPr>
        <p:spPr>
          <a:xfrm>
            <a:off x="900000" y="2235240"/>
            <a:ext cx="2778120" cy="71568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</a:rPr>
              <a:t>1. 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</a:rPr>
              <a:t>각 모듈 담당자 지정     </a:t>
            </a:r>
            <a:endParaRPr b="1" lang="en-US" sz="1300" spc="-1" strike="noStrike">
              <a:latin typeface="Noto Sans CJK KR"/>
            </a:endParaRPr>
          </a:p>
        </p:txBody>
      </p:sp>
      <p:sp>
        <p:nvSpPr>
          <p:cNvPr id="113" name=""/>
          <p:cNvSpPr/>
          <p:nvPr/>
        </p:nvSpPr>
        <p:spPr>
          <a:xfrm>
            <a:off x="4140000" y="252000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4140000" y="3060000"/>
            <a:ext cx="1080000" cy="360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914400" y="3420000"/>
            <a:ext cx="277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3.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각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모델에 기능 구현</a:t>
            </a:r>
            <a:endParaRPr b="1" lang="en-US" sz="1300" spc="-1" strike="noStrike">
              <a:latin typeface="Noto Sans CJK KR"/>
            </a:endParaRPr>
          </a:p>
        </p:txBody>
      </p:sp>
      <p:sp>
        <p:nvSpPr>
          <p:cNvPr id="116" name=""/>
          <p:cNvSpPr/>
          <p:nvPr/>
        </p:nvSpPr>
        <p:spPr>
          <a:xfrm>
            <a:off x="5681880" y="3420000"/>
            <a:ext cx="277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4.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각 모듈별 이슈사항 체크</a:t>
            </a:r>
            <a:endParaRPr b="1" lang="en-US" sz="1300" spc="-1" strike="noStrike">
              <a:latin typeface="Noto Sans CJK KR"/>
            </a:endParaRPr>
          </a:p>
        </p:txBody>
      </p:sp>
      <p:sp>
        <p:nvSpPr>
          <p:cNvPr id="117" name=""/>
          <p:cNvSpPr/>
          <p:nvPr/>
        </p:nvSpPr>
        <p:spPr>
          <a:xfrm>
            <a:off x="4140000" y="378000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14400" y="4680000"/>
            <a:ext cx="277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5.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이슈 디버깅</a:t>
            </a:r>
            <a:endParaRPr b="1" lang="en-US" sz="1300" spc="-1" strike="noStrike">
              <a:latin typeface="Noto Sans CJK KR"/>
            </a:endParaRPr>
          </a:p>
        </p:txBody>
      </p:sp>
      <p:sp>
        <p:nvSpPr>
          <p:cNvPr id="119" name=""/>
          <p:cNvSpPr/>
          <p:nvPr/>
        </p:nvSpPr>
        <p:spPr>
          <a:xfrm flipH="1">
            <a:off x="4140000" y="4320000"/>
            <a:ext cx="1080000" cy="360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681880" y="4680000"/>
            <a:ext cx="205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6. </a:t>
            </a: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프로그램 통합 및 수정</a:t>
            </a:r>
            <a:endParaRPr b="1" lang="en-US" sz="1300" spc="-1" strike="noStrike">
              <a:latin typeface="Noto Sans CJK KR"/>
            </a:endParaRPr>
          </a:p>
        </p:txBody>
      </p:sp>
      <p:sp>
        <p:nvSpPr>
          <p:cNvPr id="121" name=""/>
          <p:cNvSpPr/>
          <p:nvPr/>
        </p:nvSpPr>
        <p:spPr>
          <a:xfrm>
            <a:off x="4140000" y="5040000"/>
            <a:ext cx="1080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7920000" y="5040000"/>
            <a:ext cx="540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8741880" y="4680000"/>
            <a:ext cx="1158120" cy="72000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45000"/>
              </a:lnSpc>
              <a:buNone/>
            </a:pPr>
            <a:r>
              <a:rPr b="1" lang="ko-KR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결과 도출</a:t>
            </a:r>
            <a:endParaRPr b="1" lang="en-US" sz="13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444600" y="20955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571680" y="2095560"/>
            <a:ext cx="3924000" cy="39240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5" descr=""/>
          <p:cNvPicPr/>
          <p:nvPr/>
        </p:nvPicPr>
        <p:blipFill>
          <a:blip r:embed="rId4"/>
          <a:stretch/>
        </p:blipFill>
        <p:spPr>
          <a:xfrm>
            <a:off x="4559400" y="2082960"/>
            <a:ext cx="2704680" cy="1955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"/>
          <p:cNvPicPr/>
          <p:nvPr/>
        </p:nvPicPr>
        <p:blipFill>
          <a:blip r:embed="rId5"/>
          <a:stretch/>
        </p:blipFill>
        <p:spPr>
          <a:xfrm>
            <a:off x="4559400" y="4051440"/>
            <a:ext cx="2704680" cy="19173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7" descr=""/>
          <p:cNvPicPr/>
          <p:nvPr/>
        </p:nvPicPr>
        <p:blipFill>
          <a:blip r:embed="rId6"/>
          <a:stretch/>
        </p:blipFill>
        <p:spPr>
          <a:xfrm>
            <a:off x="7327800" y="2095560"/>
            <a:ext cx="2603160" cy="195552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8" descr=""/>
          <p:cNvPicPr/>
          <p:nvPr/>
        </p:nvPicPr>
        <p:blipFill>
          <a:blip r:embed="rId7"/>
          <a:stretch/>
        </p:blipFill>
        <p:spPr>
          <a:xfrm>
            <a:off x="7327800" y="4051440"/>
            <a:ext cx="2603160" cy="1955520"/>
          </a:xfrm>
          <a:prstGeom prst="rect">
            <a:avLst/>
          </a:prstGeom>
          <a:ln w="0">
            <a:noFill/>
          </a:ln>
        </p:spPr>
      </p:pic>
      <p:sp>
        <p:nvSpPr>
          <p:cNvPr id="131" name="TextBox 9"/>
          <p:cNvSpPr/>
          <p:nvPr/>
        </p:nvSpPr>
        <p:spPr>
          <a:xfrm>
            <a:off x="1308240" y="1384200"/>
            <a:ext cx="3187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시연</a:t>
            </a:r>
            <a:r>
              <a:rPr b="0" lang="en-US" sz="29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결과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32" name="TextBox 10"/>
          <p:cNvSpPr/>
          <p:nvPr/>
        </p:nvSpPr>
        <p:spPr>
          <a:xfrm>
            <a:off x="495360" y="138420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06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33" name="TextBox 11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34" name="TextBox 12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82760" y="210816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482760" y="6095880"/>
            <a:ext cx="9727920" cy="122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3"/>
          <a:stretch/>
        </p:blipFill>
        <p:spPr>
          <a:xfrm rot="5400000">
            <a:off x="3924360" y="3390840"/>
            <a:ext cx="2539800" cy="122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4"/>
          <a:stretch/>
        </p:blipFill>
        <p:spPr>
          <a:xfrm>
            <a:off x="482760" y="4660920"/>
            <a:ext cx="9727920" cy="12240"/>
          </a:xfrm>
          <a:prstGeom prst="rect">
            <a:avLst/>
          </a:prstGeom>
          <a:ln w="0">
            <a:noFill/>
          </a:ln>
        </p:spPr>
      </p:pic>
      <p:sp>
        <p:nvSpPr>
          <p:cNvPr id="139" name="TextBox 6"/>
          <p:cNvSpPr/>
          <p:nvPr/>
        </p:nvSpPr>
        <p:spPr>
          <a:xfrm>
            <a:off x="1155600" y="1384200"/>
            <a:ext cx="3187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29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고찰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40" name="TextBox 7"/>
          <p:cNvSpPr/>
          <p:nvPr/>
        </p:nvSpPr>
        <p:spPr>
          <a:xfrm>
            <a:off x="495360" y="1397160"/>
            <a:ext cx="7362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2900" spc="-100" strike="noStrike">
                <a:solidFill>
                  <a:srgbClr val="c1c1c1"/>
                </a:solidFill>
                <a:latin typeface="Noto Sans CJK KR Bold"/>
              </a:rPr>
              <a:t>07</a:t>
            </a:r>
            <a:endParaRPr b="0" lang="en-US" sz="2900" spc="-1" strike="noStrike">
              <a:latin typeface="Noto Sans CJK KR"/>
            </a:endParaRPr>
          </a:p>
        </p:txBody>
      </p:sp>
      <p:sp>
        <p:nvSpPr>
          <p:cNvPr id="141" name="TextBox 8"/>
          <p:cNvSpPr/>
          <p:nvPr/>
        </p:nvSpPr>
        <p:spPr>
          <a:xfrm>
            <a:off x="7226280" y="1028880"/>
            <a:ext cx="29840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83000"/>
              </a:lnSpc>
              <a:buNone/>
            </a:pPr>
            <a:r>
              <a:rPr b="0" lang="en-US" sz="1400" spc="-1" strike="noStrike">
                <a:solidFill>
                  <a:srgbClr val="5d5d5d"/>
                </a:solidFill>
                <a:latin typeface="Noto Sans CJK KR Bold"/>
              </a:rPr>
              <a:t>PKG &amp; CEH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7327800" y="6159600"/>
            <a:ext cx="292068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6000"/>
              </a:lnSpc>
              <a:buNone/>
            </a:pP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및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변경</a:t>
            </a:r>
            <a:r>
              <a:rPr b="0" lang="en-US" sz="14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4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시스템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43" name="TextBox 10"/>
          <p:cNvSpPr/>
          <p:nvPr/>
        </p:nvSpPr>
        <p:spPr>
          <a:xfrm>
            <a:off x="723960" y="2260440"/>
            <a:ext cx="4393800" cy="27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800" spc="-1" strike="noStrike">
                <a:solidFill>
                  <a:srgbClr val="5d5d5d"/>
                </a:solidFill>
                <a:latin typeface="Noto Sans CJK KR Light"/>
              </a:rPr>
              <a:t>-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담당자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객체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탐지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모델을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작업을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하는데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계속해서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노이즈가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발생하였다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이러한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문제를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해결하기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위해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더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상세한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주소로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인식하게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하였습니다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하지만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환경적인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( Cam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성능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조도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,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모델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성능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등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)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정확성이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떨어지는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게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너무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아쉽습니다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</a:t>
            </a:r>
            <a:endParaRPr b="0" lang="en-US" sz="15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800" spc="-1" strike="noStrike">
              <a:latin typeface="Noto Sans CJK KR"/>
            </a:endParaRPr>
          </a:p>
        </p:txBody>
      </p:sp>
      <p:sp>
        <p:nvSpPr>
          <p:cNvPr id="144" name="TextBox 11"/>
          <p:cNvSpPr/>
          <p:nvPr/>
        </p:nvSpPr>
        <p:spPr>
          <a:xfrm>
            <a:off x="5435640" y="2260440"/>
            <a:ext cx="4686120" cy="29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800" spc="-1" strike="noStrike">
                <a:solidFill>
                  <a:srgbClr val="5d5d5d"/>
                </a:solidFill>
                <a:latin typeface="Noto Sans CJK KR Light"/>
              </a:rPr>
              <a:t>-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누끼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담당자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openvino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모델의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실시간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영상의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누끼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작업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실행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버퍼링이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3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초가량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발생하는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문제가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발생하였다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이러한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해결을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위해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스레드를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이용해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버퍼링을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1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초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이내로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감소시켰다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이렇듯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연산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작업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스레드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사용으로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문제를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해결할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있다는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경험을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하게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5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되었다</a:t>
            </a:r>
            <a:r>
              <a:rPr b="0" lang="en-US" sz="15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</a:t>
            </a:r>
            <a:endParaRPr b="0" lang="en-US" sz="15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endParaRPr b="0" lang="en-US" sz="1400" spc="-1" strike="noStrike">
              <a:latin typeface="Noto Sans CJK KR"/>
            </a:endParaRPr>
          </a:p>
        </p:txBody>
      </p:sp>
      <p:sp>
        <p:nvSpPr>
          <p:cNvPr id="145" name="TextBox 12"/>
          <p:cNvSpPr/>
          <p:nvPr/>
        </p:nvSpPr>
        <p:spPr>
          <a:xfrm>
            <a:off x="647640" y="4762440"/>
            <a:ext cx="9461160" cy="11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5000"/>
              </a:lnSpc>
              <a:buNone/>
            </a:pPr>
            <a:r>
              <a:rPr b="0" lang="en-US" sz="1800" spc="-1" strike="noStrike">
                <a:solidFill>
                  <a:srgbClr val="5d5d5d"/>
                </a:solidFill>
                <a:latin typeface="Noto Sans CJK KR Light"/>
              </a:rPr>
              <a:t>-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앞으로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프로그램을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UPdate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를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8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한다면</a:t>
            </a:r>
            <a:r>
              <a:rPr b="0" lang="en-US" sz="18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....</a:t>
            </a:r>
            <a:endParaRPr b="0" lang="en-US" sz="18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더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좋은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Cam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사용한다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          -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사람을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더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잘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인식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할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있도록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최적화를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시킨다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.(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크로마키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음성인식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모델을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사용하여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음성으로도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사진을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저장할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있도록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한다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. 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45000"/>
              </a:lnSpc>
              <a:buNone/>
            </a:pP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-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노이즈를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감소시킬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수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있는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기술을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배워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조금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더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명확하게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모션인식률을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1300" spc="-1" strike="noStrike">
                <a:solidFill>
                  <a:srgbClr val="5d5d5d"/>
                </a:solidFill>
                <a:latin typeface="Calibri"/>
                <a:ea typeface="Noto Sans CJK KR Light"/>
              </a:rPr>
              <a:t>늘린다</a:t>
            </a:r>
            <a:r>
              <a:rPr b="0" lang="en-US" sz="1300" spc="-1" strike="noStrike">
                <a:solidFill>
                  <a:srgbClr val="5d5d5d"/>
                </a:solidFill>
                <a:latin typeface="Noto Sans CJK KR Light"/>
                <a:ea typeface="Noto Sans CJK KR Light"/>
              </a:rPr>
              <a:t> </a:t>
            </a:r>
            <a:endParaRPr b="0" lang="en-US" sz="13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ko-KR</dc:language>
  <cp:lastModifiedBy/>
  <dcterms:modified xsi:type="dcterms:W3CDTF">2024-12-04T14:23:03Z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