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71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Παναγιωτης" initials="Π" lastIdx="1" clrIdx="0">
    <p:extLst>
      <p:ext uri="{19B8F6BF-5375-455C-9EA6-DF929625EA0E}">
        <p15:presenceInfo xmlns:p15="http://schemas.microsoft.com/office/powerpoint/2012/main" userId="687408fb638486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1725B-8D86-41F7-9974-5FB5ED040F0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E5FA-C8A4-4799-84E5-9E7BB5A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3E5FA-C8A4-4799-84E5-9E7BB5A34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3E5FA-C8A4-4799-84E5-9E7BB5A34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3E5FA-C8A4-4799-84E5-9E7BB5A34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4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2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9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9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80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7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BB3D-22CC-4FC0-8B25-DFD82EA94F9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6B2CBA6-27CA-4AC9-B217-3D907DF8E5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va-portal.org/smash/get/diva2:1213970/FULLTEXT0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2710-E2F4-403A-BEB4-FDB7536E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15" y="317666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Autonomous agents: “</a:t>
            </a:r>
            <a:r>
              <a:rPr lang="en-US" dirty="0" err="1"/>
              <a:t>Rooby</a:t>
            </a:r>
            <a:r>
              <a:rPr lang="en-US" dirty="0"/>
              <a:t>” the robotic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3E06-BCBB-42D3-AE86-9DCAE8C9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Sklavos Panagiotis</a:t>
            </a:r>
          </a:p>
          <a:p>
            <a:r>
              <a:rPr lang="en-US" dirty="0"/>
              <a:t>2018030170</a:t>
            </a:r>
          </a:p>
        </p:txBody>
      </p:sp>
    </p:spTree>
    <p:extLst>
      <p:ext uri="{BB962C8B-B14F-4D97-AF65-F5344CB8AC3E}">
        <p14:creationId xmlns:p14="http://schemas.microsoft.com/office/powerpoint/2010/main" val="238580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BEAC-F2F9-4FC9-932E-6E12ACEA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l-GR" b="1" dirty="0" err="1"/>
              <a:t>λγοριθμοι</a:t>
            </a:r>
            <a:r>
              <a:rPr lang="el-GR" b="1" dirty="0"/>
              <a:t>: </a:t>
            </a:r>
            <a:r>
              <a:rPr lang="en-US" b="1" dirty="0"/>
              <a:t>Random walk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D702-38B7-495C-A04E-56CDFE21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5" y="2015732"/>
            <a:ext cx="8093474" cy="3450613"/>
          </a:xfrm>
        </p:spPr>
        <p:txBody>
          <a:bodyPr/>
          <a:lstStyle/>
          <a:p>
            <a:r>
              <a:rPr lang="el-GR" dirty="0"/>
              <a:t>Το ρομπότ κινείται ευθεία προς οποιαδήποτε κατεύθυνση ώσπου να απαντηθεί κάποιο εμπόδιο. </a:t>
            </a:r>
          </a:p>
          <a:p>
            <a:r>
              <a:rPr lang="el-GR" dirty="0"/>
              <a:t>Όταν συναντήσει κάποιο, κινείται λίγο πίσω και στρίβει κατά θ ανήκει σε </a:t>
            </a:r>
            <a:r>
              <a:rPr lang="en-US" dirty="0"/>
              <a:t>S =</a:t>
            </a:r>
            <a:r>
              <a:rPr lang="el-GR" dirty="0"/>
              <a:t> [0,π) κατά την αντίθετη πλευρά από εκείνη που εντοπίστηκε το εμπόδιο, προκειμένου να αποφευχθεί νέα σύγκρουση.</a:t>
            </a:r>
          </a:p>
          <a:p>
            <a:r>
              <a:rPr lang="el-GR" dirty="0"/>
              <a:t>Η γωνία θ είναι λαμβάνει τιμές ομοιόμορφα κατανεμημένες στο διάστημα </a:t>
            </a:r>
            <a:r>
              <a:rPr lang="en-US" dirty="0"/>
              <a:t>S</a:t>
            </a:r>
            <a:r>
              <a:rPr lang="el-GR" dirty="0"/>
              <a:t> με </a:t>
            </a:r>
            <a:r>
              <a:rPr lang="el-GR" dirty="0" err="1"/>
              <a:t>ψευδοτυχαίο</a:t>
            </a:r>
            <a:r>
              <a:rPr lang="el-GR" dirty="0"/>
              <a:t> τρόπο, </a:t>
            </a:r>
            <a:r>
              <a:rPr lang="el-GR" dirty="0" err="1"/>
              <a:t>εξού</a:t>
            </a:r>
            <a:r>
              <a:rPr lang="el-GR" dirty="0"/>
              <a:t> και η ονομασία </a:t>
            </a:r>
            <a:r>
              <a:rPr lang="en-US" dirty="0"/>
              <a:t>Random Walk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DB0E1-8467-4620-828D-0D1F1906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6" y="2290617"/>
            <a:ext cx="3597138" cy="2713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853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6922-624E-4E86-89D5-0F587E27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l-GR" b="1" dirty="0" err="1"/>
              <a:t>λγοριθμοι</a:t>
            </a:r>
            <a:r>
              <a:rPr lang="el-GR" b="1" dirty="0"/>
              <a:t>: </a:t>
            </a:r>
            <a:r>
              <a:rPr lang="en-US" b="1" dirty="0"/>
              <a:t>Random walk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4D5AB-BEA7-4E90-BCCE-7F8632E25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θετικα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20A3F-6707-4A1E-A8C0-ED1F87936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Μεταφορά σε δυσπρόσιτα σημεία του σπιτιού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Ταχύς </a:t>
            </a:r>
            <a:r>
              <a:rPr lang="el-GR" dirty="0" err="1"/>
              <a:t>απεγκλοβισμός</a:t>
            </a:r>
            <a:r>
              <a:rPr lang="el-GR" dirty="0"/>
              <a:t> από δυσμενείς τοποθεσίες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 err="1"/>
              <a:t>Τυχαιότητα</a:t>
            </a:r>
            <a:r>
              <a:rPr lang="el-GR" dirty="0"/>
              <a:t>, Συνεπώς καλύτερη εξερεύνηση όλων των διαφορετικών χώρων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39C7E-A82B-4448-8967-A7508A234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αρνητικα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680CA-5A5A-4F99-AA4E-1665325D34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Έλλειψη σταθερότητας κατά το καθάρισμα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 err="1"/>
              <a:t>Τυχαιότητα</a:t>
            </a:r>
            <a:r>
              <a:rPr lang="el-GR" dirty="0"/>
              <a:t>, μπορεί να εμπεριέχει περιόδους «</a:t>
            </a:r>
            <a:r>
              <a:rPr lang="el-GR" dirty="0" err="1"/>
              <a:t>καντεμιάς</a:t>
            </a:r>
            <a:r>
              <a:rPr lang="el-GR" dirty="0"/>
              <a:t>» περνώντας ξανά από την περπατημένη.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Απομάκρυνση μερικές φορές από τα σημεία ενδιαφέροντος.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2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AD8E-F679-4114-9444-783DA8DE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/>
              <a:t>Αλγοριθμοι</a:t>
            </a:r>
            <a:r>
              <a:rPr lang="el-GR" b="1" dirty="0"/>
              <a:t>: </a:t>
            </a:r>
            <a:r>
              <a:rPr lang="en-US" b="1" dirty="0"/>
              <a:t>Spiral Movement(</a:t>
            </a:r>
            <a:r>
              <a:rPr lang="en-US" b="1" dirty="0" err="1"/>
              <a:t>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15458-E3CA-484D-8BF7-FBFFB3AEE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84" y="2043025"/>
            <a:ext cx="3272589" cy="2848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3E0D6-036B-4A23-816D-1AE2A600E8D5}"/>
              </a:ext>
            </a:extLst>
          </p:cNvPr>
          <p:cNvSpPr txBox="1"/>
          <p:nvPr/>
        </p:nvSpPr>
        <p:spPr>
          <a:xfrm>
            <a:off x="1010653" y="2277979"/>
            <a:ext cx="771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Ο αλγόριθμος παρέχει την δυνατότητα στην σκούπα να κινείται σε πορεία αυξανόμενου κύκλου.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Σε πρώτη φάση ελέγχεται αν υπάρχει κάποιο εμπόδιο το οποίο να εμποδίζει την κίνηση του ρομπότ σε κυκλική τροχιά. Αν υπάρχει, η σκούπα αναγκάζεται να σταματήσει.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Στην περίπτωση που δεν υπάρχει όμως, η σκούπα αρχίζει να κινείται κυκλικά με ωρολόγια ή </a:t>
            </a:r>
            <a:r>
              <a:rPr lang="el-GR" dirty="0" err="1"/>
              <a:t>αντιωρολόγια</a:t>
            </a:r>
            <a:r>
              <a:rPr lang="el-GR" dirty="0"/>
              <a:t> φορά, αυξάνοντας σταδιακά την ακτίνα από το κέντρο του κύκλου.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99C9-AD73-4589-8694-F7699321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/>
              <a:t>Αλγοριθμοι</a:t>
            </a:r>
            <a:r>
              <a:rPr lang="el-GR" b="1" dirty="0"/>
              <a:t>: </a:t>
            </a:r>
            <a:r>
              <a:rPr lang="en-US" b="1" dirty="0"/>
              <a:t>Spiral Movement(</a:t>
            </a:r>
            <a:r>
              <a:rPr lang="en-US" b="1" dirty="0" err="1"/>
              <a:t>i</a:t>
            </a:r>
            <a:r>
              <a:rPr lang="el-GR" b="1" dirty="0"/>
              <a:t>Ι</a:t>
            </a:r>
            <a:r>
              <a:rPr lang="en-US" b="1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32E80-51DB-4E22-81F7-1651A4BE2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Θετικα</a:t>
            </a:r>
            <a:r>
              <a:rPr lang="el-GR" dirty="0"/>
              <a:t>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6411-E693-4DF5-ACBA-455AB79F15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Πολύ γρήγορη κάλυψη εσωτερικής επιφάνειας.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Εξαιρετικά αποτελέσματα σε χώρο χωρίς εμπόδια.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B4135-B297-4A04-838C-8A6E90897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Αρνητικα</a:t>
            </a:r>
            <a:r>
              <a:rPr lang="el-GR" dirty="0"/>
              <a:t>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4498-7962-4608-A6D5-1AB6FD17BA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Ύπαρξη εμποδίων     Αδυναμία κίνησης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Δυσκολία αλλαγής δωματίου και χώρου καθαρισμού.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Δύσκολος  καθαρισμός οριακών περιοχών (τοίχους, έπιπλα </a:t>
            </a:r>
            <a:r>
              <a:rPr lang="el-GR" dirty="0" err="1"/>
              <a:t>κ.ο.κ</a:t>
            </a:r>
            <a:r>
              <a:rPr lang="el-GR" dirty="0"/>
              <a:t>)</a:t>
            </a:r>
            <a:endParaRPr lang="en-US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9C1EBC6A-A7B9-46C5-981D-9F64BF3D7AE9}"/>
              </a:ext>
            </a:extLst>
          </p:cNvPr>
          <p:cNvSpPr/>
          <p:nvPr/>
        </p:nvSpPr>
        <p:spPr>
          <a:xfrm>
            <a:off x="8610619" y="2987761"/>
            <a:ext cx="228581" cy="189532"/>
          </a:xfrm>
          <a:prstGeom prst="mathEqual">
            <a:avLst>
              <a:gd name="adj1" fmla="val 23520"/>
              <a:gd name="adj2" fmla="val 51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67E4-FBA5-40AA-8AC3-450DF907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/>
              <a:t>ΑλΓοριθμοι</a:t>
            </a:r>
            <a:r>
              <a:rPr lang="el-GR" b="1" dirty="0"/>
              <a:t>: </a:t>
            </a:r>
            <a:r>
              <a:rPr lang="en-US" b="1" dirty="0"/>
              <a:t> WALL FOLLOW</a:t>
            </a:r>
            <a:r>
              <a:rPr lang="el-GR" b="1" dirty="0"/>
              <a:t> </a:t>
            </a:r>
            <a:r>
              <a:rPr lang="en-US" b="1" dirty="0"/>
              <a:t>(I)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2A17A-CFA8-4153-9D1D-C55469959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33" y="1962764"/>
            <a:ext cx="3098009" cy="3041483"/>
          </a:xfrm>
          <a:prstGeom prst="roundRect">
            <a:avLst>
              <a:gd name="adj" fmla="val 46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09D44-7EFE-4DB7-A22B-35C500EA57D8}"/>
              </a:ext>
            </a:extLst>
          </p:cNvPr>
          <p:cNvSpPr txBox="1"/>
          <p:nvPr/>
        </p:nvSpPr>
        <p:spPr>
          <a:xfrm>
            <a:off x="1315453" y="2124075"/>
            <a:ext cx="7023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/>
              <a:t>Με τον αλγόριθμο αυτό η σκούπα εντοπίζει και ακολουθεί τον δεξί η αριστερό τοίχο, ανάλογα την εκδοχή του αλγορίθμου που χρησιμοποιούμε(</a:t>
            </a:r>
            <a:r>
              <a:rPr lang="en-US" dirty="0"/>
              <a:t>Left wall or Right Wall Follow</a:t>
            </a:r>
            <a:r>
              <a:rPr lang="el-GR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/>
              <a:t>Για </a:t>
            </a:r>
            <a:r>
              <a:rPr lang="en-US" dirty="0"/>
              <a:t>LWF: 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l-GR" dirty="0"/>
              <a:t>Η Σκούπα προχωράει μέχρι να συναντήσει εμπόδιο.</a:t>
            </a:r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l-GR" dirty="0"/>
              <a:t>Όταν εντοπιστεί εμπόδιο στρίβει λίγο δεξιά ώστε να μην εμποδίζεται η κίνησή της από εμπόδιο και προχωράει λίγο μπροστά 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l-GR" dirty="0"/>
              <a:t>Στρίβει σταδιακά αριστερά ώσπου να ξαναβρεί εμπόδιο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A307-45EB-4E32-A475-B848565C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/>
              <a:t>Αλγοριθμοι</a:t>
            </a:r>
            <a:r>
              <a:rPr lang="en-US" b="1" dirty="0"/>
              <a:t>: Wall follow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7113-5AE7-4AA8-B0AE-5AD9CE50C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θετικα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9C9E0-F99D-4552-B561-D21D30DEAE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Αποδοτικός καθαρισμός περιμέτρου χώρου(τοίχου και εμποδίων)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Καλός για την μετακίνηση σε διαφορετικά δωμάτια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Καλός για εφαρμογή </a:t>
            </a:r>
            <a:r>
              <a:rPr lang="en-US" dirty="0"/>
              <a:t>SLAM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D2F45-943A-4A84-8712-164C857B5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αρνητικα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FCA24-6AE2-4769-BBA5-C69ED4802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Δεν μπορεί να καθαρίσει την εσωτερική επιφάνεια του χώρου(συνήθως η μεγαλύτερη)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Συχνή </a:t>
            </a:r>
            <a:r>
              <a:rPr lang="el-GR" dirty="0" err="1"/>
              <a:t>επανακάλυψη</a:t>
            </a:r>
            <a:r>
              <a:rPr lang="el-GR" dirty="0"/>
              <a:t> ήδη καθαρισμένου χώρου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0CE0-E3C1-440D-9CF7-94124B4A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/>
              <a:t>Αλγοριθμοι</a:t>
            </a:r>
            <a:r>
              <a:rPr lang="el-GR" b="1" dirty="0"/>
              <a:t>: </a:t>
            </a:r>
            <a:r>
              <a:rPr lang="en-US" b="1" dirty="0"/>
              <a:t>cleaning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5E3A-1DBA-420C-B59C-A10120F6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34" y="2015733"/>
            <a:ext cx="8273258" cy="34712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l-GR" dirty="0"/>
              <a:t>Κάθε αλγόριθμος από τους προηγούμενους όπως είδαμε είχε τόσο δυνάμεις όσο και αδυναμίες</a:t>
            </a:r>
          </a:p>
          <a:p>
            <a:pPr algn="just"/>
            <a:r>
              <a:rPr lang="el-GR" dirty="0"/>
              <a:t>Συνεπώς για να επιτευχθεί αξιόπιστος και αποδοτικός καθαρισμός του χώρου εφαρμόζεται ένας καλά οργανωμένος συνδυασμός των προηγούμενων.</a:t>
            </a:r>
          </a:p>
          <a:p>
            <a:pPr algn="just"/>
            <a:r>
              <a:rPr lang="el-GR" dirty="0"/>
              <a:t>Η σειρά με την οποία εφαρμόζονται οι αλγόριθμοι είναι εξέχουσας σημασίας, καθώς σε κάθε περίπτωση ο επόμενος θα πρέπει να καλύπτει τις αδυναμίες του προηγούμενου και να εκμεταλλεύεται τις δυνάμεις του.</a:t>
            </a:r>
          </a:p>
          <a:p>
            <a:r>
              <a:rPr lang="el-GR" dirty="0"/>
              <a:t>Συνεπώς η σειρά που προκύπτει είναι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Boustrophedon </a:t>
            </a:r>
            <a:r>
              <a:rPr lang="el-GR" dirty="0"/>
              <a:t> </a:t>
            </a:r>
            <a:r>
              <a:rPr lang="en-US" dirty="0"/>
              <a:t>     Random Walk        Spiral         Wall Follow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96B48-AF2B-40EE-A151-4EE6116C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92" y="2352412"/>
            <a:ext cx="3443908" cy="2988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82FE50D-73D5-4A5F-AA4E-A3D582115AF0}"/>
              </a:ext>
            </a:extLst>
          </p:cNvPr>
          <p:cNvSpPr/>
          <p:nvPr/>
        </p:nvSpPr>
        <p:spPr>
          <a:xfrm>
            <a:off x="2360089" y="5004247"/>
            <a:ext cx="346364" cy="336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1A40B-13D4-4222-9CD7-0C809F2F1E7E}"/>
              </a:ext>
            </a:extLst>
          </p:cNvPr>
          <p:cNvSpPr/>
          <p:nvPr/>
        </p:nvSpPr>
        <p:spPr>
          <a:xfrm>
            <a:off x="4245344" y="5004247"/>
            <a:ext cx="346364" cy="336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9ED0E1-E31F-4B0D-84BB-B316ADAB8C44}"/>
              </a:ext>
            </a:extLst>
          </p:cNvPr>
          <p:cNvSpPr/>
          <p:nvPr/>
        </p:nvSpPr>
        <p:spPr>
          <a:xfrm>
            <a:off x="5324427" y="5004247"/>
            <a:ext cx="346364" cy="336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649F-A77A-48DB-9536-9324868A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126" y="1096906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A</a:t>
            </a:r>
            <a:r>
              <a:rPr lang="el-GR" b="1" dirty="0" err="1"/>
              <a:t>ποτελεσματα</a:t>
            </a:r>
            <a:r>
              <a:rPr lang="el-GR" b="1" dirty="0"/>
              <a:t>: </a:t>
            </a:r>
            <a:r>
              <a:rPr lang="el-GR" b="1" dirty="0" err="1"/>
              <a:t>Περιβαλλον</a:t>
            </a:r>
            <a:r>
              <a:rPr lang="el-GR" b="1" dirty="0"/>
              <a:t> </a:t>
            </a:r>
            <a:r>
              <a:rPr lang="el-GR" b="1" dirty="0" err="1"/>
              <a:t>χωρις</a:t>
            </a:r>
            <a:r>
              <a:rPr lang="el-GR" b="1" dirty="0"/>
              <a:t> </a:t>
            </a:r>
            <a:r>
              <a:rPr lang="el-GR" b="1" dirty="0" err="1"/>
              <a:t>εμποδια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3F275F-F968-4CC2-8CD0-86C043D03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92" y="2413388"/>
            <a:ext cx="4363307" cy="4444612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B412645-2722-46E6-B1D7-1179B4645969}"/>
              </a:ext>
            </a:extLst>
          </p:cNvPr>
          <p:cNvSpPr/>
          <p:nvPr/>
        </p:nvSpPr>
        <p:spPr>
          <a:xfrm>
            <a:off x="5373452" y="4206538"/>
            <a:ext cx="1759528" cy="858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0B9271-EE8D-4DCD-8229-37212632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33" y="2413388"/>
            <a:ext cx="4363307" cy="4444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702685-7261-4D52-9FCC-21BF826FA5B6}"/>
              </a:ext>
            </a:extLst>
          </p:cNvPr>
          <p:cNvSpPr txBox="1"/>
          <p:nvPr/>
        </p:nvSpPr>
        <p:spPr>
          <a:xfrm>
            <a:off x="1345126" y="1853754"/>
            <a:ext cx="39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/>
              <a:t>ΠΡΙΝ</a:t>
            </a:r>
            <a:endParaRPr 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AD359-38CF-4D33-B38F-07AB6A746DA2}"/>
              </a:ext>
            </a:extLst>
          </p:cNvPr>
          <p:cNvSpPr txBox="1"/>
          <p:nvPr/>
        </p:nvSpPr>
        <p:spPr>
          <a:xfrm>
            <a:off x="7460149" y="1828613"/>
            <a:ext cx="39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/>
              <a:t>ΜΕΤΑ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42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C269-FABD-4DC7-BA79-439CD996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63" y="837769"/>
            <a:ext cx="10431397" cy="1056319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l-GR" b="1" dirty="0" err="1"/>
              <a:t>ποτελεσματα</a:t>
            </a:r>
            <a:r>
              <a:rPr lang="el-GR" b="1" dirty="0"/>
              <a:t>: </a:t>
            </a:r>
            <a:r>
              <a:rPr lang="el-GR" b="1" dirty="0" err="1"/>
              <a:t>Περιβαλλον</a:t>
            </a:r>
            <a:r>
              <a:rPr lang="el-GR" b="1" dirty="0"/>
              <a:t> ΠΕΡΙΟΡΙΣΜΕΝΑ </a:t>
            </a:r>
            <a:r>
              <a:rPr lang="el-GR" b="1" dirty="0" err="1"/>
              <a:t>εμποδια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3B2ECEB-B450-4D86-ABB0-118666F05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5" y="2678617"/>
            <a:ext cx="4238966" cy="4179383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FA7A94-2023-453E-98C8-9F54685732A3}"/>
              </a:ext>
            </a:extLst>
          </p:cNvPr>
          <p:cNvSpPr/>
          <p:nvPr/>
        </p:nvSpPr>
        <p:spPr>
          <a:xfrm>
            <a:off x="5014473" y="4105601"/>
            <a:ext cx="1759528" cy="858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1D562-E6B8-43E3-90FC-CB66D577D3A0}"/>
              </a:ext>
            </a:extLst>
          </p:cNvPr>
          <p:cNvSpPr txBox="1"/>
          <p:nvPr/>
        </p:nvSpPr>
        <p:spPr>
          <a:xfrm>
            <a:off x="723831" y="2092752"/>
            <a:ext cx="39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/>
              <a:t>ΠΡΙΝ</a:t>
            </a:r>
            <a:endParaRPr lang="en-US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87FB7D-48F9-4584-BB3B-BC4F0CD66622}"/>
              </a:ext>
            </a:extLst>
          </p:cNvPr>
          <p:cNvSpPr txBox="1"/>
          <p:nvPr/>
        </p:nvSpPr>
        <p:spPr>
          <a:xfrm>
            <a:off x="7387751" y="1984500"/>
            <a:ext cx="39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/>
              <a:t>ΜΕΤΑ</a:t>
            </a:r>
            <a:endParaRPr lang="en-US" sz="32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5A76DF-700B-4B7E-BF54-F9D637BF2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66" y="2546002"/>
            <a:ext cx="4494468" cy="42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1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E335-23DC-43DC-8379-2DE667B9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80" y="1053283"/>
            <a:ext cx="10618434" cy="1056319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l-GR" b="1" dirty="0" err="1"/>
              <a:t>ποτελεσματα</a:t>
            </a:r>
            <a:r>
              <a:rPr lang="el-GR" b="1" dirty="0"/>
              <a:t>: </a:t>
            </a:r>
            <a:r>
              <a:rPr lang="el-GR" b="1" dirty="0" err="1"/>
              <a:t>Περιβαλλον</a:t>
            </a:r>
            <a:r>
              <a:rPr lang="el-GR" b="1" dirty="0"/>
              <a:t> </a:t>
            </a:r>
            <a:r>
              <a:rPr lang="el-GR" b="1" dirty="0" err="1"/>
              <a:t>πολλαπλα</a:t>
            </a:r>
            <a:r>
              <a:rPr lang="el-GR" b="1" dirty="0"/>
              <a:t> </a:t>
            </a:r>
            <a:r>
              <a:rPr lang="el-GR" b="1" dirty="0" err="1"/>
              <a:t>εμποδια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FB36-BFB7-49CE-9073-6B3F9F4F4DFB}"/>
              </a:ext>
            </a:extLst>
          </p:cNvPr>
          <p:cNvSpPr txBox="1"/>
          <p:nvPr/>
        </p:nvSpPr>
        <p:spPr>
          <a:xfrm>
            <a:off x="7479687" y="2035986"/>
            <a:ext cx="39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/>
              <a:t>ΜΕΤΑ</a:t>
            </a:r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C0175-95F9-4372-AB1A-8FD9F14238E7}"/>
              </a:ext>
            </a:extLst>
          </p:cNvPr>
          <p:cNvSpPr txBox="1"/>
          <p:nvPr/>
        </p:nvSpPr>
        <p:spPr>
          <a:xfrm>
            <a:off x="1234859" y="1965038"/>
            <a:ext cx="39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/>
              <a:t>ΠΡΙΝ</a:t>
            </a:r>
            <a:endParaRPr 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AC1F19-F66F-4BB9-86D7-C78F419A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" y="2593286"/>
            <a:ext cx="4648200" cy="423723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5727B7-59E0-4627-8221-79752622CA1A}"/>
              </a:ext>
            </a:extLst>
          </p:cNvPr>
          <p:cNvSpPr/>
          <p:nvPr/>
        </p:nvSpPr>
        <p:spPr>
          <a:xfrm>
            <a:off x="5275742" y="4105601"/>
            <a:ext cx="1759528" cy="858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C4F57E-78C1-402E-B4CD-B43EC3D49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70" y="2620761"/>
            <a:ext cx="4648200" cy="41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BA8-9CA3-4494-8C98-7EAE0D0E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38160"/>
            <a:ext cx="9603275" cy="1049235"/>
          </a:xfrm>
        </p:spPr>
        <p:txBody>
          <a:bodyPr/>
          <a:lstStyle/>
          <a:p>
            <a:r>
              <a:rPr lang="en-US" b="1" dirty="0"/>
              <a:t>Outline</a:t>
            </a:r>
            <a:r>
              <a:rPr lang="el-GR" b="1" dirty="0"/>
              <a:t>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DF0B-F492-404F-908B-E126DBF2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7395"/>
            <a:ext cx="960327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Πρόβλημα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Κόσμος Προσομοίωσης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Μοντέλο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Αλγόριθμοι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Αποτελέσματα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Δυνατές Βελτιώσεις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Βιβλιογραφία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437-CB04-4DBF-BAF4-6DF06273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425404"/>
            <a:ext cx="9603275" cy="1049235"/>
          </a:xfrm>
        </p:spPr>
        <p:txBody>
          <a:bodyPr/>
          <a:lstStyle/>
          <a:p>
            <a:r>
              <a:rPr lang="el-GR" b="1" dirty="0" err="1"/>
              <a:t>Αποτελεσματα</a:t>
            </a:r>
            <a:r>
              <a:rPr lang="el-GR" b="1" dirty="0"/>
              <a:t>: </a:t>
            </a:r>
            <a:r>
              <a:rPr lang="el-GR" b="1" dirty="0" err="1"/>
              <a:t>Σχολιασμοσ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029DD-5CBC-404E-B474-950556C97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797" y="3361024"/>
            <a:ext cx="3627077" cy="3496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9868B-6D41-4915-A176-CB408545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5" y="3361024"/>
            <a:ext cx="3763852" cy="3496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C15C8-1768-4B8B-B226-560A0F240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67" y="3361024"/>
            <a:ext cx="3692040" cy="3496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04A5B2-70D1-4A80-81A2-706A9F447F41}"/>
              </a:ext>
            </a:extLst>
          </p:cNvPr>
          <p:cNvSpPr txBox="1"/>
          <p:nvPr/>
        </p:nvSpPr>
        <p:spPr>
          <a:xfrm>
            <a:off x="330125" y="1018309"/>
            <a:ext cx="112453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2200" dirty="0"/>
              <a:t>Η απόδοση η οποία μετριέται ως: (ο χώρος που έχει καθαριστεί)/(ο συνολικός χώρος που μπορεί να καθαριστεί) και στις 3 περιπτώσεις ξεπερνά το 95%</a:t>
            </a:r>
          </a:p>
          <a:p>
            <a:pPr algn="just"/>
            <a:r>
              <a:rPr lang="el-GR" sz="22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2200" dirty="0"/>
              <a:t>Τα αποτελέσματα σε 1ω. Και 50 λ. αποδεικνύουν ότι η αυτόνομη σκούπα μπορεί να καθαρίσει επιτυχώς ένα σπίτι 100 </a:t>
            </a:r>
            <a:r>
              <a:rPr lang="el-GR" sz="2200" dirty="0" err="1"/>
              <a:t>τ.μ</a:t>
            </a:r>
            <a:r>
              <a:rPr lang="el-GR" sz="2200" dirty="0"/>
              <a:t> σε λιγότερο από 2 ώρες.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2200" dirty="0"/>
              <a:t>Συνεπώς ο στόχος </a:t>
            </a:r>
            <a:r>
              <a:rPr lang="el-GR" sz="2200" dirty="0" err="1"/>
              <a:t>επιτεύχθη</a:t>
            </a:r>
            <a:r>
              <a:rPr lang="el-GR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50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B1F8-E252-4234-82AF-64D9F8B6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37" y="1113290"/>
            <a:ext cx="9603275" cy="1049235"/>
          </a:xfrm>
        </p:spPr>
        <p:txBody>
          <a:bodyPr/>
          <a:lstStyle/>
          <a:p>
            <a:r>
              <a:rPr lang="el-GR" b="1" dirty="0" err="1"/>
              <a:t>Δυνατεσ</a:t>
            </a:r>
            <a:r>
              <a:rPr lang="el-GR" b="1" dirty="0"/>
              <a:t> </a:t>
            </a:r>
            <a:r>
              <a:rPr lang="el-GR" b="1" dirty="0" err="1"/>
              <a:t>βελτιωσεισ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83AA-86BC-4512-BB39-EC752ADD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90" y="2128027"/>
            <a:ext cx="7981177" cy="3925454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l-GR" dirty="0"/>
              <a:t>Προσθήκη λειτουργικότητας SLAM. Δηλαδή ο πράκτοράς μας να εντοπίζει την θέση του μέσα στον κόσμο και ταυτόχρονα να τον χαρτογραφεί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l-GR" dirty="0"/>
              <a:t>Να προστεθεί </a:t>
            </a:r>
            <a:r>
              <a:rPr lang="el-GR" dirty="0" err="1"/>
              <a:t>manual</a:t>
            </a:r>
            <a:r>
              <a:rPr lang="el-GR" dirty="0"/>
              <a:t> χειρισμός των λειτουργιών του πράκτορα, ο οποίος θα καθιστά δυνατή και την διαχείριση των αλγορίθμων για επίτευξη βέλτιστης απόδοσης σε κάθε περιβάλλον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l-GR" dirty="0"/>
              <a:t> </a:t>
            </a:r>
            <a:r>
              <a:rPr lang="el-GR" dirty="0" err="1"/>
              <a:t>Διεπαφή</a:t>
            </a:r>
            <a:r>
              <a:rPr lang="el-GR" dirty="0"/>
              <a:t> σε κινητό ή υπολογιστή για απομακρυσμένο χειρισμό της σκούπας.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l-GR" dirty="0"/>
              <a:t> Συλλογή στατιστικών σε κάθε καθάρισμα, ανάλυση απόδοσης και βελτιστοποίηση.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l-GR" dirty="0"/>
              <a:t> Προσθήκη εικονικών ορίων που η σκούπα δεν θα ξεπερνά παρέχοντας στον χρήστη μεγαλύτερο έλεγχο.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l-GR" dirty="0"/>
              <a:t> Λογισμικό για </a:t>
            </a:r>
            <a:r>
              <a:rPr lang="el-GR" dirty="0" err="1"/>
              <a:t>optimal</a:t>
            </a:r>
            <a:r>
              <a:rPr lang="el-GR" dirty="0"/>
              <a:t> διαχείριση μπαταρίας. Σε μερικές περιπτώσεις διατήρηση σε μνήμη ήδη καθαρισμένης επιφάνειας, έως αποφόρτιση ώστε να γίνει συνέχεια του καθαρισμού μετά την επαναφόρτιση της μπαταρίας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AE7A3-47C8-4290-9920-AB6DC603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59" y="2516198"/>
            <a:ext cx="3280842" cy="30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7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0A93-7280-49F4-938B-D032E5F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74" y="980982"/>
            <a:ext cx="9603275" cy="1049235"/>
          </a:xfrm>
        </p:spPr>
        <p:txBody>
          <a:bodyPr/>
          <a:lstStyle/>
          <a:p>
            <a:r>
              <a:rPr lang="el-GR" b="1" dirty="0" err="1"/>
              <a:t>βιβλιογραφια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433DB-36C4-457B-A46A-99F6CE0D102F}"/>
              </a:ext>
            </a:extLst>
          </p:cNvPr>
          <p:cNvSpPr txBox="1"/>
          <p:nvPr/>
        </p:nvSpPr>
        <p:spPr>
          <a:xfrm>
            <a:off x="850233" y="2030217"/>
            <a:ext cx="10603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❖ </a:t>
            </a:r>
            <a:r>
              <a:rPr lang="en-US" u="sng" dirty="0">
                <a:solidFill>
                  <a:srgbClr val="0070C0"/>
                </a:solidFill>
              </a:rPr>
              <a:t>https://kth.diva-portal.org/smash/get/diva2:1214422/FULLTEXT01.pdf </a:t>
            </a:r>
            <a:endParaRPr lang="el-GR" u="sng" dirty="0">
              <a:solidFill>
                <a:srgbClr val="0070C0"/>
              </a:solidFill>
            </a:endParaRPr>
          </a:p>
          <a:p>
            <a:r>
              <a:rPr lang="en-US" u="sng" dirty="0"/>
              <a:t>❖</a:t>
            </a:r>
            <a:r>
              <a:rPr lang="en-US" u="sng" dirty="0">
                <a:solidFill>
                  <a:srgbClr val="0070C0"/>
                </a:solidFill>
              </a:rPr>
              <a:t> https://cyberbotics.com/doc/guide/create </a:t>
            </a:r>
            <a:endParaRPr lang="el-GR" u="sng" dirty="0">
              <a:solidFill>
                <a:srgbClr val="0070C0"/>
              </a:solidFill>
            </a:endParaRPr>
          </a:p>
          <a:p>
            <a:r>
              <a:rPr lang="en-US" u="sng" dirty="0"/>
              <a:t>❖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https://www.diva-portal.org/smash/get/diva2:1213970/FULLTEXT02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u="sng" dirty="0"/>
              <a:t>❖</a:t>
            </a:r>
            <a:r>
              <a:rPr lang="en-US" u="sng" dirty="0">
                <a:solidFill>
                  <a:srgbClr val="0070C0"/>
                </a:solidFill>
              </a:rPr>
              <a:t>https://www.researchgate.net/publication/269297110_Path_planning_algorithm_development_for_autonomous_vacuum_cleaner_robots</a:t>
            </a:r>
          </a:p>
        </p:txBody>
      </p:sp>
    </p:spTree>
    <p:extLst>
      <p:ext uri="{BB962C8B-B14F-4D97-AF65-F5344CB8AC3E}">
        <p14:creationId xmlns:p14="http://schemas.microsoft.com/office/powerpoint/2010/main" val="427904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28C-B0C2-4023-B419-B3D60739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~</a:t>
            </a:r>
            <a:r>
              <a:rPr lang="el-GR" b="1" dirty="0"/>
              <a:t>ΤΕΛΟΣ</a:t>
            </a:r>
            <a:r>
              <a:rPr lang="en-US" b="1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80542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1C77-FCA7-4CA1-9AB0-980305A5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/>
              <a:t>Προβλημα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EA35-A252-4614-B759-B08EE5D7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γενικό πρόβλημα που τέθηκε προς επίλυση είναι ο καθαρισμός ενός σπιτιού 100 τ.μ. Με την χρήση μιας αυτόνομης ρομποτικής σκούπας. </a:t>
            </a:r>
            <a:endParaRPr lang="en-US" dirty="0"/>
          </a:p>
          <a:p>
            <a:pPr algn="just"/>
            <a:r>
              <a:rPr lang="el-GR" dirty="0"/>
              <a:t>Το πρόβλημα αυτό εντάσσεται στην κατηγορία </a:t>
            </a:r>
            <a:r>
              <a:rPr lang="en-US" dirty="0"/>
              <a:t>path planning </a:t>
            </a:r>
            <a:r>
              <a:rPr lang="el-GR" dirty="0"/>
              <a:t>προβλημάτων.</a:t>
            </a:r>
          </a:p>
          <a:p>
            <a:pPr algn="just"/>
            <a:r>
              <a:rPr lang="el-GR" dirty="0"/>
              <a:t>Ζητούμενο είναι: ο πράκτορας που σχεδιάστηκε να είναι αποδοτικός σε διαφορετικά περιβάλλοντα και χώρους. Με άλλα λόγια, επαρκή καθαρισμό της συνολικής επιφάνειας, ανεξάρτητα του αν υπάρχουν εμπόδια στον χώρο.</a:t>
            </a:r>
          </a:p>
          <a:p>
            <a:pPr algn="just"/>
            <a:r>
              <a:rPr lang="el-GR" dirty="0"/>
              <a:t>Ως αποδοτικός θεωρείται ο πράκτορας όταν σε διάστημα 1ω. και 50λ. Η σκούπα έχει καταφέρει να καθαρίσει τουλάχιστον το 95% του συνολικού χώρου.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51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6989-4C35-44FF-BE5A-EDD5A37B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ΚΟΣΜΟΣ </a:t>
            </a:r>
            <a:r>
              <a:rPr lang="el-GR" b="1" dirty="0" err="1"/>
              <a:t>ΠΡΟΣΟΜΟΙΩΣΗς</a:t>
            </a:r>
            <a:r>
              <a:rPr lang="el-GR" b="1" dirty="0"/>
              <a:t> (1)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3C66-B9E6-42A1-BF60-63C4928C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Ο κόσμος που χρησιμοποιήθηκε αποτελεί ένα χώρο προσομοίωσης αντίστοιχο με του πρωτότυπου της </a:t>
            </a:r>
            <a:r>
              <a:rPr lang="el-GR" dirty="0" err="1"/>
              <a:t>iRobot</a:t>
            </a:r>
            <a:r>
              <a:rPr lang="el-GR" dirty="0"/>
              <a:t> </a:t>
            </a:r>
            <a:r>
              <a:rPr lang="el-GR" dirty="0" err="1"/>
              <a:t>Create</a:t>
            </a:r>
            <a:r>
              <a:rPr lang="el-GR" dirty="0"/>
              <a:t> για την </a:t>
            </a:r>
            <a:r>
              <a:rPr lang="el-GR" dirty="0" err="1"/>
              <a:t>μοντελοποίηση</a:t>
            </a:r>
            <a:r>
              <a:rPr lang="el-GR" dirty="0"/>
              <a:t> της σκούπας </a:t>
            </a:r>
            <a:r>
              <a:rPr lang="el-GR" dirty="0" err="1"/>
              <a:t>Roumba</a:t>
            </a:r>
            <a:r>
              <a:rPr lang="el-GR" dirty="0"/>
              <a:t> της ομώνυμης εταιρείας που υπάρχει ήδη στο περιβάλλον του </a:t>
            </a:r>
            <a:r>
              <a:rPr lang="el-GR" dirty="0" err="1"/>
              <a:t>Webots</a:t>
            </a:r>
            <a:endParaRPr lang="el-GR" dirty="0"/>
          </a:p>
          <a:p>
            <a:pPr algn="just"/>
            <a:r>
              <a:rPr lang="el-GR" dirty="0"/>
              <a:t>Κύριο χαρακτηριστικό του κόσμου αυτού αποτελεί ότι ξεκινώντας το έδαφος έχει πάνω εμφανής σκόνη η οποία απομακρύνεται όταν η σκούπα περνάει πάνω από κάποια επιφάνεια, προσομοιώνοντας την λειτουργία της σκούπας</a:t>
            </a:r>
          </a:p>
          <a:p>
            <a:pPr algn="just"/>
            <a:r>
              <a:rPr lang="el-GR" dirty="0"/>
              <a:t>Για να έχουμε επαρκή αποτελέσματα δοκιμάστηκαν 3 διαφορετικά στιγμιότυπα του ίδιου χώρου: α) μη επιπλωμένος β) ελαφρώς επιπλωμένος γ) πλήρως επιπλωμένος</a:t>
            </a:r>
          </a:p>
        </p:txBody>
      </p:sp>
    </p:spTree>
    <p:extLst>
      <p:ext uri="{BB962C8B-B14F-4D97-AF65-F5344CB8AC3E}">
        <p14:creationId xmlns:p14="http://schemas.microsoft.com/office/powerpoint/2010/main" val="325229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E979-2D88-4A3B-8941-3E8473B1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ΚΟΣΜΟΣ </a:t>
            </a:r>
            <a:r>
              <a:rPr lang="el-GR" b="1" dirty="0" err="1"/>
              <a:t>ΠΡΟΣΟΜΟΙΩΣΗς</a:t>
            </a:r>
            <a:r>
              <a:rPr lang="el-GR" b="1" dirty="0"/>
              <a:t> (ΙΙ)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94473-1A22-44AD-9109-4AA870DDF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7" y="2016125"/>
            <a:ext cx="3788610" cy="34496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C7CD68-4CDE-42DE-8D4F-CF6C61700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89" y="2016125"/>
            <a:ext cx="3603780" cy="3449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9B1566-6BF7-4A65-BC3B-96113D8B2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29" y="2016125"/>
            <a:ext cx="3261544" cy="3449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CF43E7-1519-4EC6-956B-F178A7059C81}"/>
              </a:ext>
            </a:extLst>
          </p:cNvPr>
          <p:cNvSpPr txBox="1"/>
          <p:nvPr/>
        </p:nvSpPr>
        <p:spPr>
          <a:xfrm>
            <a:off x="338831" y="5539666"/>
            <a:ext cx="419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1. Μη επιπλωμένη επιφάνεια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9F903-07FC-4BEA-9DE7-DD124C8AAA1B}"/>
              </a:ext>
            </a:extLst>
          </p:cNvPr>
          <p:cNvSpPr txBox="1"/>
          <p:nvPr/>
        </p:nvSpPr>
        <p:spPr>
          <a:xfrm>
            <a:off x="4451326" y="5539666"/>
            <a:ext cx="36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2. Ελαφρά επιπλωμένη επιφάνεια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49835-2422-420F-B710-DFAA252D15A9}"/>
              </a:ext>
            </a:extLst>
          </p:cNvPr>
          <p:cNvSpPr txBox="1"/>
          <p:nvPr/>
        </p:nvSpPr>
        <p:spPr>
          <a:xfrm>
            <a:off x="8309722" y="5539666"/>
            <a:ext cx="352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3. Πλήρως επιπλωμένη επιφάνεια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9D82-1EE5-46E5-8479-844CAA07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/>
              <a:t>Μοντελο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2D353C-FE57-43FF-A575-133E306F9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59" y="2165956"/>
            <a:ext cx="493818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4D49D-7AF5-4270-84B4-ABC4529ADFBE}"/>
              </a:ext>
            </a:extLst>
          </p:cNvPr>
          <p:cNvSpPr txBox="1"/>
          <p:nvPr/>
        </p:nvSpPr>
        <p:spPr>
          <a:xfrm>
            <a:off x="1451579" y="1989493"/>
            <a:ext cx="4938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err="1"/>
              <a:t>Tο</a:t>
            </a:r>
            <a:r>
              <a:rPr lang="el-GR" dirty="0"/>
              <a:t> </a:t>
            </a:r>
            <a:r>
              <a:rPr lang="el-GR" dirty="0" err="1"/>
              <a:t>ρομπότικό</a:t>
            </a:r>
            <a:r>
              <a:rPr lang="el-GR" dirty="0"/>
              <a:t> μοντέλο είναι το </a:t>
            </a:r>
            <a:r>
              <a:rPr lang="el-GR" dirty="0" err="1"/>
              <a:t>iRobot</a:t>
            </a:r>
            <a:r>
              <a:rPr lang="el-GR" dirty="0"/>
              <a:t> </a:t>
            </a:r>
            <a:r>
              <a:rPr lang="el-GR" dirty="0" err="1"/>
              <a:t>Create</a:t>
            </a:r>
            <a:r>
              <a:rPr lang="el-GR" dirty="0"/>
              <a:t> της </a:t>
            </a:r>
            <a:r>
              <a:rPr lang="en-US" dirty="0"/>
              <a:t>i</a:t>
            </a:r>
            <a:r>
              <a:rPr lang="el-GR" dirty="0"/>
              <a:t>Robot βασισμένο στο εμπορικό μοντέλο </a:t>
            </a:r>
            <a:r>
              <a:rPr lang="el-GR" dirty="0" err="1"/>
              <a:t>Roumba</a:t>
            </a:r>
            <a:r>
              <a:rPr lang="el-GR" dirty="0"/>
              <a:t> της εταιρείας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 </a:t>
            </a:r>
            <a:r>
              <a:rPr lang="el-GR" dirty="0"/>
              <a:t>λειτουργικότητά του μοντέλου στηρίζεται στα παρακάτω εξαρτήματα και αισθητήρες: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l-GR" dirty="0"/>
              <a:t>3 </a:t>
            </a:r>
            <a:r>
              <a:rPr lang="en-US" dirty="0"/>
              <a:t>LEDs: </a:t>
            </a:r>
            <a:r>
              <a:rPr lang="el-GR" dirty="0"/>
              <a:t> Ένδειξη λειτουργίας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2 Motors</a:t>
            </a:r>
            <a:r>
              <a:rPr lang="el-GR" dirty="0"/>
              <a:t>:  Μετακίνηση σε χώρο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2 Position Sensors</a:t>
            </a:r>
            <a:r>
              <a:rPr lang="el-GR" dirty="0"/>
              <a:t>: θέση τροχών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2 Bumpers</a:t>
            </a:r>
            <a:r>
              <a:rPr lang="el-GR" dirty="0"/>
              <a:t>: Αναγνώριση δεξιάς και αριστερής σύγκρουσης με εμπόδιο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l-GR" dirty="0"/>
              <a:t>4 </a:t>
            </a:r>
            <a:r>
              <a:rPr lang="en-US" dirty="0"/>
              <a:t>Cliff Sensors: </a:t>
            </a:r>
            <a:r>
              <a:rPr lang="el-GR" dirty="0"/>
              <a:t>Έλεγχος για ύπαρξη γκρεμού σε εμπρόσθιο τμήμα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Receiver: </a:t>
            </a:r>
            <a:r>
              <a:rPr lang="el-GR" dirty="0"/>
              <a:t>Λήψη εντολών από εξωτερική </a:t>
            </a:r>
            <a:r>
              <a:rPr lang="el-GR" dirty="0" err="1"/>
              <a:t>διεπαφή</a:t>
            </a:r>
            <a:r>
              <a:rPr lang="el-GR" dirty="0"/>
              <a:t> με χρήστη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5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B581-3AFC-47D9-BB90-CCB78065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ΑΛΓΟΡΙΘΜΟΙ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4503-F256-4348-955D-95E9CDCE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7298225" cy="3612591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Για την αποτελεσματικότερη λειτουργικότητα της σκούπας συνδυάζονται 4 διαφορετικοί αλγόριθμοι δομώντας όλοι μαζί τον αυτόνομο κύκλο καθαρίσματος</a:t>
            </a:r>
          </a:p>
          <a:p>
            <a:pPr algn="just"/>
            <a:r>
              <a:rPr lang="el-GR" dirty="0"/>
              <a:t>Οι αλγόριθμοι αυτοί είναι: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Boustrophedon- “S” Shaped Pathway</a:t>
            </a:r>
            <a:endParaRPr lang="el-GR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Random Walk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Spiral Movement Algorithm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Wall Follow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l-GR" dirty="0"/>
          </a:p>
        </p:txBody>
      </p:sp>
      <p:pic>
        <p:nvPicPr>
          <p:cNvPr id="1026" name="Picture 2" descr="Best-Ever Algorithm Found for Huge Streams of Data | Quanta Magazine">
            <a:extLst>
              <a:ext uri="{FF2B5EF4-FFF2-40B4-BE49-F238E27FC236}">
                <a16:creationId xmlns:a16="http://schemas.microsoft.com/office/drawing/2014/main" id="{D007410D-C8BB-4A28-8C1F-F1041A79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2989"/>
            <a:ext cx="4557078" cy="2563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2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02B9-4EC0-4CAD-979E-6AB97E45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/>
              <a:t>Αλγοριθμοι</a:t>
            </a:r>
            <a:r>
              <a:rPr lang="el-GR" b="1" dirty="0"/>
              <a:t>:  </a:t>
            </a:r>
            <a:r>
              <a:rPr lang="en-US" b="1" dirty="0"/>
              <a:t>Boustrophedon</a:t>
            </a:r>
            <a:r>
              <a:rPr lang="el-GR" b="1" dirty="0"/>
              <a:t> </a:t>
            </a:r>
            <a:r>
              <a:rPr lang="el-GR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2E9A-5CCC-4071-962E-1F9BB1ED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53" y="2231076"/>
            <a:ext cx="7243242" cy="3470668"/>
          </a:xfrm>
        </p:spPr>
        <p:txBody>
          <a:bodyPr>
            <a:normAutofit/>
          </a:bodyPr>
          <a:lstStyle/>
          <a:p>
            <a:r>
              <a:rPr lang="en-US" dirty="0"/>
              <a:t>H </a:t>
            </a:r>
            <a:r>
              <a:rPr lang="el-GR" dirty="0"/>
              <a:t>ονομασία προέρχεται από τα αρχαία ελληνικά </a:t>
            </a:r>
            <a:r>
              <a:rPr lang="el-GR" dirty="0" err="1"/>
              <a:t>βούς</a:t>
            </a:r>
            <a:r>
              <a:rPr lang="el-GR" dirty="0"/>
              <a:t>(κουκουβάγια)+ στροφή +δον, καθώς με τέτοιο τρόπο κινούνται οι κουκουβάγιες.</a:t>
            </a:r>
          </a:p>
          <a:p>
            <a:r>
              <a:rPr lang="el-GR" dirty="0"/>
              <a:t>Η σκούπα εκτελεί ζιγκ-ζαγκ. Έστω ότι ξεκινάει κινούμενη προς τα επάνω. Όταν συναντήσει κάποιο εμπόδιο θα στρίψει δεξιά, και θα προχωρήσει λίγο μπροστά .  Έπειτα ξανά δεξιά 90 μοίρες </a:t>
            </a:r>
            <a:r>
              <a:rPr lang="el-GR" dirty="0" err="1"/>
              <a:t>στεφόμενη</a:t>
            </a:r>
            <a:r>
              <a:rPr lang="el-GR" dirty="0"/>
              <a:t> προς τα κάτω. Ίδια διαδικασία θα γίνει και προς αυτή την κατεύθυνση στρίβοντας προς την αντίθετη πλευρά.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C3A11-ABB5-43DF-8688-A4E2A549B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31" y="2350752"/>
            <a:ext cx="3370316" cy="26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88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5EBB-E940-4856-9F3D-7FE0BB79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err="1"/>
              <a:t>Αλγοριθμοι</a:t>
            </a:r>
            <a:r>
              <a:rPr lang="el-GR" b="1" dirty="0"/>
              <a:t>: </a:t>
            </a:r>
            <a:r>
              <a:rPr lang="en-US" b="1" dirty="0"/>
              <a:t>Boustrophedon</a:t>
            </a:r>
            <a:r>
              <a:rPr lang="el-GR" b="1" dirty="0"/>
              <a:t> (</a:t>
            </a:r>
            <a:r>
              <a:rPr lang="el-GR" b="1" dirty="0" err="1"/>
              <a:t>ιι</a:t>
            </a:r>
            <a:r>
              <a:rPr lang="el-GR" b="1" dirty="0"/>
              <a:t>)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D92D-4E48-4DF2-A92E-A72E8E007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Θετικα</a:t>
            </a:r>
            <a:r>
              <a:rPr lang="el-GR" dirty="0"/>
              <a:t>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A607-2BAB-42D0-89D0-53246DC38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0" y="2824269"/>
            <a:ext cx="4965171" cy="2644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Ταχύτερος τρόπος κάλυψης γνωστής επιφάνειας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Αν χρησιμοποιηθεί σωστά: Βελτιστοποίηση κατανάλωσης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Αποτελεσματικός καθαρισμός εσωτερικής επιφάνειας χωρίς παραγωγή κενών.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B8FDA-7DE3-41EA-A33E-6B7958892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Αρνητικα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E00A1-A88F-4C7F-88FD-689CB806F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5137954" cy="263737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Κολλάει εύκολα σε γωνίες ή σε εμπόδια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Αδυναμία εντοπισμού και αποφυγής κατάστασης «κολλήματος»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Δεν μπορούμε με την χρήση του </a:t>
            </a:r>
            <a:r>
              <a:rPr lang="el-GR" dirty="0" err="1"/>
              <a:t>ίδου</a:t>
            </a:r>
            <a:r>
              <a:rPr lang="el-GR" dirty="0"/>
              <a:t> αλγορίθμου να </a:t>
            </a:r>
            <a:r>
              <a:rPr lang="el-GR" dirty="0" err="1"/>
              <a:t>απεμπλακούμε</a:t>
            </a:r>
            <a:r>
              <a:rPr lang="el-GR" dirty="0"/>
              <a:t> από «κόλλημα»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1248</Words>
  <Application>Microsoft Office PowerPoint</Application>
  <PresentationFormat>Widescreen</PresentationFormat>
  <Paragraphs>126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Wingdings</vt:lpstr>
      <vt:lpstr>Gallery</vt:lpstr>
      <vt:lpstr>Autonomous agents: “Rooby” the robotic vacuum</vt:lpstr>
      <vt:lpstr>Outline </vt:lpstr>
      <vt:lpstr>Προβλημα</vt:lpstr>
      <vt:lpstr>ΚΟΣΜΟΣ ΠΡΟΣΟΜΟΙΩΣΗς (1)</vt:lpstr>
      <vt:lpstr>ΚΟΣΜΟΣ ΠΡΟΣΟΜΟΙΩΣΗς (ΙΙ)</vt:lpstr>
      <vt:lpstr>Μοντελο</vt:lpstr>
      <vt:lpstr>ΑΛΓΟΡΙΘΜΟΙ</vt:lpstr>
      <vt:lpstr>Αλγοριθμοι:  Boustrophedon (1)</vt:lpstr>
      <vt:lpstr>Αλγοριθμοι: Boustrophedon (ιι)</vt:lpstr>
      <vt:lpstr>Aλγοριθμοι: Random walk (I)</vt:lpstr>
      <vt:lpstr>Aλγοριθμοι: Random walk (II)</vt:lpstr>
      <vt:lpstr>Αλγοριθμοι: Spiral Movement(i)</vt:lpstr>
      <vt:lpstr>Αλγοριθμοι: Spiral Movement(iΙ)</vt:lpstr>
      <vt:lpstr>ΑλΓοριθμοι:  WALL FOLLOW (I)</vt:lpstr>
      <vt:lpstr>Αλγοριθμοι: Wall follow (ii)</vt:lpstr>
      <vt:lpstr>Αλγοριθμοι: cleaning cycle</vt:lpstr>
      <vt:lpstr>Aποτελεσματα: Περιβαλλον χωρις εμποδια</vt:lpstr>
      <vt:lpstr>Aποτελεσματα: Περιβαλλον ΠΕΡΙΟΡΙΣΜΕΝΑ εμποδια</vt:lpstr>
      <vt:lpstr>Aποτελεσματα: Περιβαλλον πολλαπλα εμποδια</vt:lpstr>
      <vt:lpstr>Αποτελεσματα: Σχολιασμοσ</vt:lpstr>
      <vt:lpstr>Δυνατεσ βελτιωσεισ</vt:lpstr>
      <vt:lpstr>βιβλιογραφια</vt:lpstr>
      <vt:lpstr>~ΤΕΛΟΣ~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agents: “Rooby” the robotic vacuum</dc:title>
  <dc:creator>Παναγιωτης</dc:creator>
  <cp:lastModifiedBy>Παναγιωτης</cp:lastModifiedBy>
  <cp:revision>38</cp:revision>
  <dcterms:created xsi:type="dcterms:W3CDTF">2022-03-08T08:27:15Z</dcterms:created>
  <dcterms:modified xsi:type="dcterms:W3CDTF">2022-03-08T19:57:00Z</dcterms:modified>
</cp:coreProperties>
</file>