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njig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njig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Logaritamska</a:t>
            </a:r>
            <a:r>
              <a:rPr lang="en-GB" baseline="0"/>
              <a:t> vremenska analiza - engleska abeceda</a:t>
            </a:r>
            <a:endParaRPr lang="hr-H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Novija implementacija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List1!$I$2:$I$8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List1!$J$2:$J$8</c:f>
              <c:numCache>
                <c:formatCode>General</c:formatCode>
                <c:ptCount val="7"/>
                <c:pt idx="0">
                  <c:v>-2.0457574905606752</c:v>
                </c:pt>
                <c:pt idx="1">
                  <c:v>-1.7695510786217261</c:v>
                </c:pt>
                <c:pt idx="2">
                  <c:v>-0.87942606879415008</c:v>
                </c:pt>
                <c:pt idx="3">
                  <c:v>0.32797162362301058</c:v>
                </c:pt>
                <c:pt idx="4">
                  <c:v>1.3447851226326606</c:v>
                </c:pt>
                <c:pt idx="5">
                  <c:v>2.3745302277718423</c:v>
                </c:pt>
                <c:pt idx="6">
                  <c:v>3.7447420695749449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04-487F-A40D-1E705F0F2543}"/>
            </c:ext>
          </c:extLst>
        </c:ser>
        <c:ser>
          <c:idx val="1"/>
          <c:order val="1"/>
          <c:tx>
            <c:v>Naša implementacija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List1!$I$2:$I$8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List1!$K$2:$K$8</c:f>
              <c:numCache>
                <c:formatCode>General</c:formatCode>
                <c:ptCount val="7"/>
                <c:pt idx="0">
                  <c:v>-2.0969100130080562</c:v>
                </c:pt>
                <c:pt idx="1">
                  <c:v>-0.79317412396815024</c:v>
                </c:pt>
                <c:pt idx="2">
                  <c:v>0.16435285578443709</c:v>
                </c:pt>
                <c:pt idx="3">
                  <c:v>1.5833461596164613</c:v>
                </c:pt>
                <c:pt idx="4">
                  <c:v>2.7168218850161834</c:v>
                </c:pt>
                <c:pt idx="5">
                  <c:v>3.9681207921305908</c:v>
                </c:pt>
                <c:pt idx="6">
                  <c:v>5.1333106426087998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04-487F-A40D-1E705F0F2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655800"/>
        <c:axId val="1018657768"/>
      </c:scatterChart>
      <c:valAx>
        <c:axId val="1018655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Log10(duljina</a:t>
                </a:r>
                <a:r>
                  <a:rPr lang="en-GB" baseline="0"/>
                  <a:t> niza)</a:t>
                </a:r>
                <a:endParaRPr lang="hr-H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18657768"/>
        <c:crosses val="autoZero"/>
        <c:crossBetween val="midCat"/>
      </c:valAx>
      <c:valAx>
        <c:axId val="101865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Log10(t) /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18655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Logaritamska</a:t>
            </a:r>
            <a:r>
              <a:rPr lang="en-GB" baseline="0"/>
              <a:t> vremenska analiza - { A, C, G, T } abeceda</a:t>
            </a:r>
            <a:endParaRPr lang="hr-H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Novija implementacija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List1!$I$2:$I$8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List1!$J$11:$J$17</c:f>
              <c:numCache>
                <c:formatCode>General</c:formatCode>
                <c:ptCount val="7"/>
                <c:pt idx="0">
                  <c:v>-2.0457574905606752</c:v>
                </c:pt>
                <c:pt idx="1">
                  <c:v>-1.6989700043360187</c:v>
                </c:pt>
                <c:pt idx="2">
                  <c:v>-0.64975198166583714</c:v>
                </c:pt>
                <c:pt idx="3">
                  <c:v>0.31026836663244761</c:v>
                </c:pt>
                <c:pt idx="4">
                  <c:v>1.3478761996098025</c:v>
                </c:pt>
                <c:pt idx="5">
                  <c:v>2.3922448407560792</c:v>
                </c:pt>
                <c:pt idx="6">
                  <c:v>3.663967543680037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3D-4F87-86DF-98726E000C03}"/>
            </c:ext>
          </c:extLst>
        </c:ser>
        <c:ser>
          <c:idx val="1"/>
          <c:order val="1"/>
          <c:tx>
            <c:v>Naša implementacija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List1!$I$2:$I$8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List1!$K$11:$K$17</c:f>
              <c:numCache>
                <c:formatCode>General</c:formatCode>
                <c:ptCount val="7"/>
                <c:pt idx="0">
                  <c:v>-2.2218487496163561</c:v>
                </c:pt>
                <c:pt idx="1">
                  <c:v>-0.90308998699194354</c:v>
                </c:pt>
                <c:pt idx="2">
                  <c:v>0.12936759572298567</c:v>
                </c:pt>
                <c:pt idx="3">
                  <c:v>1.149157506231856</c:v>
                </c:pt>
                <c:pt idx="4">
                  <c:v>2.2905799209093187</c:v>
                </c:pt>
                <c:pt idx="5">
                  <c:v>3.5506123197971275</c:v>
                </c:pt>
                <c:pt idx="6">
                  <c:v>4.7935442333594889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3D-4F87-86DF-98726E000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655800"/>
        <c:axId val="1018657768"/>
      </c:scatterChart>
      <c:valAx>
        <c:axId val="1018655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Log10(duljina</a:t>
                </a:r>
                <a:r>
                  <a:rPr lang="en-GB" baseline="0"/>
                  <a:t> niza)</a:t>
                </a:r>
                <a:endParaRPr lang="hr-H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18657768"/>
        <c:crosses val="autoZero"/>
        <c:crossBetween val="midCat"/>
      </c:valAx>
      <c:valAx>
        <c:axId val="101865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Log10(t) /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018655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035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524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62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158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18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248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197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152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91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97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81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556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10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029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279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10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3C01-AD41-4DE4-A958-002C303471D2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5968CB-AE33-4CC3-AC45-21CB503E0A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78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039DE2-D056-4DC4-8857-33434F391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Određivanje LCP polja korištenjem modificiranog algoritma SA-IS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A87EA49-86CD-4FF7-BDEA-54356EE79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/>
              <a:t>Grupa</a:t>
            </a:r>
            <a:r>
              <a:rPr lang="en-GB" i="1" dirty="0"/>
              <a:t> BIOS</a:t>
            </a:r>
          </a:p>
          <a:p>
            <a:r>
              <a:rPr lang="hr-HR" i="1" dirty="0"/>
              <a:t>Pero </a:t>
            </a:r>
            <a:r>
              <a:rPr lang="hr-HR" i="1" dirty="0" err="1"/>
              <a:t>Skoko</a:t>
            </a:r>
            <a:r>
              <a:rPr lang="hr-HR" i="1" dirty="0"/>
              <a:t>, Nikola </a:t>
            </a:r>
            <a:r>
              <a:rPr lang="hr-HR" i="1" dirty="0" err="1"/>
              <a:t>Zadravec</a:t>
            </a:r>
            <a:r>
              <a:rPr lang="hr-HR" i="1" dirty="0"/>
              <a:t>, Mislav Požek</a:t>
            </a:r>
          </a:p>
        </p:txBody>
      </p:sp>
    </p:spTree>
    <p:extLst>
      <p:ext uri="{BB962C8B-B14F-4D97-AF65-F5344CB8AC3E}">
        <p14:creationId xmlns:p14="http://schemas.microsoft.com/office/powerpoint/2010/main" val="18016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E9F973-55C0-443C-BAA3-AC5806DC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Sufiksno</a:t>
            </a:r>
            <a:r>
              <a:rPr lang="en-GB" dirty="0"/>
              <a:t> polje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7879AB-9FD0-4311-909C-003EE501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Polje SA </a:t>
            </a:r>
            <a:r>
              <a:rPr lang="en-GB" dirty="0" err="1"/>
              <a:t>svih</a:t>
            </a:r>
            <a:r>
              <a:rPr lang="en-GB" dirty="0"/>
              <a:t> </a:t>
            </a:r>
            <a:r>
              <a:rPr lang="en-GB" dirty="0" err="1"/>
              <a:t>sufiksa</a:t>
            </a:r>
            <a:r>
              <a:rPr lang="en-GB" dirty="0"/>
              <a:t>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/>
              <a:t>leksikografski</a:t>
            </a:r>
            <a:r>
              <a:rPr lang="en-GB" dirty="0"/>
              <a:t> </a:t>
            </a:r>
            <a:r>
              <a:rPr lang="en-GB" dirty="0" err="1"/>
              <a:t>sortiranih</a:t>
            </a:r>
            <a:endParaRPr lang="en-GB" dirty="0"/>
          </a:p>
          <a:p>
            <a:pPr lvl="1"/>
            <a:r>
              <a:rPr lang="en-GB" dirty="0" err="1"/>
              <a:t>Sufiks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-&gt; </a:t>
            </a:r>
            <a:r>
              <a:rPr lang="en-GB" dirty="0" err="1"/>
              <a:t>niz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:]</a:t>
            </a:r>
          </a:p>
          <a:p>
            <a:pPr lvl="1"/>
            <a:r>
              <a:rPr lang="en-GB" dirty="0" err="1"/>
              <a:t>niz</a:t>
            </a:r>
            <a:r>
              <a:rPr lang="en-GB" dirty="0"/>
              <a:t>[ </a:t>
            </a:r>
            <a:r>
              <a:rPr lang="en-GB" b="1" dirty="0"/>
              <a:t>SA[i+1]</a:t>
            </a:r>
            <a:r>
              <a:rPr lang="en-GB" dirty="0"/>
              <a:t>: ] &gt; </a:t>
            </a:r>
            <a:r>
              <a:rPr lang="en-GB" dirty="0" err="1"/>
              <a:t>niz</a:t>
            </a:r>
            <a:r>
              <a:rPr lang="en-GB" dirty="0"/>
              <a:t>[ </a:t>
            </a:r>
            <a:r>
              <a:rPr lang="en-GB" b="1" dirty="0"/>
              <a:t>SA[</a:t>
            </a:r>
            <a:r>
              <a:rPr lang="en-GB" b="1" dirty="0" err="1"/>
              <a:t>i</a:t>
            </a:r>
            <a:r>
              <a:rPr lang="en-GB" b="1" dirty="0"/>
              <a:t>]</a:t>
            </a:r>
            <a:r>
              <a:rPr lang="en-GB" dirty="0"/>
              <a:t>: ] &gt; </a:t>
            </a:r>
            <a:r>
              <a:rPr lang="en-GB" dirty="0" err="1"/>
              <a:t>niz</a:t>
            </a:r>
            <a:r>
              <a:rPr lang="en-GB" dirty="0"/>
              <a:t>[ </a:t>
            </a:r>
            <a:r>
              <a:rPr lang="en-GB" b="1" dirty="0"/>
              <a:t>SA[i-1]</a:t>
            </a:r>
            <a:r>
              <a:rPr lang="en-GB" dirty="0"/>
              <a:t>: ]</a:t>
            </a:r>
          </a:p>
          <a:p>
            <a:r>
              <a:rPr lang="en-GB" dirty="0" err="1"/>
              <a:t>Primjer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niz</a:t>
            </a:r>
            <a:r>
              <a:rPr lang="en-GB" dirty="0"/>
              <a:t> = banana$</a:t>
            </a:r>
          </a:p>
          <a:p>
            <a:pPr lvl="1"/>
            <a:r>
              <a:rPr lang="en-GB" dirty="0" err="1"/>
              <a:t>Sortirani</a:t>
            </a:r>
            <a:r>
              <a:rPr lang="en-GB" dirty="0"/>
              <a:t> </a:t>
            </a:r>
            <a:r>
              <a:rPr lang="en-GB" dirty="0" err="1"/>
              <a:t>sufiksi</a:t>
            </a:r>
            <a:r>
              <a:rPr lang="en-GB" dirty="0"/>
              <a:t> [$, a$, </a:t>
            </a:r>
            <a:r>
              <a:rPr lang="en-GB" dirty="0" err="1"/>
              <a:t>ana</a:t>
            </a:r>
            <a:r>
              <a:rPr lang="en-GB" dirty="0"/>
              <a:t>$, </a:t>
            </a:r>
            <a:r>
              <a:rPr lang="en-GB" dirty="0" err="1"/>
              <a:t>anana</a:t>
            </a:r>
            <a:r>
              <a:rPr lang="en-GB" dirty="0"/>
              <a:t>$, banana$, </a:t>
            </a:r>
            <a:r>
              <a:rPr lang="en-GB" dirty="0" err="1"/>
              <a:t>na</a:t>
            </a:r>
            <a:r>
              <a:rPr lang="en-GB" dirty="0"/>
              <a:t>$, nana$]</a:t>
            </a:r>
          </a:p>
          <a:p>
            <a:pPr lvl="1"/>
            <a:r>
              <a:rPr lang="en-GB" dirty="0"/>
              <a:t>SA = [6, 5, 3, 1, 0, 4, 2]</a:t>
            </a:r>
          </a:p>
          <a:p>
            <a:pPr lvl="1"/>
            <a:endParaRPr lang="en-GB" dirty="0"/>
          </a:p>
          <a:p>
            <a:r>
              <a:rPr lang="en-GB" dirty="0"/>
              <a:t>SA-IS </a:t>
            </a:r>
            <a:r>
              <a:rPr lang="en-GB" dirty="0" err="1"/>
              <a:t>algoritam</a:t>
            </a:r>
            <a:r>
              <a:rPr lang="en-GB" dirty="0"/>
              <a:t> -&gt; O(n) </a:t>
            </a:r>
            <a:r>
              <a:rPr lang="en-GB" dirty="0" err="1"/>
              <a:t>sufiksno</a:t>
            </a:r>
            <a:r>
              <a:rPr lang="en-GB" dirty="0"/>
              <a:t> polje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5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FFD263-4393-4AF2-8E94-440CBDFB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Polje </a:t>
            </a:r>
            <a:r>
              <a:rPr lang="en-GB" dirty="0" err="1"/>
              <a:t>najduljih</a:t>
            </a:r>
            <a:r>
              <a:rPr lang="en-GB" dirty="0"/>
              <a:t> </a:t>
            </a:r>
            <a:r>
              <a:rPr lang="en-GB" dirty="0" err="1"/>
              <a:t>zajedničkih</a:t>
            </a:r>
            <a:r>
              <a:rPr lang="en-GB" dirty="0"/>
              <a:t> </a:t>
            </a:r>
            <a:r>
              <a:rPr lang="en-GB" dirty="0" err="1"/>
              <a:t>prefiksa</a:t>
            </a:r>
            <a:r>
              <a:rPr lang="en-GB" dirty="0"/>
              <a:t> LCP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8D445E-78E7-4D7E-AED6-BCC921FE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Polje LCP </a:t>
            </a:r>
            <a:r>
              <a:rPr lang="en-GB" dirty="0" err="1"/>
              <a:t>duljina</a:t>
            </a:r>
            <a:r>
              <a:rPr lang="en-GB" dirty="0"/>
              <a:t> </a:t>
            </a:r>
            <a:r>
              <a:rPr lang="en-GB" dirty="0" err="1"/>
              <a:t>zajedničkih</a:t>
            </a:r>
            <a:r>
              <a:rPr lang="en-GB" dirty="0"/>
              <a:t> </a:t>
            </a:r>
            <a:r>
              <a:rPr lang="en-GB" dirty="0" err="1"/>
              <a:t>prefiksa</a:t>
            </a:r>
            <a:r>
              <a:rPr lang="en-GB" dirty="0"/>
              <a:t> od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susjedna</a:t>
            </a:r>
            <a:r>
              <a:rPr lang="en-GB" dirty="0"/>
              <a:t> </a:t>
            </a:r>
            <a:r>
              <a:rPr lang="en-GB" dirty="0" err="1"/>
              <a:t>sufiksa</a:t>
            </a:r>
            <a:r>
              <a:rPr lang="en-GB" dirty="0"/>
              <a:t> u SA</a:t>
            </a:r>
          </a:p>
          <a:p>
            <a:r>
              <a:rPr lang="en-GB" dirty="0"/>
              <a:t>LCP[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duljina</a:t>
            </a:r>
            <a:r>
              <a:rPr lang="en-GB" dirty="0"/>
              <a:t> </a:t>
            </a:r>
            <a:r>
              <a:rPr lang="en-GB" dirty="0" err="1"/>
              <a:t>najduljeg</a:t>
            </a:r>
            <a:r>
              <a:rPr lang="en-GB" dirty="0"/>
              <a:t> </a:t>
            </a:r>
            <a:r>
              <a:rPr lang="en-GB" dirty="0" err="1"/>
              <a:t>zajednickog</a:t>
            </a:r>
            <a:r>
              <a:rPr lang="en-GB" dirty="0"/>
              <a:t> </a:t>
            </a:r>
            <a:r>
              <a:rPr lang="en-GB" dirty="0" err="1"/>
              <a:t>prefiksa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SA[i-1] </a:t>
            </a:r>
            <a:r>
              <a:rPr lang="en-GB" dirty="0" err="1"/>
              <a:t>i</a:t>
            </a:r>
            <a:r>
              <a:rPr lang="en-GB" dirty="0"/>
              <a:t> SA[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r>
              <a:rPr lang="en-GB" dirty="0" err="1"/>
              <a:t>Prvi</a:t>
            </a:r>
            <a:r>
              <a:rPr lang="en-GB" dirty="0"/>
              <a:t> element je </a:t>
            </a:r>
            <a:r>
              <a:rPr lang="en-GB" dirty="0" err="1"/>
              <a:t>nedefiniran</a:t>
            </a:r>
            <a:r>
              <a:rPr lang="en-GB" dirty="0"/>
              <a:t> (ne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lijevi</a:t>
            </a:r>
            <a:r>
              <a:rPr lang="en-GB" dirty="0"/>
              <a:t> </a:t>
            </a:r>
            <a:r>
              <a:rPr lang="en-GB" dirty="0" err="1"/>
              <a:t>susjed</a:t>
            </a:r>
            <a:r>
              <a:rPr lang="en-GB" dirty="0"/>
              <a:t> </a:t>
            </a:r>
            <a:r>
              <a:rPr lang="en-GB" dirty="0" err="1"/>
              <a:t>prvog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SA)</a:t>
            </a:r>
          </a:p>
          <a:p>
            <a:r>
              <a:rPr lang="en-GB" dirty="0" err="1"/>
              <a:t>Primjer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niz</a:t>
            </a:r>
            <a:r>
              <a:rPr lang="en-GB" dirty="0"/>
              <a:t> = banana$</a:t>
            </a:r>
          </a:p>
          <a:p>
            <a:pPr lvl="1"/>
            <a:r>
              <a:rPr lang="en-GB" dirty="0"/>
              <a:t>SA = [6, 5, 3, 1, 0, 4, 2]</a:t>
            </a:r>
          </a:p>
          <a:p>
            <a:pPr lvl="1"/>
            <a:r>
              <a:rPr lang="en-GB" dirty="0"/>
              <a:t>LCP[2] = </a:t>
            </a:r>
            <a:r>
              <a:rPr lang="en-GB" dirty="0" err="1"/>
              <a:t>najdulji</a:t>
            </a:r>
            <a:r>
              <a:rPr lang="en-GB" dirty="0"/>
              <a:t> </a:t>
            </a:r>
            <a:r>
              <a:rPr lang="en-GB" dirty="0" err="1"/>
              <a:t>zajednički</a:t>
            </a:r>
            <a:r>
              <a:rPr lang="en-GB" dirty="0"/>
              <a:t> prefix(a$, </a:t>
            </a:r>
            <a:r>
              <a:rPr lang="en-GB" dirty="0" err="1"/>
              <a:t>ana</a:t>
            </a:r>
            <a:r>
              <a:rPr lang="en-GB" dirty="0"/>
              <a:t>$) = 1</a:t>
            </a:r>
          </a:p>
          <a:p>
            <a:pPr lvl="1"/>
            <a:r>
              <a:rPr lang="en-GB" dirty="0"/>
              <a:t>LCP = [-1, 0, 1, 3, 0, 0, 2]</a:t>
            </a:r>
          </a:p>
          <a:p>
            <a:r>
              <a:rPr lang="en-GB" dirty="0" err="1"/>
              <a:t>Postoje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 za </a:t>
            </a:r>
            <a:r>
              <a:rPr lang="en-GB" dirty="0" err="1"/>
              <a:t>računanje</a:t>
            </a:r>
            <a:r>
              <a:rPr lang="en-GB" dirty="0"/>
              <a:t> LCP-a </a:t>
            </a:r>
            <a:r>
              <a:rPr lang="en-GB" dirty="0" err="1"/>
              <a:t>iz</a:t>
            </a:r>
            <a:r>
              <a:rPr lang="en-GB" dirty="0"/>
              <a:t> SA u O(n)</a:t>
            </a:r>
          </a:p>
          <a:p>
            <a:r>
              <a:rPr lang="en-GB" b="1" dirty="0"/>
              <a:t>Mi </a:t>
            </a:r>
            <a:r>
              <a:rPr lang="en-GB" b="1" dirty="0" err="1"/>
              <a:t>modificiramo</a:t>
            </a:r>
            <a:r>
              <a:rPr lang="en-GB" b="1" dirty="0"/>
              <a:t> SA-IS da </a:t>
            </a:r>
            <a:r>
              <a:rPr lang="en-GB" b="1" dirty="0" err="1"/>
              <a:t>istovremeno</a:t>
            </a:r>
            <a:r>
              <a:rPr lang="en-GB" b="1" dirty="0"/>
              <a:t> </a:t>
            </a:r>
            <a:r>
              <a:rPr lang="en-GB" b="1" dirty="0" err="1"/>
              <a:t>generira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SA </a:t>
            </a:r>
            <a:r>
              <a:rPr lang="en-GB" b="1" dirty="0" err="1"/>
              <a:t>i</a:t>
            </a:r>
            <a:r>
              <a:rPr lang="en-GB" b="1" dirty="0"/>
              <a:t> LCP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76694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866166-496B-4CD6-8A7A-496CCAB0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Modificirani</a:t>
            </a:r>
            <a:r>
              <a:rPr lang="en-GB" dirty="0"/>
              <a:t> SA-IS </a:t>
            </a:r>
            <a:r>
              <a:rPr lang="en-GB" dirty="0" err="1"/>
              <a:t>algoritam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76D80A-A1B2-4FA2-86D6-EE8D5C12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Rekurzivan</a:t>
            </a:r>
            <a:r>
              <a:rPr lang="en-GB" dirty="0"/>
              <a:t> </a:t>
            </a:r>
            <a:r>
              <a:rPr lang="en-GB" dirty="0" err="1"/>
              <a:t>algoritam</a:t>
            </a:r>
            <a:r>
              <a:rPr lang="en-GB" dirty="0"/>
              <a:t>, O(n) </a:t>
            </a:r>
            <a:r>
              <a:rPr lang="en-GB" dirty="0" err="1"/>
              <a:t>vrijeme</a:t>
            </a:r>
            <a:endParaRPr lang="en-GB" dirty="0"/>
          </a:p>
          <a:p>
            <a:r>
              <a:rPr lang="en-GB" dirty="0" err="1"/>
              <a:t>Postupak</a:t>
            </a:r>
            <a:r>
              <a:rPr lang="en-GB" dirty="0"/>
              <a:t> </a:t>
            </a:r>
            <a:r>
              <a:rPr lang="en-GB" dirty="0" err="1"/>
              <a:t>ugrubo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Odredi</a:t>
            </a:r>
            <a:r>
              <a:rPr lang="en-GB" dirty="0"/>
              <a:t> </a:t>
            </a:r>
            <a:r>
              <a:rPr lang="en-GB" dirty="0" err="1"/>
              <a:t>tipove</a:t>
            </a:r>
            <a:r>
              <a:rPr lang="en-GB" dirty="0"/>
              <a:t> </a:t>
            </a:r>
            <a:r>
              <a:rPr lang="en-GB" dirty="0" err="1"/>
              <a:t>svih</a:t>
            </a:r>
            <a:r>
              <a:rPr lang="en-GB" dirty="0"/>
              <a:t> </a:t>
            </a:r>
            <a:r>
              <a:rPr lang="en-GB" dirty="0" err="1"/>
              <a:t>sufiksa</a:t>
            </a:r>
            <a:r>
              <a:rPr lang="en-GB" dirty="0"/>
              <a:t> u </a:t>
            </a:r>
            <a:r>
              <a:rPr lang="en-GB" dirty="0" err="1"/>
              <a:t>nizu</a:t>
            </a:r>
            <a:r>
              <a:rPr lang="en-GB" dirty="0"/>
              <a:t> (L, S </a:t>
            </a:r>
            <a:r>
              <a:rPr lang="en-GB" dirty="0" err="1"/>
              <a:t>i</a:t>
            </a:r>
            <a:r>
              <a:rPr lang="en-GB" dirty="0"/>
              <a:t> S* </a:t>
            </a:r>
            <a:r>
              <a:rPr lang="en-GB" dirty="0" err="1"/>
              <a:t>tipovi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Sortiraj</a:t>
            </a:r>
            <a:r>
              <a:rPr lang="en-GB" dirty="0"/>
              <a:t> S* </a:t>
            </a:r>
            <a:r>
              <a:rPr lang="en-GB" dirty="0" err="1"/>
              <a:t>sufikse</a:t>
            </a:r>
            <a:r>
              <a:rPr lang="en-GB" dirty="0"/>
              <a:t> po </a:t>
            </a:r>
            <a:r>
              <a:rPr lang="en-GB" dirty="0" err="1"/>
              <a:t>prvom</a:t>
            </a:r>
            <a:r>
              <a:rPr lang="en-GB" dirty="0"/>
              <a:t> </a:t>
            </a:r>
            <a:r>
              <a:rPr lang="en-GB" dirty="0" err="1"/>
              <a:t>slovu</a:t>
            </a:r>
            <a:r>
              <a:rPr lang="en-GB" dirty="0"/>
              <a:t> (bucket sort)</a:t>
            </a:r>
          </a:p>
          <a:p>
            <a:pPr lvl="1"/>
            <a:r>
              <a:rPr lang="en-GB" dirty="0" err="1"/>
              <a:t>Rekurzivno</a:t>
            </a:r>
            <a:r>
              <a:rPr lang="en-GB" dirty="0"/>
              <a:t> </a:t>
            </a:r>
            <a:r>
              <a:rPr lang="en-GB" dirty="0" err="1"/>
              <a:t>pozovi</a:t>
            </a:r>
            <a:r>
              <a:rPr lang="en-GB" dirty="0"/>
              <a:t> </a:t>
            </a:r>
            <a:r>
              <a:rPr lang="en-GB" dirty="0" err="1"/>
              <a:t>algoritam</a:t>
            </a:r>
            <a:r>
              <a:rPr lang="en-GB" dirty="0"/>
              <a:t> za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sortiranje</a:t>
            </a:r>
            <a:r>
              <a:rPr lang="en-GB" dirty="0"/>
              <a:t> S*</a:t>
            </a:r>
          </a:p>
          <a:p>
            <a:pPr lvl="2"/>
            <a:r>
              <a:rPr lang="en-GB" dirty="0"/>
              <a:t>Sad </a:t>
            </a:r>
            <a:r>
              <a:rPr lang="en-GB" dirty="0" err="1"/>
              <a:t>znamo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SA </a:t>
            </a:r>
            <a:r>
              <a:rPr lang="en-GB" dirty="0" err="1"/>
              <a:t>pozicije</a:t>
            </a:r>
            <a:r>
              <a:rPr lang="en-GB" dirty="0"/>
              <a:t> od S*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odgovarajuće</a:t>
            </a:r>
            <a:r>
              <a:rPr lang="en-GB" dirty="0"/>
              <a:t> LCP </a:t>
            </a:r>
            <a:r>
              <a:rPr lang="en-GB" dirty="0" err="1"/>
              <a:t>vrijednosti</a:t>
            </a:r>
            <a:endParaRPr lang="en-GB" dirty="0"/>
          </a:p>
          <a:p>
            <a:pPr lvl="1"/>
            <a:r>
              <a:rPr lang="en-GB" dirty="0" err="1"/>
              <a:t>Induciraj</a:t>
            </a:r>
            <a:r>
              <a:rPr lang="en-GB" dirty="0"/>
              <a:t> </a:t>
            </a:r>
            <a:r>
              <a:rPr lang="en-GB" dirty="0" err="1"/>
              <a:t>pozicije</a:t>
            </a:r>
            <a:r>
              <a:rPr lang="en-GB" dirty="0"/>
              <a:t> L </a:t>
            </a:r>
            <a:r>
              <a:rPr lang="en-GB" dirty="0" err="1"/>
              <a:t>sufiksa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njihove</a:t>
            </a:r>
            <a:r>
              <a:rPr lang="en-GB" dirty="0"/>
              <a:t> LCP </a:t>
            </a:r>
            <a:r>
              <a:rPr lang="en-GB" dirty="0" err="1"/>
              <a:t>vrijednosti</a:t>
            </a:r>
            <a:endParaRPr lang="en-GB" dirty="0"/>
          </a:p>
          <a:p>
            <a:pPr lvl="1"/>
            <a:r>
              <a:rPr lang="en-GB" dirty="0" err="1"/>
              <a:t>Induciraj</a:t>
            </a:r>
            <a:r>
              <a:rPr lang="en-GB" dirty="0"/>
              <a:t> </a:t>
            </a:r>
            <a:r>
              <a:rPr lang="en-GB" dirty="0" err="1"/>
              <a:t>pozicije</a:t>
            </a:r>
            <a:r>
              <a:rPr lang="en-GB" dirty="0"/>
              <a:t> S </a:t>
            </a:r>
            <a:r>
              <a:rPr lang="en-GB" dirty="0" err="1"/>
              <a:t>sufiksa</a:t>
            </a:r>
            <a:r>
              <a:rPr lang="en-GB" dirty="0"/>
              <a:t> I </a:t>
            </a:r>
            <a:r>
              <a:rPr lang="en-GB" dirty="0" err="1"/>
              <a:t>njihove</a:t>
            </a:r>
            <a:r>
              <a:rPr lang="en-GB" dirty="0"/>
              <a:t> LCP </a:t>
            </a:r>
            <a:r>
              <a:rPr lang="en-GB" dirty="0" err="1"/>
              <a:t>vrijednosti</a:t>
            </a:r>
            <a:endParaRPr lang="en-GB" dirty="0"/>
          </a:p>
          <a:p>
            <a:pPr lvl="1"/>
            <a:r>
              <a:rPr lang="en-GB" dirty="0" err="1"/>
              <a:t>Popravi</a:t>
            </a:r>
            <a:r>
              <a:rPr lang="en-GB" dirty="0"/>
              <a:t> LCP </a:t>
            </a:r>
            <a:r>
              <a:rPr lang="en-GB" dirty="0" err="1"/>
              <a:t>vrijednosti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L-S </a:t>
            </a:r>
            <a:r>
              <a:rPr lang="en-GB" dirty="0" err="1"/>
              <a:t>prijelazima</a:t>
            </a:r>
            <a:endParaRPr lang="en-GB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900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F935BB-5C71-42B8-80F1-3B15E0B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AFA378-7482-4627-9C14-A6992355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Jezik</a:t>
            </a:r>
            <a:r>
              <a:rPr lang="en-GB" dirty="0"/>
              <a:t> C++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standardne</a:t>
            </a:r>
            <a:r>
              <a:rPr lang="en-GB" dirty="0"/>
              <a:t> </a:t>
            </a:r>
            <a:r>
              <a:rPr lang="en-GB" dirty="0" err="1"/>
              <a:t>biblioteke</a:t>
            </a:r>
            <a:endParaRPr lang="en-GB" dirty="0"/>
          </a:p>
          <a:p>
            <a:r>
              <a:rPr lang="en-GB" dirty="0" err="1"/>
              <a:t>Objektno</a:t>
            </a:r>
            <a:r>
              <a:rPr lang="en-GB" dirty="0"/>
              <a:t> </a:t>
            </a:r>
            <a:r>
              <a:rPr lang="en-GB" dirty="0" err="1"/>
              <a:t>orijentirana</a:t>
            </a:r>
            <a:r>
              <a:rPr lang="en-GB" dirty="0"/>
              <a:t> </a:t>
            </a:r>
            <a:r>
              <a:rPr lang="en-GB" dirty="0" err="1"/>
              <a:t>paradigma</a:t>
            </a:r>
            <a:endParaRPr lang="en-GB" dirty="0"/>
          </a:p>
          <a:p>
            <a:r>
              <a:rPr lang="en-GB" dirty="0" err="1"/>
              <a:t>Direktno</a:t>
            </a:r>
            <a:r>
              <a:rPr lang="en-GB" dirty="0"/>
              <a:t> </a:t>
            </a:r>
            <a:r>
              <a:rPr lang="en-GB" dirty="0" err="1"/>
              <a:t>prati</a:t>
            </a:r>
            <a:r>
              <a:rPr lang="en-GB" dirty="0"/>
              <a:t> </a:t>
            </a:r>
            <a:r>
              <a:rPr lang="en-GB" dirty="0" err="1"/>
              <a:t>predloženu</a:t>
            </a:r>
            <a:r>
              <a:rPr lang="en-GB" dirty="0"/>
              <a:t> </a:t>
            </a:r>
            <a:r>
              <a:rPr lang="en-GB" dirty="0" err="1"/>
              <a:t>implementaciju</a:t>
            </a:r>
            <a:r>
              <a:rPr lang="en-GB" dirty="0"/>
              <a:t> u </a:t>
            </a:r>
            <a:r>
              <a:rPr lang="en-GB" dirty="0" err="1"/>
              <a:t>radu</a:t>
            </a:r>
            <a:r>
              <a:rPr lang="en-GB" dirty="0"/>
              <a:t> (do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izbore</a:t>
            </a:r>
            <a:r>
              <a:rPr lang="en-GB" dirty="0"/>
              <a:t> </a:t>
            </a:r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1971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3175E7-820E-4FB7-BDDE-97A8A98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A651CD-6F31-4625-B6A3-C992A116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Uspoređujemo</a:t>
            </a:r>
            <a:r>
              <a:rPr lang="en-GB" dirty="0"/>
              <a:t> </a:t>
            </a:r>
            <a:r>
              <a:rPr lang="en-GB" dirty="0" err="1"/>
              <a:t>našu</a:t>
            </a:r>
            <a:r>
              <a:rPr lang="en-GB" dirty="0"/>
              <a:t> </a:t>
            </a:r>
            <a:r>
              <a:rPr lang="en-GB" dirty="0" err="1"/>
              <a:t>implementaciju</a:t>
            </a:r>
            <a:r>
              <a:rPr lang="en-GB" dirty="0"/>
              <a:t> s </a:t>
            </a:r>
            <a:r>
              <a:rPr lang="en-GB" dirty="0" err="1"/>
              <a:t>implementacijom</a:t>
            </a:r>
            <a:r>
              <a:rPr lang="en-GB" dirty="0"/>
              <a:t> </a:t>
            </a:r>
            <a:r>
              <a:rPr lang="en-GB" dirty="0" err="1"/>
              <a:t>autora</a:t>
            </a:r>
            <a:endParaRPr lang="en-GB" dirty="0"/>
          </a:p>
          <a:p>
            <a:pPr lvl="1"/>
            <a:r>
              <a:rPr lang="en-GB" dirty="0"/>
              <a:t>U </a:t>
            </a:r>
            <a:r>
              <a:rPr lang="en-GB" dirty="0" err="1"/>
              <a:t>prosjeku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</a:t>
            </a:r>
            <a:r>
              <a:rPr lang="en-GB" b="1" dirty="0"/>
              <a:t>10 puta </a:t>
            </a:r>
            <a:r>
              <a:rPr lang="en-GB" b="1" dirty="0" err="1"/>
              <a:t>veće</a:t>
            </a:r>
            <a:r>
              <a:rPr lang="en-GB" b="1" dirty="0"/>
              <a:t> </a:t>
            </a:r>
            <a:r>
              <a:rPr lang="en-GB" b="1" dirty="0" err="1"/>
              <a:t>memorijsko</a:t>
            </a:r>
            <a:r>
              <a:rPr lang="en-GB" b="1" dirty="0"/>
              <a:t> </a:t>
            </a:r>
            <a:r>
              <a:rPr lang="en-GB" b="1" dirty="0" err="1"/>
              <a:t>zauzeće</a:t>
            </a:r>
            <a:endParaRPr lang="en-GB" dirty="0"/>
          </a:p>
          <a:p>
            <a:pPr lvl="1"/>
            <a:r>
              <a:rPr lang="en-GB" dirty="0"/>
              <a:t>U </a:t>
            </a:r>
            <a:r>
              <a:rPr lang="en-GB" dirty="0" err="1"/>
              <a:t>prosjeku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</a:t>
            </a:r>
            <a:r>
              <a:rPr lang="en-GB" b="1" dirty="0"/>
              <a:t>30 puta </a:t>
            </a:r>
            <a:r>
              <a:rPr lang="en-GB" b="1" dirty="0" err="1"/>
              <a:t>duže</a:t>
            </a:r>
            <a:r>
              <a:rPr lang="en-GB" b="1" dirty="0"/>
              <a:t> </a:t>
            </a:r>
            <a:r>
              <a:rPr lang="en-GB" b="1" dirty="0" err="1"/>
              <a:t>vrijeme</a:t>
            </a:r>
            <a:r>
              <a:rPr lang="en-GB" b="1" dirty="0"/>
              <a:t> </a:t>
            </a:r>
            <a:r>
              <a:rPr lang="en-GB" b="1" dirty="0" err="1"/>
              <a:t>izvođenja</a:t>
            </a:r>
            <a:r>
              <a:rPr lang="en-GB" b="1" dirty="0"/>
              <a:t> </a:t>
            </a:r>
            <a:r>
              <a:rPr lang="en-GB" dirty="0"/>
              <a:t>(10 puta </a:t>
            </a:r>
            <a:r>
              <a:rPr lang="en-GB" dirty="0" err="1"/>
              <a:t>duže</a:t>
            </a:r>
            <a:r>
              <a:rPr lang="en-GB" dirty="0"/>
              <a:t> u </a:t>
            </a:r>
            <a:r>
              <a:rPr lang="en-GB" dirty="0" err="1"/>
              <a:t>slučaju</a:t>
            </a:r>
            <a:r>
              <a:rPr lang="en-GB" dirty="0"/>
              <a:t> ACGT)</a:t>
            </a:r>
            <a:endParaRPr lang="en-GB" b="1" dirty="0"/>
          </a:p>
          <a:p>
            <a:pPr lvl="1"/>
            <a:r>
              <a:rPr lang="en-GB" dirty="0"/>
              <a:t>Nismo </a:t>
            </a:r>
            <a:r>
              <a:rPr lang="en-GB" dirty="0" err="1"/>
              <a:t>zadovoljni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45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AA3030-1F3E-4526-B40F-028531D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br>
              <a:rPr lang="en-GB" dirty="0"/>
            </a:br>
            <a:r>
              <a:rPr lang="en-GB" dirty="0" err="1"/>
              <a:t>linearnost</a:t>
            </a:r>
            <a:endParaRPr lang="hr-HR" dirty="0"/>
          </a:p>
        </p:txBody>
      </p:sp>
      <p:graphicFrame>
        <p:nvGraphicFramePr>
          <p:cNvPr id="4" name="Grafikon 3">
            <a:extLst>
              <a:ext uri="{FF2B5EF4-FFF2-40B4-BE49-F238E27FC236}">
                <a16:creationId xmlns:a16="http://schemas.microsoft.com/office/drawing/2014/main" id="{AE642B9C-3A1D-4296-8E12-0FA23F84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930692"/>
              </p:ext>
            </p:extLst>
          </p:nvPr>
        </p:nvGraphicFramePr>
        <p:xfrm>
          <a:off x="3513917" y="339407"/>
          <a:ext cx="5760085" cy="318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kon 4">
            <a:extLst>
              <a:ext uri="{FF2B5EF4-FFF2-40B4-BE49-F238E27FC236}">
                <a16:creationId xmlns:a16="http://schemas.microsoft.com/office/drawing/2014/main" id="{BB772E9D-63B0-43D2-BF01-48E7662C3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534727"/>
              </p:ext>
            </p:extLst>
          </p:nvPr>
        </p:nvGraphicFramePr>
        <p:xfrm>
          <a:off x="3513917" y="3336608"/>
          <a:ext cx="5760085" cy="318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4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0AFF6B-E62F-4CF3-B691-8BE8F4E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Zaključak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2103484-F31F-4F6A-B5C6-7105935F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Analizom</a:t>
            </a:r>
            <a:r>
              <a:rPr lang="en-GB" dirty="0"/>
              <a:t> </a:t>
            </a:r>
            <a:r>
              <a:rPr lang="en-GB" dirty="0" err="1"/>
              <a:t>implementacije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/>
              <a:t>doznajemo</a:t>
            </a:r>
            <a:r>
              <a:rPr lang="en-GB" dirty="0"/>
              <a:t> da se </a:t>
            </a:r>
            <a:r>
              <a:rPr lang="en-GB" dirty="0" err="1"/>
              <a:t>radi</a:t>
            </a:r>
            <a:r>
              <a:rPr lang="en-GB" dirty="0"/>
              <a:t> o </a:t>
            </a:r>
            <a:r>
              <a:rPr lang="en-GB" dirty="0" err="1"/>
              <a:t>hiper-optimiranoj</a:t>
            </a:r>
            <a:r>
              <a:rPr lang="en-GB" dirty="0"/>
              <a:t> </a:t>
            </a:r>
            <a:r>
              <a:rPr lang="en-GB" dirty="0" err="1"/>
              <a:t>implementaciji</a:t>
            </a:r>
            <a:endParaRPr lang="en-GB" dirty="0"/>
          </a:p>
          <a:p>
            <a:pPr lvl="1"/>
            <a:r>
              <a:rPr lang="en-GB" dirty="0" err="1"/>
              <a:t>Usporava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C++ </a:t>
            </a:r>
            <a:r>
              <a:rPr lang="en-GB" dirty="0" err="1"/>
              <a:t>i</a:t>
            </a:r>
            <a:r>
              <a:rPr lang="en-GB" dirty="0"/>
              <a:t> OOP</a:t>
            </a:r>
          </a:p>
          <a:p>
            <a:pPr lvl="1"/>
            <a:r>
              <a:rPr lang="en-GB" dirty="0" err="1"/>
              <a:t>Usporava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primjena</a:t>
            </a:r>
            <a:r>
              <a:rPr lang="en-GB" dirty="0"/>
              <a:t> </a:t>
            </a:r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dinamične</a:t>
            </a:r>
            <a:r>
              <a:rPr lang="en-GB" dirty="0"/>
              <a:t> </a:t>
            </a:r>
            <a:r>
              <a:rPr lang="en-GB" dirty="0" err="1"/>
              <a:t>veličine</a:t>
            </a:r>
            <a:endParaRPr lang="en-GB" dirty="0"/>
          </a:p>
          <a:p>
            <a:pPr lvl="1"/>
            <a:r>
              <a:rPr lang="en-GB" b="1" dirty="0" err="1"/>
              <a:t>Usporava</a:t>
            </a:r>
            <a:r>
              <a:rPr lang="en-GB" b="1" dirty="0"/>
              <a:t> </a:t>
            </a:r>
            <a:r>
              <a:rPr lang="en-GB" b="1" dirty="0" err="1"/>
              <a:t>nas</a:t>
            </a:r>
            <a:r>
              <a:rPr lang="en-GB" b="1" dirty="0"/>
              <a:t> </a:t>
            </a:r>
            <a:r>
              <a:rPr lang="en-GB" b="1" dirty="0" err="1"/>
              <a:t>slijedno</a:t>
            </a:r>
            <a:r>
              <a:rPr lang="en-GB" b="1" dirty="0"/>
              <a:t> </a:t>
            </a:r>
            <a:r>
              <a:rPr lang="en-GB" b="1" dirty="0" err="1"/>
              <a:t>praćenje</a:t>
            </a:r>
            <a:r>
              <a:rPr lang="en-GB" b="1" dirty="0"/>
              <a:t> </a:t>
            </a:r>
            <a:r>
              <a:rPr lang="en-GB" b="1" dirty="0" err="1"/>
              <a:t>rada</a:t>
            </a:r>
            <a:r>
              <a:rPr lang="en-GB" dirty="0"/>
              <a:t> – </a:t>
            </a:r>
            <a:r>
              <a:rPr lang="en-GB" dirty="0" err="1"/>
              <a:t>autori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ne </a:t>
            </a:r>
            <a:r>
              <a:rPr lang="en-GB" dirty="0" err="1"/>
              <a:t>ulaze</a:t>
            </a:r>
            <a:r>
              <a:rPr lang="en-GB" dirty="0"/>
              <a:t> u </a:t>
            </a:r>
            <a:r>
              <a:rPr lang="en-GB" dirty="0" err="1"/>
              <a:t>rekurzivne</a:t>
            </a:r>
            <a:r>
              <a:rPr lang="en-GB" dirty="0"/>
              <a:t> </a:t>
            </a:r>
            <a:r>
              <a:rPr lang="en-GB" dirty="0" err="1"/>
              <a:t>pozive</a:t>
            </a:r>
            <a:endParaRPr lang="hr-HR" b="1" dirty="0"/>
          </a:p>
          <a:p>
            <a:endParaRPr lang="en-GB" dirty="0"/>
          </a:p>
          <a:p>
            <a:r>
              <a:rPr lang="en-GB" dirty="0" err="1"/>
              <a:t>Najveći</a:t>
            </a:r>
            <a:r>
              <a:rPr lang="en-GB" dirty="0"/>
              <a:t> </a:t>
            </a:r>
            <a:r>
              <a:rPr lang="en-GB" dirty="0" err="1"/>
              <a:t>problemi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Krivi</a:t>
            </a:r>
            <a:r>
              <a:rPr lang="en-GB" dirty="0"/>
              <a:t> </a:t>
            </a:r>
            <a:r>
              <a:rPr lang="en-GB" dirty="0" err="1"/>
              <a:t>pristup</a:t>
            </a:r>
            <a:r>
              <a:rPr lang="en-GB" dirty="0"/>
              <a:t> </a:t>
            </a:r>
            <a:r>
              <a:rPr lang="en-GB" dirty="0" err="1"/>
              <a:t>arhitekturiranju</a:t>
            </a:r>
            <a:r>
              <a:rPr lang="en-GB" dirty="0"/>
              <a:t> </a:t>
            </a:r>
            <a:r>
              <a:rPr lang="en-GB" dirty="0" err="1"/>
              <a:t>koda</a:t>
            </a:r>
            <a:endParaRPr lang="en-GB" dirty="0"/>
          </a:p>
          <a:p>
            <a:pPr lvl="1"/>
            <a:r>
              <a:rPr lang="en-GB" dirty="0" err="1"/>
              <a:t>Isčitavanje</a:t>
            </a:r>
            <a:r>
              <a:rPr lang="en-GB" dirty="0"/>
              <a:t> </a:t>
            </a:r>
            <a:r>
              <a:rPr lang="en-GB" dirty="0" err="1"/>
              <a:t>originalnog</a:t>
            </a:r>
            <a:r>
              <a:rPr lang="en-GB" dirty="0"/>
              <a:t> </a:t>
            </a:r>
            <a:r>
              <a:rPr lang="en-GB" dirty="0" err="1"/>
              <a:t>rada</a:t>
            </a:r>
            <a:endParaRPr lang="en-GB" dirty="0"/>
          </a:p>
          <a:p>
            <a:pPr lvl="1"/>
            <a:r>
              <a:rPr lang="en-GB" dirty="0" err="1"/>
              <a:t>Manjak</a:t>
            </a:r>
            <a:r>
              <a:rPr lang="en-GB" dirty="0"/>
              <a:t> </a:t>
            </a:r>
            <a:r>
              <a:rPr lang="en-GB" dirty="0" err="1"/>
              <a:t>polazne</a:t>
            </a:r>
            <a:r>
              <a:rPr lang="en-GB" dirty="0"/>
              <a:t> </a:t>
            </a:r>
            <a:r>
              <a:rPr lang="en-GB" dirty="0" err="1"/>
              <a:t>točke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534906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461</Words>
  <Application>Microsoft Office PowerPoint</Application>
  <PresentationFormat>Široki zaslon</PresentationFormat>
  <Paragraphs>60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Određivanje LCP polja korištenjem modificiranog algoritma SA-IS</vt:lpstr>
      <vt:lpstr>Sufiksno polje</vt:lpstr>
      <vt:lpstr>Polje najduljih zajedničkih prefiksa LCP</vt:lpstr>
      <vt:lpstr>Modificirani SA-IS algoritam</vt:lpstr>
      <vt:lpstr>Implementacija</vt:lpstr>
      <vt:lpstr>Rezultati</vt:lpstr>
      <vt:lpstr>Rezultati linearnost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Određivanje LCP polja korištenjem modificiranog algoritma SA-IS</dc:title>
  <dc:creator>Mislav Požek</dc:creator>
  <cp:lastModifiedBy>Mislav Požek</cp:lastModifiedBy>
  <cp:revision>4</cp:revision>
  <dcterms:created xsi:type="dcterms:W3CDTF">2019-01-24T18:02:44Z</dcterms:created>
  <dcterms:modified xsi:type="dcterms:W3CDTF">2019-01-24T18:36:48Z</dcterms:modified>
</cp:coreProperties>
</file>