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5" r:id="rId7"/>
    <p:sldId id="261" r:id="rId8"/>
    <p:sldId id="262" r:id="rId9"/>
    <p:sldId id="263"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4C3BDDE-5C2C-4FB0-87D3-8439F79BA50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3BDDE-5C2C-4FB0-87D3-8439F79BA50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C3BDDE-5C2C-4FB0-87D3-8439F79BA50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C3BDDE-5C2C-4FB0-87D3-8439F79BA5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3698EE3-E6FE-44EC-80E4-CBFFAEE01E0D}" type="datetimeFigureOut">
              <a:rPr lang="en-US" smtClean="0"/>
              <a:t>4/26/2017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C3BDDE-5C2C-4FB0-87D3-8439F79BA50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3698EE3-E6FE-44EC-80E4-CBFFAEE01E0D}" type="datetimeFigureOut">
              <a:rPr lang="en-US" smtClean="0"/>
              <a:t>4/26/2017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C3BDDE-5C2C-4FB0-87D3-8439F79BA50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design_pattern/design_pattern_overview.htm" TargetMode="External"/><Relationship Id="rId2" Type="http://schemas.openxmlformats.org/officeDocument/2006/relationships/hyperlink" Target="http://www.blackwasp.co.uk/gofpatterns.aspx" TargetMode="External"/><Relationship Id="rId1" Type="http://schemas.openxmlformats.org/officeDocument/2006/relationships/slideLayout" Target="../slideLayouts/slideLayout2.xml"/><Relationship Id="rId4" Type="http://schemas.openxmlformats.org/officeDocument/2006/relationships/hyperlink" Target="https://www.javatpoint.com/design-patterns-in-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81000"/>
            <a:ext cx="7696200" cy="5867400"/>
          </a:xfrm>
        </p:spPr>
        <p:txBody>
          <a:bodyPr>
            <a:normAutofit fontScale="85000" lnSpcReduction="20000"/>
          </a:bodyPr>
          <a:lstStyle/>
          <a:p>
            <a:endParaRPr lang="en-US" b="1" dirty="0" smtClean="0"/>
          </a:p>
          <a:p>
            <a:endParaRPr lang="en-US" b="1" dirty="0" smtClean="0"/>
          </a:p>
          <a:p>
            <a:endParaRPr lang="en-US" b="1" dirty="0"/>
          </a:p>
          <a:p>
            <a:endParaRPr lang="en-US" b="1" dirty="0" smtClean="0"/>
          </a:p>
          <a:p>
            <a:endParaRPr lang="en-US" b="1" dirty="0"/>
          </a:p>
          <a:p>
            <a:pPr algn="ctr"/>
            <a:r>
              <a:rPr lang="en-US" sz="5700" b="1" dirty="0" smtClean="0">
                <a:latin typeface="Calibri" panose="020F0502020204030204" pitchFamily="34" charset="0"/>
                <a:cs typeface="Calibri" panose="020F0502020204030204" pitchFamily="34" charset="0"/>
              </a:rPr>
              <a:t>Factory </a:t>
            </a:r>
            <a:r>
              <a:rPr lang="en-US" sz="5700" b="1" dirty="0">
                <a:latin typeface="Calibri" panose="020F0502020204030204" pitchFamily="34" charset="0"/>
                <a:cs typeface="Calibri" panose="020F0502020204030204" pitchFamily="34" charset="0"/>
              </a:rPr>
              <a:t>Method Pattern</a:t>
            </a:r>
            <a:endParaRPr lang="en-US" sz="5700" dirty="0">
              <a:latin typeface="Calibri" panose="020F0502020204030204" pitchFamily="34" charset="0"/>
              <a:cs typeface="Calibri" panose="020F0502020204030204" pitchFamily="34" charset="0"/>
            </a:endParaRPr>
          </a:p>
          <a:p>
            <a:pPr algn="ctr"/>
            <a:r>
              <a:rPr lang="en-US" sz="5700" b="1" dirty="0">
                <a:latin typeface="Calibri" panose="020F0502020204030204" pitchFamily="34" charset="0"/>
                <a:cs typeface="Calibri" panose="020F0502020204030204" pitchFamily="34" charset="0"/>
              </a:rPr>
              <a:t> </a:t>
            </a:r>
            <a:endParaRPr lang="en-US" sz="5700" dirty="0">
              <a:latin typeface="Calibri" panose="020F0502020204030204" pitchFamily="34" charset="0"/>
              <a:cs typeface="Calibri" panose="020F0502020204030204" pitchFamily="34" charset="0"/>
            </a:endParaRPr>
          </a:p>
          <a:p>
            <a:r>
              <a:rPr lang="en-US" b="1" dirty="0"/>
              <a:t> </a:t>
            </a:r>
            <a:endParaRPr lang="en-US" b="1" dirty="0" smtClean="0"/>
          </a:p>
          <a:p>
            <a:endParaRPr lang="en-US" dirty="0" smtClean="0"/>
          </a:p>
          <a:p>
            <a:pPr algn="r"/>
            <a:r>
              <a:rPr lang="en-US" sz="2000" b="1" dirty="0" smtClean="0">
                <a:latin typeface="Calibri" panose="020F0502020204030204" pitchFamily="34" charset="0"/>
                <a:cs typeface="Calibri" panose="020F0502020204030204" pitchFamily="34" charset="0"/>
              </a:rPr>
              <a:t>Fitchburg State University.</a:t>
            </a:r>
            <a:endParaRPr lang="en-US" sz="2000" dirty="0" smtClean="0">
              <a:latin typeface="Calibri" panose="020F0502020204030204" pitchFamily="34" charset="0"/>
              <a:cs typeface="Calibri" panose="020F0502020204030204" pitchFamily="34" charset="0"/>
            </a:endParaRPr>
          </a:p>
          <a:p>
            <a:pPr algn="r"/>
            <a:r>
              <a:rPr lang="en-US" sz="2000" b="1" dirty="0" smtClean="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Prof |Nguyen Thai.</a:t>
            </a:r>
            <a:endParaRPr lang="en-US" sz="2000" dirty="0">
              <a:latin typeface="Calibri" panose="020F0502020204030204" pitchFamily="34" charset="0"/>
              <a:cs typeface="Calibri" panose="020F0502020204030204" pitchFamily="34" charset="0"/>
            </a:endParaRPr>
          </a:p>
          <a:p>
            <a:pPr algn="r"/>
            <a:r>
              <a:rPr lang="en-US" sz="2000" b="1" dirty="0">
                <a:latin typeface="Calibri" panose="020F0502020204030204" pitchFamily="34" charset="0"/>
                <a:cs typeface="Calibri" panose="020F0502020204030204" pitchFamily="34" charset="0"/>
              </a:rPr>
              <a:t>                       CSC 7400.</a:t>
            </a:r>
            <a:endParaRPr lang="en-US" sz="2000" dirty="0">
              <a:latin typeface="Calibri" panose="020F0502020204030204" pitchFamily="34" charset="0"/>
              <a:cs typeface="Calibri" panose="020F0502020204030204" pitchFamily="34" charset="0"/>
            </a:endParaRPr>
          </a:p>
          <a:p>
            <a:pPr algn="r"/>
            <a:r>
              <a:rPr lang="en-US" sz="2000" b="1" dirty="0">
                <a:latin typeface="Calibri" panose="020F0502020204030204" pitchFamily="34" charset="0"/>
                <a:cs typeface="Calibri" panose="020F0502020204030204" pitchFamily="34" charset="0"/>
              </a:rPr>
              <a:t>                        Object Oriented Analysis and Design.</a:t>
            </a:r>
            <a:endParaRPr lang="en-US" sz="2000" dirty="0">
              <a:latin typeface="Calibri" panose="020F0502020204030204" pitchFamily="34" charset="0"/>
              <a:cs typeface="Calibri" panose="020F0502020204030204" pitchFamily="34" charset="0"/>
            </a:endParaRPr>
          </a:p>
          <a:p>
            <a:pPr algn="r"/>
            <a:r>
              <a:rPr lang="en-US" sz="2000" b="1"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algn="r"/>
            <a:r>
              <a:rPr lang="en-US" sz="2000" b="1" dirty="0">
                <a:latin typeface="Calibri" panose="020F0502020204030204" pitchFamily="34" charset="0"/>
                <a:cs typeface="Calibri" panose="020F0502020204030204" pitchFamily="34" charset="0"/>
              </a:rPr>
              <a:t>By</a:t>
            </a:r>
            <a:endParaRPr lang="en-US" sz="2000" dirty="0">
              <a:latin typeface="Calibri" panose="020F0502020204030204" pitchFamily="34" charset="0"/>
              <a:cs typeface="Calibri" panose="020F0502020204030204" pitchFamily="34" charset="0"/>
            </a:endParaRPr>
          </a:p>
          <a:p>
            <a:pPr algn="r"/>
            <a:r>
              <a:rPr lang="en-US" sz="2000" b="1" dirty="0" err="1">
                <a:latin typeface="Calibri" panose="020F0502020204030204" pitchFamily="34" charset="0"/>
                <a:cs typeface="Calibri" panose="020F0502020204030204" pitchFamily="34" charset="0"/>
              </a:rPr>
              <a:t>Prashanthi</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Sudha</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Kosgi</a:t>
            </a:r>
            <a:r>
              <a:rPr lang="en-US" sz="2000" b="1"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891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latin typeface="Calibri" panose="020F0502020204030204" pitchFamily="34" charset="0"/>
                <a:cs typeface="Calibri" panose="020F0502020204030204" pitchFamily="34" charset="0"/>
              </a:rPr>
              <a:t>References:</a:t>
            </a:r>
            <a:endParaRPr lang="en-US" sz="4000"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t>wikipedia.com.</a:t>
            </a:r>
          </a:p>
          <a:p>
            <a:r>
              <a:rPr lang="en-US" dirty="0">
                <a:hlinkClick r:id="rId2"/>
              </a:rPr>
              <a:t>http://</a:t>
            </a:r>
            <a:r>
              <a:rPr lang="en-US" dirty="0" smtClean="0">
                <a:hlinkClick r:id="rId2"/>
              </a:rPr>
              <a:t>www.blackwasp.co.uk/gofpatterns.aspx</a:t>
            </a:r>
            <a:r>
              <a:rPr lang="en-US" dirty="0" smtClean="0"/>
              <a:t>.</a:t>
            </a:r>
          </a:p>
          <a:p>
            <a:r>
              <a:rPr lang="en-US" dirty="0" smtClean="0">
                <a:hlinkClick r:id="rId3"/>
              </a:rPr>
              <a:t>https</a:t>
            </a:r>
            <a:r>
              <a:rPr lang="en-US" dirty="0">
                <a:hlinkClick r:id="rId3"/>
              </a:rPr>
              <a:t>://</a:t>
            </a:r>
            <a:r>
              <a:rPr lang="en-US" dirty="0" smtClean="0">
                <a:hlinkClick r:id="rId3"/>
              </a:rPr>
              <a:t>www.tutorialspoint.com/design_pattern/design_pattern_overview.htm</a:t>
            </a:r>
            <a:endParaRPr lang="en-US" dirty="0" smtClean="0"/>
          </a:p>
          <a:p>
            <a:r>
              <a:rPr lang="en-US" dirty="0">
                <a:hlinkClick r:id="rId4"/>
              </a:rPr>
              <a:t>https://</a:t>
            </a:r>
            <a:r>
              <a:rPr lang="en-US" dirty="0" smtClean="0">
                <a:hlinkClick r:id="rId4"/>
              </a:rPr>
              <a:t>www.javatpoint.com/design-patterns-in-java</a:t>
            </a:r>
            <a:r>
              <a:rPr lang="en-US" dirty="0" smtClean="0"/>
              <a:t>.</a:t>
            </a:r>
          </a:p>
          <a:p>
            <a:endParaRPr lang="en-US" dirty="0"/>
          </a:p>
        </p:txBody>
      </p:sp>
    </p:spTree>
    <p:extLst>
      <p:ext uri="{BB962C8B-B14F-4D97-AF65-F5344CB8AC3E}">
        <p14:creationId xmlns:p14="http://schemas.microsoft.com/office/powerpoint/2010/main" val="107308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486400"/>
          </a:xfrm>
        </p:spPr>
        <p:txBody>
          <a:bodyPr>
            <a:normAutofit/>
          </a:bodyPr>
          <a:lstStyle/>
          <a:p>
            <a:pPr marL="82296" indent="0" algn="ctr">
              <a:buNone/>
            </a:pPr>
            <a:endParaRPr lang="en-US" sz="6000" b="1" dirty="0" smtClean="0">
              <a:latin typeface="Calibri" panose="020F0502020204030204" pitchFamily="34" charset="0"/>
              <a:cs typeface="Calibri" panose="020F0502020204030204" pitchFamily="34" charset="0"/>
            </a:endParaRPr>
          </a:p>
          <a:p>
            <a:pPr marL="82296" indent="0" algn="ctr">
              <a:buNone/>
            </a:pPr>
            <a:endParaRPr lang="en-US" sz="6000" b="1" dirty="0" smtClean="0">
              <a:latin typeface="Calibri" panose="020F0502020204030204" pitchFamily="34" charset="0"/>
              <a:cs typeface="Calibri" panose="020F0502020204030204" pitchFamily="34" charset="0"/>
            </a:endParaRPr>
          </a:p>
          <a:p>
            <a:pPr marL="82296" indent="0" algn="ctr">
              <a:buNone/>
            </a:pPr>
            <a:r>
              <a:rPr lang="en-US" sz="6000" b="1" dirty="0" smtClean="0">
                <a:latin typeface="Calibri" panose="020F0502020204030204" pitchFamily="34" charset="0"/>
                <a:cs typeface="Calibri" panose="020F0502020204030204" pitchFamily="34" charset="0"/>
              </a:rPr>
              <a:t>Thank you...</a:t>
            </a:r>
            <a:endParaRPr lang="en-US" sz="6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4303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latin typeface="Calibri" panose="020F0502020204030204" pitchFamily="34" charset="0"/>
                <a:cs typeface="Calibri" panose="020F0502020204030204" pitchFamily="34" charset="0"/>
              </a:rPr>
              <a:t>Factory </a:t>
            </a:r>
            <a:r>
              <a:rPr lang="en-US" b="1" u="sng" dirty="0" smtClean="0">
                <a:effectLst/>
                <a:latin typeface="Calibri" panose="020F0502020204030204" pitchFamily="34" charset="0"/>
                <a:cs typeface="Calibri" panose="020F0502020204030204" pitchFamily="34" charset="0"/>
              </a:rPr>
              <a:t>Method Pattern:</a:t>
            </a:r>
            <a:endParaRPr lang="en-US" b="1"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35608" y="1219200"/>
            <a:ext cx="7498080" cy="5029200"/>
          </a:xfrm>
        </p:spPr>
        <p:txBody>
          <a:bodyPr>
            <a:normAutofit/>
          </a:bodyPr>
          <a:lstStyle/>
          <a:p>
            <a:endParaRPr lang="en-US" sz="2800" dirty="0" smtClean="0"/>
          </a:p>
          <a:p>
            <a:r>
              <a:rPr lang="en-US" sz="2800" dirty="0" smtClean="0">
                <a:latin typeface="Calibri" panose="020F0502020204030204" pitchFamily="34" charset="0"/>
                <a:cs typeface="Calibri" panose="020F0502020204030204" pitchFamily="34" charset="0"/>
              </a:rPr>
              <a:t>Factory </a:t>
            </a:r>
            <a:r>
              <a:rPr lang="en-US" sz="2800" dirty="0">
                <a:latin typeface="Calibri" panose="020F0502020204030204" pitchFamily="34" charset="0"/>
                <a:cs typeface="Calibri" panose="020F0502020204030204" pitchFamily="34" charset="0"/>
              </a:rPr>
              <a:t>Method pattern </a:t>
            </a:r>
            <a:r>
              <a:rPr lang="en-US" sz="2800" dirty="0" smtClean="0">
                <a:latin typeface="Calibri" panose="020F0502020204030204" pitchFamily="34" charset="0"/>
                <a:cs typeface="Calibri" panose="020F0502020204030204" pitchFamily="34" charset="0"/>
              </a:rPr>
              <a:t>comes </a:t>
            </a:r>
            <a:r>
              <a:rPr lang="en-US" sz="2800" dirty="0">
                <a:latin typeface="Calibri" panose="020F0502020204030204" pitchFamily="34" charset="0"/>
                <a:cs typeface="Calibri" panose="020F0502020204030204" pitchFamily="34" charset="0"/>
              </a:rPr>
              <a:t>under “</a:t>
            </a:r>
            <a:r>
              <a:rPr lang="en-US" sz="2800" b="1" dirty="0">
                <a:latin typeface="Calibri" panose="020F0502020204030204" pitchFamily="34" charset="0"/>
                <a:cs typeface="Calibri" panose="020F0502020204030204" pitchFamily="34" charset="0"/>
              </a:rPr>
              <a:t>creational pattern</a:t>
            </a:r>
            <a:r>
              <a:rPr lang="en-US" sz="2800" b="1" dirty="0" smtClean="0">
                <a:latin typeface="Calibri" panose="020F0502020204030204" pitchFamily="34" charset="0"/>
                <a:cs typeface="Calibri" panose="020F0502020204030204" pitchFamily="34" charset="0"/>
              </a:rPr>
              <a:t>”</a:t>
            </a:r>
          </a:p>
          <a:p>
            <a:r>
              <a:rPr lang="en-US" sz="2800" dirty="0" smtClean="0">
                <a:latin typeface="Calibri" panose="020F0502020204030204" pitchFamily="34" charset="0"/>
                <a:cs typeface="Calibri" panose="020F0502020204030204" pitchFamily="34" charset="0"/>
              </a:rPr>
              <a:t>Factory Method pattern </a:t>
            </a:r>
            <a:r>
              <a:rPr lang="en-US" sz="2800" dirty="0">
                <a:latin typeface="Calibri" panose="020F0502020204030204" pitchFamily="34" charset="0"/>
                <a:cs typeface="Calibri" panose="020F0502020204030204" pitchFamily="34" charset="0"/>
              </a:rPr>
              <a:t>creates object without exposing the creation logic to the client and refer to newly created object using a common interface</a:t>
            </a:r>
            <a:r>
              <a:rPr lang="en-US" sz="2800" dirty="0" smtClean="0">
                <a:latin typeface="Calibri" panose="020F0502020204030204" pitchFamily="34" charset="0"/>
                <a:cs typeface="Calibri" panose="020F0502020204030204" pitchFamily="34" charset="0"/>
              </a:rPr>
              <a:t>.</a:t>
            </a:r>
          </a:p>
          <a:p>
            <a:r>
              <a:rPr lang="en-US" sz="2800" dirty="0" smtClean="0">
                <a:latin typeface="Calibri" panose="020F0502020204030204" pitchFamily="34" charset="0"/>
                <a:cs typeface="Calibri" panose="020F0502020204030204" pitchFamily="34" charset="0"/>
              </a:rPr>
              <a:t>The Factory Method Pattern is also known as </a:t>
            </a:r>
            <a:r>
              <a:rPr lang="en-US" sz="2800" b="1" dirty="0" smtClean="0">
                <a:latin typeface="Calibri" panose="020F0502020204030204" pitchFamily="34" charset="0"/>
                <a:cs typeface="Calibri" panose="020F0502020204030204" pitchFamily="34" charset="0"/>
              </a:rPr>
              <a:t>Virtual Constructor.</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770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5486400"/>
          </a:xfrm>
        </p:spPr>
        <p:txBody>
          <a:bodyPr>
            <a:normAutofit lnSpcReduction="10000"/>
          </a:bodyPr>
          <a:lstStyle/>
          <a:p>
            <a:r>
              <a:rPr lang="en-US" sz="2800" dirty="0">
                <a:latin typeface="Calibri" panose="020F0502020204030204" pitchFamily="34" charset="0"/>
                <a:cs typeface="Calibri" panose="020F0502020204030204" pitchFamily="34" charset="0"/>
              </a:rPr>
              <a:t>Factory pattern is most suitable where there is some complex object creation steps are involved. To ensure that these steps are centralized and not exposed to composing classes, factory pattern should be used</a:t>
            </a:r>
            <a:r>
              <a:rPr lang="en-US" sz="2800" dirty="0" smtClean="0">
                <a:latin typeface="Calibri" panose="020F0502020204030204" pitchFamily="34" charset="0"/>
                <a:cs typeface="Calibri" panose="020F0502020204030204" pitchFamily="34" charset="0"/>
              </a:rPr>
              <a:t>.</a:t>
            </a:r>
          </a:p>
          <a:p>
            <a:pPr marL="82296" indent="0">
              <a:buNone/>
            </a:pPr>
            <a:r>
              <a:rPr lang="en-US" sz="2800" dirty="0">
                <a:latin typeface="Calibri" panose="020F0502020204030204" pitchFamily="34" charset="0"/>
                <a:cs typeface="Calibri" panose="020F0502020204030204" pitchFamily="34" charset="0"/>
              </a:rPr>
              <a:t> </a:t>
            </a:r>
          </a:p>
          <a:p>
            <a:r>
              <a:rPr lang="en-US" sz="2800" dirty="0">
                <a:latin typeface="Calibri" panose="020F0502020204030204" pitchFamily="34" charset="0"/>
                <a:cs typeface="Calibri" panose="020F0502020204030204" pitchFamily="34" charset="0"/>
              </a:rPr>
              <a:t>We can see many examples of factory pattern in JDK itself :</a:t>
            </a:r>
          </a:p>
          <a:p>
            <a:pPr lvl="1"/>
            <a:r>
              <a:rPr lang="en-US" sz="2600" dirty="0" err="1">
                <a:latin typeface="Calibri" panose="020F0502020204030204" pitchFamily="34" charset="0"/>
                <a:cs typeface="Calibri" panose="020F0502020204030204" pitchFamily="34" charset="0"/>
              </a:rPr>
              <a:t>Java.sql.DriverManager#getConnection</a:t>
            </a:r>
            <a:r>
              <a:rPr lang="en-US" sz="2600" dirty="0">
                <a:latin typeface="Calibri" panose="020F0502020204030204" pitchFamily="34" charset="0"/>
                <a:cs typeface="Calibri" panose="020F0502020204030204" pitchFamily="34" charset="0"/>
              </a:rPr>
              <a:t>()</a:t>
            </a:r>
          </a:p>
          <a:p>
            <a:pPr lvl="1"/>
            <a:r>
              <a:rPr lang="en-US" sz="2600" dirty="0" err="1">
                <a:latin typeface="Calibri" panose="020F0502020204030204" pitchFamily="34" charset="0"/>
                <a:cs typeface="Calibri" panose="020F0502020204030204" pitchFamily="34" charset="0"/>
              </a:rPr>
              <a:t>Java.net.URL#openConnection</a:t>
            </a:r>
            <a:r>
              <a:rPr lang="en-US" sz="2600" dirty="0">
                <a:latin typeface="Calibri" panose="020F0502020204030204" pitchFamily="34" charset="0"/>
                <a:cs typeface="Calibri" panose="020F0502020204030204" pitchFamily="34" charset="0"/>
              </a:rPr>
              <a:t>()</a:t>
            </a:r>
          </a:p>
          <a:p>
            <a:pPr lvl="1"/>
            <a:r>
              <a:rPr lang="en-US" sz="2600" dirty="0" err="1">
                <a:latin typeface="Calibri" panose="020F0502020204030204" pitchFamily="34" charset="0"/>
                <a:cs typeface="Calibri" panose="020F0502020204030204" pitchFamily="34" charset="0"/>
              </a:rPr>
              <a:t>Java.lang.Class#newInstance</a:t>
            </a:r>
            <a:r>
              <a:rPr lang="en-US" sz="2600" dirty="0">
                <a:latin typeface="Calibri" panose="020F0502020204030204" pitchFamily="34" charset="0"/>
                <a:cs typeface="Calibri" panose="020F0502020204030204" pitchFamily="34" charset="0"/>
              </a:rPr>
              <a:t>()</a:t>
            </a:r>
          </a:p>
          <a:p>
            <a:pPr lvl="1"/>
            <a:r>
              <a:rPr lang="en-US" sz="2600" dirty="0" err="1">
                <a:latin typeface="Calibri" panose="020F0502020204030204" pitchFamily="34" charset="0"/>
                <a:cs typeface="Calibri" panose="020F0502020204030204" pitchFamily="34" charset="0"/>
              </a:rPr>
              <a:t>Java.lang.Class#forName</a:t>
            </a:r>
            <a:r>
              <a:rPr lang="en-US" sz="26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3816552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latin typeface="Calibri" panose="020F0502020204030204" pitchFamily="34" charset="0"/>
                <a:cs typeface="Calibri" panose="020F0502020204030204" pitchFamily="34" charset="0"/>
              </a:rPr>
              <a:t>Usage:</a:t>
            </a:r>
          </a:p>
        </p:txBody>
      </p:sp>
      <p:sp>
        <p:nvSpPr>
          <p:cNvPr id="3" name="Content Placeholder 2"/>
          <p:cNvSpPr>
            <a:spLocks noGrp="1"/>
          </p:cNvSpPr>
          <p:nvPr>
            <p:ph idx="1"/>
          </p:nvPr>
        </p:nvSpPr>
        <p:spPr/>
        <p:txBody>
          <a:bodyPr>
            <a:normAutofit/>
          </a:bodyPr>
          <a:lstStyle/>
          <a:p>
            <a:pPr lvl="0"/>
            <a:r>
              <a:rPr lang="en-US" sz="2800" dirty="0">
                <a:latin typeface="Calibri" panose="020F0502020204030204" pitchFamily="34" charset="0"/>
                <a:cs typeface="Calibri" panose="020F0502020204030204" pitchFamily="34" charset="0"/>
              </a:rPr>
              <a:t>Factory method is used when Products don't need to know how they are created</a:t>
            </a:r>
            <a:r>
              <a:rPr lang="en-US" sz="2800" dirty="0" smtClean="0">
                <a:latin typeface="Calibri" panose="020F0502020204030204" pitchFamily="34" charset="0"/>
                <a:cs typeface="Calibri" panose="020F0502020204030204" pitchFamily="34" charset="0"/>
              </a:rPr>
              <a:t>.</a:t>
            </a:r>
          </a:p>
          <a:p>
            <a:pPr lvl="0"/>
            <a:endParaRPr lang="en-US" sz="2800" dirty="0">
              <a:latin typeface="Calibri" panose="020F0502020204030204" pitchFamily="34" charset="0"/>
              <a:cs typeface="Calibri" panose="020F0502020204030204" pitchFamily="34" charset="0"/>
            </a:endParaRPr>
          </a:p>
          <a:p>
            <a:pPr lvl="0"/>
            <a:r>
              <a:rPr lang="en-US" sz="2800" dirty="0" smtClean="0">
                <a:latin typeface="Calibri" panose="020F0502020204030204" pitchFamily="34" charset="0"/>
                <a:cs typeface="Calibri" panose="020F0502020204030204" pitchFamily="34" charset="0"/>
              </a:rPr>
              <a:t>When </a:t>
            </a:r>
            <a:r>
              <a:rPr lang="en-US" sz="2800" dirty="0">
                <a:latin typeface="Calibri" panose="020F0502020204030204" pitchFamily="34" charset="0"/>
                <a:cs typeface="Calibri" panose="020F0502020204030204" pitchFamily="34" charset="0"/>
              </a:rPr>
              <a:t>a class doesn't know what sub-classes will be required </a:t>
            </a:r>
            <a:r>
              <a:rPr lang="en-US" sz="2800">
                <a:latin typeface="Calibri" panose="020F0502020204030204" pitchFamily="34" charset="0"/>
                <a:cs typeface="Calibri" panose="020F0502020204030204" pitchFamily="34" charset="0"/>
              </a:rPr>
              <a:t>to </a:t>
            </a:r>
            <a:r>
              <a:rPr lang="en-US" sz="2800" smtClean="0">
                <a:latin typeface="Calibri" panose="020F0502020204030204" pitchFamily="34" charset="0"/>
                <a:cs typeface="Calibri" panose="020F0502020204030204" pitchFamily="34" charset="0"/>
              </a:rPr>
              <a:t>create</a:t>
            </a:r>
          </a:p>
          <a:p>
            <a:pPr lvl="0"/>
            <a:endParaRPr lang="en-US" sz="2800" dirty="0" smtClean="0">
              <a:latin typeface="Calibri" panose="020F0502020204030204" pitchFamily="34" charset="0"/>
              <a:cs typeface="Calibri" panose="020F0502020204030204" pitchFamily="34" charset="0"/>
            </a:endParaRPr>
          </a:p>
          <a:p>
            <a:pPr lvl="0"/>
            <a:r>
              <a:rPr lang="en-US" sz="2800" dirty="0" smtClean="0">
                <a:latin typeface="Calibri" panose="020F0502020204030204" pitchFamily="34" charset="0"/>
                <a:cs typeface="Calibri" panose="020F0502020204030204" pitchFamily="34" charset="0"/>
              </a:rPr>
              <a:t>When </a:t>
            </a:r>
            <a:r>
              <a:rPr lang="en-US" sz="2800" dirty="0">
                <a:latin typeface="Calibri" panose="020F0502020204030204" pitchFamily="34" charset="0"/>
                <a:cs typeface="Calibri" panose="020F0502020204030204" pitchFamily="34" charset="0"/>
              </a:rPr>
              <a:t>the parent classes choose the creation of objects to its sub-classes.</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78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latin typeface="Calibri" panose="020F0502020204030204" pitchFamily="34" charset="0"/>
                <a:cs typeface="Calibri" panose="020F0502020204030204" pitchFamily="34" charset="0"/>
              </a:rPr>
              <a:t>Implementation:</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I have created a mobile interface and concrete classes implementing the mobile interface. </a:t>
            </a:r>
          </a:p>
          <a:p>
            <a:r>
              <a:rPr lang="en-US" sz="2800" dirty="0">
                <a:latin typeface="Calibri" panose="020F0502020204030204" pitchFamily="34" charset="0"/>
                <a:cs typeface="Calibri" panose="020F0502020204030204" pitchFamily="34" charset="0"/>
              </a:rPr>
              <a:t>A factory class mobileFactory is defined as a next step.</a:t>
            </a:r>
          </a:p>
          <a:p>
            <a:r>
              <a:rPr lang="en-US" sz="2800" dirty="0">
                <a:latin typeface="Calibri" panose="020F0502020204030204" pitchFamily="34" charset="0"/>
                <a:cs typeface="Calibri" panose="020F0502020204030204" pitchFamily="34" charset="0"/>
              </a:rPr>
              <a:t>FactoryMethodPattern</a:t>
            </a:r>
            <a:r>
              <a:rPr lang="en-US" sz="2800" dirty="0" smtClean="0">
                <a:latin typeface="Calibri" panose="020F0502020204030204" pitchFamily="34" charset="0"/>
                <a:cs typeface="Calibri" panose="020F0502020204030204" pitchFamily="34" charset="0"/>
              </a:rPr>
              <a:t>, class </a:t>
            </a:r>
            <a:r>
              <a:rPr lang="en-US" sz="2800" dirty="0">
                <a:latin typeface="Calibri" panose="020F0502020204030204" pitchFamily="34" charset="0"/>
                <a:cs typeface="Calibri" panose="020F0502020204030204" pitchFamily="34" charset="0"/>
              </a:rPr>
              <a:t>will use MobileFactory to get a </a:t>
            </a:r>
            <a:r>
              <a:rPr lang="en-US" sz="2800" dirty="0" smtClean="0">
                <a:latin typeface="Calibri" panose="020F0502020204030204" pitchFamily="34" charset="0"/>
                <a:cs typeface="Calibri" panose="020F0502020204030204" pitchFamily="34" charset="0"/>
              </a:rPr>
              <a:t>Mobile object</a:t>
            </a:r>
            <a:r>
              <a:rPr lang="en-US" sz="2800" dirty="0">
                <a:latin typeface="Calibri" panose="020F0502020204030204" pitchFamily="34" charset="0"/>
                <a:cs typeface="Calibri" panose="020F0502020204030204" pitchFamily="34" charset="0"/>
              </a:rPr>
              <a:t>. </a:t>
            </a:r>
            <a:endParaRPr lang="en-US" sz="2800" dirty="0" smtClean="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P</a:t>
            </a:r>
            <a:r>
              <a:rPr lang="en-US" sz="2800" dirty="0" smtClean="0">
                <a:latin typeface="Calibri" panose="020F0502020204030204" pitchFamily="34" charset="0"/>
                <a:cs typeface="Calibri" panose="020F0502020204030204" pitchFamily="34" charset="0"/>
              </a:rPr>
              <a:t>ass parameter </a:t>
            </a:r>
            <a:r>
              <a:rPr lang="en-US" sz="2800" dirty="0">
                <a:latin typeface="Calibri" panose="020F0502020204030204" pitchFamily="34" charset="0"/>
                <a:cs typeface="Calibri" panose="020F0502020204030204" pitchFamily="34" charset="0"/>
              </a:rPr>
              <a:t>(Samsung / Nokia / </a:t>
            </a:r>
            <a:r>
              <a:rPr lang="en-US" sz="2800" dirty="0" smtClean="0">
                <a:latin typeface="Calibri" panose="020F0502020204030204" pitchFamily="34" charset="0"/>
                <a:cs typeface="Calibri" panose="020F0502020204030204" pitchFamily="34" charset="0"/>
              </a:rPr>
              <a:t>IPhone) </a:t>
            </a:r>
            <a:r>
              <a:rPr lang="en-US" sz="2800" dirty="0">
                <a:latin typeface="Calibri" panose="020F0502020204030204" pitchFamily="34" charset="0"/>
                <a:cs typeface="Calibri" panose="020F0502020204030204" pitchFamily="34" charset="0"/>
              </a:rPr>
              <a:t>to MobileFactory to get the type of object it needs</a:t>
            </a:r>
            <a:r>
              <a:rPr lang="en-US" dirty="0"/>
              <a:t>.</a:t>
            </a:r>
          </a:p>
          <a:p>
            <a:endParaRPr lang="en-US" dirty="0"/>
          </a:p>
        </p:txBody>
      </p:sp>
    </p:spTree>
    <p:extLst>
      <p:ext uri="{BB962C8B-B14F-4D97-AF65-F5344CB8AC3E}">
        <p14:creationId xmlns:p14="http://schemas.microsoft.com/office/powerpoint/2010/main" val="1044816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Diagram	</a:t>
            </a:r>
            <a:endParaRPr lang="en-US" dirty="0"/>
          </a:p>
        </p:txBody>
      </p:sp>
      <p:sp>
        <p:nvSpPr>
          <p:cNvPr id="4" name="Content Placeholder 3"/>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500188"/>
            <a:ext cx="713422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69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latin typeface="Calibri" panose="020F0502020204030204" pitchFamily="34" charset="0"/>
                <a:cs typeface="Calibri" panose="020F0502020204030204" pitchFamily="34" charset="0"/>
              </a:rPr>
              <a:t>C</a:t>
            </a:r>
            <a:r>
              <a:rPr lang="en-US" b="1" u="sng" dirty="0" smtClean="0">
                <a:effectLst/>
                <a:latin typeface="Calibri" panose="020F0502020204030204" pitchFamily="34" charset="0"/>
                <a:cs typeface="Calibri" panose="020F0502020204030204" pitchFamily="34" charset="0"/>
              </a:rPr>
              <a:t>apabilities</a:t>
            </a:r>
            <a:r>
              <a:rPr lang="en-US" b="1" u="sng" dirty="0">
                <a:effectLst/>
                <a:latin typeface="Calibri" panose="020F0502020204030204" pitchFamily="34" charset="0"/>
                <a:cs typeface="Calibri" panose="020F0502020204030204" pitchFamily="34" charset="0"/>
              </a:rPr>
              <a:t>:</a:t>
            </a:r>
          </a:p>
        </p:txBody>
      </p:sp>
      <p:sp>
        <p:nvSpPr>
          <p:cNvPr id="3" name="Content Placeholder 2"/>
          <p:cNvSpPr>
            <a:spLocks noGrp="1"/>
          </p:cNvSpPr>
          <p:nvPr>
            <p:ph idx="1"/>
          </p:nvPr>
        </p:nvSpPr>
        <p:spPr/>
        <p:txBody>
          <a:bodyPr/>
          <a:lstStyle/>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Allows </a:t>
            </a:r>
            <a:r>
              <a:rPr lang="en-US" sz="2800" dirty="0">
                <a:latin typeface="Calibri" panose="020F0502020204030204" pitchFamily="34" charset="0"/>
                <a:cs typeface="Calibri" panose="020F0502020204030204" pitchFamily="34" charset="0"/>
              </a:rPr>
              <a:t>the sub-classes to choose the type of objects to create.</a:t>
            </a:r>
          </a:p>
          <a:p>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Promotes </a:t>
            </a:r>
            <a:r>
              <a:rPr lang="en-US" sz="2800" dirty="0">
                <a:latin typeface="Calibri" panose="020F0502020204030204" pitchFamily="34" charset="0"/>
                <a:cs typeface="Calibri" panose="020F0502020204030204" pitchFamily="34" charset="0"/>
              </a:rPr>
              <a:t>the loose-coupling by eliminating the need to bind application-specific classes into the code</a:t>
            </a:r>
          </a:p>
          <a:p>
            <a:r>
              <a:rPr lang="en-US" sz="2800" dirty="0">
                <a:latin typeface="Calibri" panose="020F0502020204030204" pitchFamily="34" charset="0"/>
                <a:cs typeface="Calibri" panose="020F0502020204030204" pitchFamily="34" charset="0"/>
              </a:rPr>
              <a:t>The creation of an object precludes its reuse without significant duplication of code.</a:t>
            </a:r>
          </a:p>
          <a:p>
            <a:endParaRPr lang="en-US" dirty="0" smtClean="0"/>
          </a:p>
          <a:p>
            <a:pPr marL="82296" indent="0">
              <a:buNone/>
            </a:pPr>
            <a:endParaRPr lang="en-US" dirty="0"/>
          </a:p>
        </p:txBody>
      </p:sp>
    </p:spTree>
    <p:extLst>
      <p:ext uri="{BB962C8B-B14F-4D97-AF65-F5344CB8AC3E}">
        <p14:creationId xmlns:p14="http://schemas.microsoft.com/office/powerpoint/2010/main" val="169400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latin typeface="Calibri" panose="020F0502020204030204" pitchFamily="34" charset="0"/>
                <a:cs typeface="Calibri" panose="020F0502020204030204" pitchFamily="34" charset="0"/>
              </a:rPr>
              <a:t>Class Diagram:</a:t>
            </a:r>
          </a:p>
        </p:txBody>
      </p:sp>
      <p:pic>
        <p:nvPicPr>
          <p:cNvPr id="5" name="Picture 4"/>
          <p:cNvPicPr/>
          <p:nvPr/>
        </p:nvPicPr>
        <p:blipFill>
          <a:blip r:embed="rId2"/>
          <a:stretch>
            <a:fillRect/>
          </a:stretch>
        </p:blipFill>
        <p:spPr>
          <a:xfrm>
            <a:off x="1418272" y="1606550"/>
            <a:ext cx="6307455" cy="3644900"/>
          </a:xfrm>
          <a:prstGeom prst="rect">
            <a:avLst/>
          </a:prstGeom>
        </p:spPr>
      </p:pic>
    </p:spTree>
    <p:extLst>
      <p:ext uri="{BB962C8B-B14F-4D97-AF65-F5344CB8AC3E}">
        <p14:creationId xmlns:p14="http://schemas.microsoft.com/office/powerpoint/2010/main" val="2538331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p:cNvPicPr>
          <p:nvPr>
            <p:ph idx="1"/>
          </p:nvPr>
        </p:nvPicPr>
        <p:blipFill>
          <a:blip r:embed="rId2"/>
          <a:stretch>
            <a:fillRect/>
          </a:stretch>
        </p:blipFill>
        <p:spPr>
          <a:xfrm>
            <a:off x="1435100" y="2420196"/>
            <a:ext cx="7499350" cy="2855807"/>
          </a:xfrm>
          <a:prstGeom prst="rect">
            <a:avLst/>
          </a:prstGeom>
        </p:spPr>
      </p:pic>
    </p:spTree>
    <p:extLst>
      <p:ext uri="{BB962C8B-B14F-4D97-AF65-F5344CB8AC3E}">
        <p14:creationId xmlns:p14="http://schemas.microsoft.com/office/powerpoint/2010/main" val="829238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147</TotalTime>
  <Words>176</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PowerPoint Presentation</vt:lpstr>
      <vt:lpstr>Factory Method Pattern:</vt:lpstr>
      <vt:lpstr>PowerPoint Presentation</vt:lpstr>
      <vt:lpstr>Usage:</vt:lpstr>
      <vt:lpstr>Implementation:</vt:lpstr>
      <vt:lpstr>Factory Pattern Diagram </vt:lpstr>
      <vt:lpstr>Capabilities:</vt:lpstr>
      <vt:lpstr>Class Diagram:</vt:lpstr>
      <vt:lpstr>Sequence Diagram:</vt:lpstr>
      <vt:lpstr>References:</vt:lpstr>
      <vt:lpstr>PowerPoint Presentation</vt:lpstr>
    </vt:vector>
  </TitlesOfParts>
  <Company>MetLife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Sira, Srisailam</dc:creator>
  <cp:lastModifiedBy>Sira, Srisailam</cp:lastModifiedBy>
  <cp:revision>24</cp:revision>
  <dcterms:created xsi:type="dcterms:W3CDTF">2017-04-14T23:54:17Z</dcterms:created>
  <dcterms:modified xsi:type="dcterms:W3CDTF">2017-04-26T14:51:00Z</dcterms:modified>
</cp:coreProperties>
</file>