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73" r:id="rId2"/>
    <p:sldId id="257" r:id="rId3"/>
    <p:sldId id="275" r:id="rId4"/>
    <p:sldId id="278" r:id="rId5"/>
    <p:sldId id="262" r:id="rId6"/>
    <p:sldId id="279" r:id="rId7"/>
    <p:sldId id="280" r:id="rId8"/>
    <p:sldId id="281" r:id="rId9"/>
    <p:sldId id="282" r:id="rId10"/>
    <p:sldId id="277" r:id="rId11"/>
    <p:sldId id="266" r:id="rId12"/>
    <p:sldId id="276" r:id="rId13"/>
    <p:sldId id="283" r:id="rId14"/>
    <p:sldId id="284" r:id="rId15"/>
    <p:sldId id="285" r:id="rId16"/>
    <p:sldId id="286" r:id="rId17"/>
    <p:sldId id="265"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64" autoAdjust="0"/>
  </p:normalViewPr>
  <p:slideViewPr>
    <p:cSldViewPr snapToGrid="0">
      <p:cViewPr varScale="1">
        <p:scale>
          <a:sx n="67" d="100"/>
          <a:sy n="67" d="100"/>
        </p:scale>
        <p:origin x="644"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218EEA-DE0C-41D3-B4F7-1894427CE0B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5686425-0AC4-4B07-80C0-FCEC8C0B6834}">
      <dgm:prSet custT="1"/>
      <dgm:spPr>
        <a:noFill/>
      </dgm:spPr>
      <dgm:t>
        <a:bodyPr/>
        <a:lstStyle/>
        <a:p>
          <a:r>
            <a:rPr lang="en-IN" sz="1800" dirty="0">
              <a:solidFill>
                <a:schemeClr val="bg1"/>
              </a:solidFill>
              <a:latin typeface="Times New Roman" panose="02020603050405020304" pitchFamily="18" charset="0"/>
              <a:cs typeface="Times New Roman" panose="02020603050405020304" pitchFamily="18" charset="0"/>
            </a:rPr>
            <a:t>Operating system : Windows ,Linux</a:t>
          </a:r>
        </a:p>
        <a:p>
          <a:r>
            <a:rPr lang="en-IN" sz="1800" dirty="0">
              <a:solidFill>
                <a:schemeClr val="bg1"/>
              </a:solidFill>
              <a:latin typeface="Times New Roman" panose="02020603050405020304" pitchFamily="18" charset="0"/>
              <a:cs typeface="Times New Roman" panose="02020603050405020304" pitchFamily="18" charset="0"/>
            </a:rPr>
            <a:t>Technology :  Flask, Python Pickle, </a:t>
          </a:r>
          <a:r>
            <a:rPr lang="en-IN" sz="1800" dirty="0" err="1">
              <a:solidFill>
                <a:schemeClr val="bg1"/>
              </a:solidFill>
              <a:latin typeface="Times New Roman" panose="02020603050405020304" pitchFamily="18" charset="0"/>
              <a:cs typeface="Times New Roman" panose="02020603050405020304" pitchFamily="18" charset="0"/>
            </a:rPr>
            <a:t>Jinja</a:t>
          </a:r>
          <a:endParaRPr lang="en-IN" sz="1800"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Web technologies : </a:t>
          </a:r>
          <a:r>
            <a:rPr lang="en-IN" sz="1800" dirty="0" err="1">
              <a:solidFill>
                <a:schemeClr val="bg1"/>
              </a:solidFill>
              <a:latin typeface="Times New Roman" panose="02020603050405020304" pitchFamily="18" charset="0"/>
              <a:cs typeface="Times New Roman" panose="02020603050405020304" pitchFamily="18" charset="0"/>
            </a:rPr>
            <a:t>Html,JS,CSS</a:t>
          </a:r>
          <a:endParaRPr lang="en-IN" sz="1800"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Database : MySQL </a:t>
          </a:r>
        </a:p>
        <a:p>
          <a:r>
            <a:rPr lang="en-IN" sz="1800" dirty="0">
              <a:solidFill>
                <a:schemeClr val="bg1"/>
              </a:solidFill>
              <a:latin typeface="Times New Roman" panose="02020603050405020304" pitchFamily="18" charset="0"/>
              <a:cs typeface="Times New Roman" panose="02020603050405020304" pitchFamily="18" charset="0"/>
            </a:rPr>
            <a:t>Python Version :</a:t>
          </a:r>
          <a:r>
            <a:rPr lang="en-US" sz="1800" dirty="0">
              <a:solidFill>
                <a:schemeClr val="bg1"/>
              </a:solidFill>
              <a:latin typeface="Times New Roman" panose="02020603050405020304" pitchFamily="18" charset="0"/>
              <a:cs typeface="Times New Roman" panose="02020603050405020304" pitchFamily="18" charset="0"/>
            </a:rPr>
            <a:t>Python 3.7.9</a:t>
          </a:r>
        </a:p>
        <a:p>
          <a:r>
            <a:rPr lang="en-US" sz="1800" dirty="0">
              <a:solidFill>
                <a:schemeClr val="bg1"/>
              </a:solidFill>
              <a:latin typeface="Times New Roman" panose="02020603050405020304" pitchFamily="18" charset="0"/>
              <a:cs typeface="Times New Roman" panose="02020603050405020304" pitchFamily="18" charset="0"/>
            </a:rPr>
            <a:t>Cloud Platform: </a:t>
          </a:r>
          <a:r>
            <a:rPr lang="en-US" sz="1800" dirty="0" err="1">
              <a:solidFill>
                <a:schemeClr val="bg1"/>
              </a:solidFill>
              <a:latin typeface="Times New Roman" panose="02020603050405020304" pitchFamily="18" charset="0"/>
              <a:cs typeface="Times New Roman" panose="02020603050405020304" pitchFamily="18" charset="0"/>
            </a:rPr>
            <a:t>Heroku</a:t>
          </a:r>
          <a:r>
            <a:rPr lang="en-US" sz="1800" dirty="0">
              <a:solidFill>
                <a:schemeClr val="bg1"/>
              </a:solidFill>
              <a:latin typeface="Times New Roman" panose="02020603050405020304" pitchFamily="18" charset="0"/>
              <a:cs typeface="Times New Roman" panose="02020603050405020304" pitchFamily="18" charset="0"/>
            </a:rPr>
            <a:t> </a:t>
          </a:r>
          <a:r>
            <a:rPr lang="en-US" sz="1800" b="0" i="0" dirty="0"/>
            <a:t>(</a:t>
          </a:r>
          <a:r>
            <a:rPr lang="en-US" sz="1800" b="1" i="0" dirty="0" err="1"/>
            <a:t>PaaS</a:t>
          </a:r>
          <a:r>
            <a:rPr lang="en-US" sz="1800" b="0" i="0" dirty="0"/>
            <a:t>)</a:t>
          </a:r>
          <a:endParaRPr lang="en-US" sz="1800" dirty="0">
            <a:solidFill>
              <a:schemeClr val="bg1"/>
            </a:solidFill>
          </a:endParaRPr>
        </a:p>
      </dgm:t>
    </dgm:pt>
    <dgm:pt modelId="{AB2081A5-140C-4D96-966D-EB4D6A4A685A}" type="parTrans" cxnId="{0A55E2F4-0145-414F-BB7B-CF4F9F608EF3}">
      <dgm:prSet/>
      <dgm:spPr/>
      <dgm:t>
        <a:bodyPr/>
        <a:lstStyle/>
        <a:p>
          <a:endParaRPr lang="en-US">
            <a:solidFill>
              <a:schemeClr val="bg1"/>
            </a:solidFill>
          </a:endParaRPr>
        </a:p>
      </dgm:t>
    </dgm:pt>
    <dgm:pt modelId="{D578F562-C747-45BE-86CC-F1427EB9E84A}" type="sibTrans" cxnId="{0A55E2F4-0145-414F-BB7B-CF4F9F608EF3}">
      <dgm:prSet/>
      <dgm:spPr>
        <a:solidFill>
          <a:schemeClr val="tx1"/>
        </a:solidFill>
        <a:ln>
          <a:noFill/>
        </a:ln>
      </dgm:spPr>
      <dgm:t>
        <a:bodyPr/>
        <a:lstStyle/>
        <a:p>
          <a:endParaRPr lang="en-US" dirty="0">
            <a:solidFill>
              <a:schemeClr val="bg1"/>
            </a:solidFill>
          </a:endParaRPr>
        </a:p>
      </dgm:t>
    </dgm:pt>
    <dgm:pt modelId="{2D67BA48-A9CD-4D21-BE19-1983971FF114}">
      <dgm:prSet custT="1"/>
      <dgm:spPr>
        <a:noFill/>
      </dgm:spPr>
      <dgm:t>
        <a:bodyPr/>
        <a:lstStyle/>
        <a:p>
          <a:pPr>
            <a:buFont typeface="Wingdings" panose="05000000000000000000" pitchFamily="2" charset="2"/>
            <a:buChar char="Ø"/>
          </a:pPr>
          <a:r>
            <a:rPr lang="en-IN" sz="1800" dirty="0">
              <a:solidFill>
                <a:schemeClr val="bg1"/>
              </a:solidFill>
              <a:latin typeface="Times New Roman" panose="02020603050405020304" pitchFamily="18" charset="0"/>
              <a:cs typeface="Times New Roman" panose="02020603050405020304" pitchFamily="18" charset="0"/>
            </a:rPr>
            <a:t>Hardware : Pentium based  systems </a:t>
          </a:r>
        </a:p>
        <a:p>
          <a:pPr>
            <a:buFont typeface="Wingdings" panose="05000000000000000000" pitchFamily="2" charset="2"/>
            <a:buChar char="Ø"/>
          </a:pPr>
          <a:r>
            <a:rPr lang="en-IN" sz="1800" dirty="0">
              <a:solidFill>
                <a:schemeClr val="bg1"/>
              </a:solidFill>
              <a:latin typeface="Times New Roman" panose="02020603050405020304" pitchFamily="18" charset="0"/>
              <a:cs typeface="Times New Roman" panose="02020603050405020304" pitchFamily="18" charset="0"/>
            </a:rPr>
            <a:t>RAM :256MB(min)</a:t>
          </a:r>
        </a:p>
        <a:p>
          <a:pPr>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Storage :25GB</a:t>
          </a:r>
          <a:endParaRPr lang="en-US" sz="1800" dirty="0">
            <a:solidFill>
              <a:schemeClr val="bg1"/>
            </a:solidFill>
          </a:endParaRPr>
        </a:p>
      </dgm:t>
    </dgm:pt>
    <dgm:pt modelId="{B2A19CE4-1272-4DEB-AA4F-CEDE9B6ABC96}" type="parTrans" cxnId="{00EB1689-AAD4-4626-BC8D-E543DD57F07F}">
      <dgm:prSet/>
      <dgm:spPr/>
      <dgm:t>
        <a:bodyPr/>
        <a:lstStyle/>
        <a:p>
          <a:endParaRPr lang="en-US">
            <a:solidFill>
              <a:schemeClr val="bg1"/>
            </a:solidFill>
          </a:endParaRPr>
        </a:p>
      </dgm:t>
    </dgm:pt>
    <dgm:pt modelId="{05202289-7393-43EF-AF97-4A6E6730B3E7}" type="sibTrans" cxnId="{00EB1689-AAD4-4626-BC8D-E543DD57F07F}">
      <dgm:prSet/>
      <dgm:spPr/>
      <dgm:t>
        <a:bodyPr/>
        <a:lstStyle/>
        <a:p>
          <a:endParaRPr lang="en-US">
            <a:solidFill>
              <a:schemeClr val="bg1"/>
            </a:solidFill>
          </a:endParaRPr>
        </a:p>
      </dgm:t>
    </dgm:pt>
    <dgm:pt modelId="{B1DE84B9-B941-407B-BA58-86DEAF7E8166}" type="pres">
      <dgm:prSet presAssocID="{A2218EEA-DE0C-41D3-B4F7-1894427CE0B0}" presName="outerComposite" presStyleCnt="0">
        <dgm:presLayoutVars>
          <dgm:chMax val="5"/>
          <dgm:dir/>
          <dgm:resizeHandles val="exact"/>
        </dgm:presLayoutVars>
      </dgm:prSet>
      <dgm:spPr/>
    </dgm:pt>
    <dgm:pt modelId="{CEA415AF-CC69-4B2B-9BD9-A0388344DE66}" type="pres">
      <dgm:prSet presAssocID="{A2218EEA-DE0C-41D3-B4F7-1894427CE0B0}" presName="dummyMaxCanvas" presStyleCnt="0">
        <dgm:presLayoutVars/>
      </dgm:prSet>
      <dgm:spPr/>
    </dgm:pt>
    <dgm:pt modelId="{F74C04AE-49DA-41A4-87AE-60BCCD3FB78B}" type="pres">
      <dgm:prSet presAssocID="{A2218EEA-DE0C-41D3-B4F7-1894427CE0B0}" presName="TwoNodes_1" presStyleLbl="node1" presStyleIdx="0" presStyleCnt="2" custScaleY="122222">
        <dgm:presLayoutVars>
          <dgm:bulletEnabled val="1"/>
        </dgm:presLayoutVars>
      </dgm:prSet>
      <dgm:spPr>
        <a:xfrm>
          <a:off x="0" y="0"/>
          <a:ext cx="5960514" cy="1836794"/>
        </a:xfrm>
        <a:prstGeom prst="rect">
          <a:avLst/>
        </a:prstGeom>
      </dgm:spPr>
    </dgm:pt>
    <dgm:pt modelId="{EED074AE-B836-492D-BB54-47FA9AC9FAAE}" type="pres">
      <dgm:prSet presAssocID="{A2218EEA-DE0C-41D3-B4F7-1894427CE0B0}" presName="TwoNodes_2" presStyleLbl="node1" presStyleIdx="1" presStyleCnt="2" custScaleX="117647">
        <dgm:presLayoutVars>
          <dgm:bulletEnabled val="1"/>
        </dgm:presLayoutVars>
      </dgm:prSet>
      <dgm:spPr>
        <a:xfrm>
          <a:off x="1051855" y="2244971"/>
          <a:ext cx="5960514" cy="1836794"/>
        </a:xfrm>
        <a:prstGeom prst="rect">
          <a:avLst/>
        </a:prstGeom>
      </dgm:spPr>
    </dgm:pt>
    <dgm:pt modelId="{7ED922AF-24FA-4E63-9C58-F25013DF390E}" type="pres">
      <dgm:prSet presAssocID="{A2218EEA-DE0C-41D3-B4F7-1894427CE0B0}" presName="TwoConn_1-2" presStyleLbl="fgAccFollowNode1" presStyleIdx="0" presStyleCnt="1" custAng="10800000" custLinFactNeighborX="-39623" custLinFactNeighborY="4892">
        <dgm:presLayoutVars>
          <dgm:bulletEnabled val="1"/>
        </dgm:presLayoutVars>
      </dgm:prSet>
      <dgm:spPr>
        <a:prstGeom prst="triangle">
          <a:avLst/>
        </a:prstGeom>
      </dgm:spPr>
    </dgm:pt>
    <dgm:pt modelId="{4E740519-D4D8-4B8B-BB26-376802D73EAE}" type="pres">
      <dgm:prSet presAssocID="{A2218EEA-DE0C-41D3-B4F7-1894427CE0B0}" presName="TwoNodes_1_text" presStyleLbl="node1" presStyleIdx="1" presStyleCnt="2">
        <dgm:presLayoutVars>
          <dgm:bulletEnabled val="1"/>
        </dgm:presLayoutVars>
      </dgm:prSet>
      <dgm:spPr/>
    </dgm:pt>
    <dgm:pt modelId="{2B249FF2-5018-464F-9956-87D8FFAA1908}" type="pres">
      <dgm:prSet presAssocID="{A2218EEA-DE0C-41D3-B4F7-1894427CE0B0}" presName="TwoNodes_2_text" presStyleLbl="node1" presStyleIdx="1" presStyleCnt="2">
        <dgm:presLayoutVars>
          <dgm:bulletEnabled val="1"/>
        </dgm:presLayoutVars>
      </dgm:prSet>
      <dgm:spPr/>
    </dgm:pt>
  </dgm:ptLst>
  <dgm:cxnLst>
    <dgm:cxn modelId="{0310B729-6676-482C-AE82-89A82C24A740}" type="presOf" srcId="{2D67BA48-A9CD-4D21-BE19-1983971FF114}" destId="{EED074AE-B836-492D-BB54-47FA9AC9FAAE}" srcOrd="0" destOrd="0" presId="urn:microsoft.com/office/officeart/2005/8/layout/vProcess5"/>
    <dgm:cxn modelId="{77A2264E-4730-4E66-B0DC-D6563AEE7266}" type="presOf" srcId="{2D67BA48-A9CD-4D21-BE19-1983971FF114}" destId="{2B249FF2-5018-464F-9956-87D8FFAA1908}" srcOrd="1" destOrd="0" presId="urn:microsoft.com/office/officeart/2005/8/layout/vProcess5"/>
    <dgm:cxn modelId="{00EB1689-AAD4-4626-BC8D-E543DD57F07F}" srcId="{A2218EEA-DE0C-41D3-B4F7-1894427CE0B0}" destId="{2D67BA48-A9CD-4D21-BE19-1983971FF114}" srcOrd="1" destOrd="0" parTransId="{B2A19CE4-1272-4DEB-AA4F-CEDE9B6ABC96}" sibTransId="{05202289-7393-43EF-AF97-4A6E6730B3E7}"/>
    <dgm:cxn modelId="{2277B295-DB0E-4184-9AC5-F5463DDA0EC6}" type="presOf" srcId="{A2218EEA-DE0C-41D3-B4F7-1894427CE0B0}" destId="{B1DE84B9-B941-407B-BA58-86DEAF7E8166}" srcOrd="0" destOrd="0" presId="urn:microsoft.com/office/officeart/2005/8/layout/vProcess5"/>
    <dgm:cxn modelId="{D89621A5-2EEE-4451-B6AB-3CDECCD72912}" type="presOf" srcId="{75686425-0AC4-4B07-80C0-FCEC8C0B6834}" destId="{F74C04AE-49DA-41A4-87AE-60BCCD3FB78B}" srcOrd="0" destOrd="0" presId="urn:microsoft.com/office/officeart/2005/8/layout/vProcess5"/>
    <dgm:cxn modelId="{8E3EDBB6-89C1-4210-92A2-3236A87DBF10}" type="presOf" srcId="{75686425-0AC4-4B07-80C0-FCEC8C0B6834}" destId="{4E740519-D4D8-4B8B-BB26-376802D73EAE}" srcOrd="1" destOrd="0" presId="urn:microsoft.com/office/officeart/2005/8/layout/vProcess5"/>
    <dgm:cxn modelId="{7BBCD2BD-6D02-4186-8F07-C2DD974568A2}" type="presOf" srcId="{D578F562-C747-45BE-86CC-F1427EB9E84A}" destId="{7ED922AF-24FA-4E63-9C58-F25013DF390E}" srcOrd="0" destOrd="0" presId="urn:microsoft.com/office/officeart/2005/8/layout/vProcess5"/>
    <dgm:cxn modelId="{0A55E2F4-0145-414F-BB7B-CF4F9F608EF3}" srcId="{A2218EEA-DE0C-41D3-B4F7-1894427CE0B0}" destId="{75686425-0AC4-4B07-80C0-FCEC8C0B6834}" srcOrd="0" destOrd="0" parTransId="{AB2081A5-140C-4D96-966D-EB4D6A4A685A}" sibTransId="{D578F562-C747-45BE-86CC-F1427EB9E84A}"/>
    <dgm:cxn modelId="{E20C174C-9942-4A8A-9927-D5071FCCC15C}" type="presParOf" srcId="{B1DE84B9-B941-407B-BA58-86DEAF7E8166}" destId="{CEA415AF-CC69-4B2B-9BD9-A0388344DE66}" srcOrd="0" destOrd="0" presId="urn:microsoft.com/office/officeart/2005/8/layout/vProcess5"/>
    <dgm:cxn modelId="{12732B72-D15D-4FFE-82BF-982444EA2357}" type="presParOf" srcId="{B1DE84B9-B941-407B-BA58-86DEAF7E8166}" destId="{F74C04AE-49DA-41A4-87AE-60BCCD3FB78B}" srcOrd="1" destOrd="0" presId="urn:microsoft.com/office/officeart/2005/8/layout/vProcess5"/>
    <dgm:cxn modelId="{B0C2FD0A-4AED-42C7-A875-019F3FF773B0}" type="presParOf" srcId="{B1DE84B9-B941-407B-BA58-86DEAF7E8166}" destId="{EED074AE-B836-492D-BB54-47FA9AC9FAAE}" srcOrd="2" destOrd="0" presId="urn:microsoft.com/office/officeart/2005/8/layout/vProcess5"/>
    <dgm:cxn modelId="{EF00230C-392A-4FB3-84A2-497EBE633E66}" type="presParOf" srcId="{B1DE84B9-B941-407B-BA58-86DEAF7E8166}" destId="{7ED922AF-24FA-4E63-9C58-F25013DF390E}" srcOrd="3" destOrd="0" presId="urn:microsoft.com/office/officeart/2005/8/layout/vProcess5"/>
    <dgm:cxn modelId="{DD8ACEBB-D99D-454E-9708-43BC40E713A3}" type="presParOf" srcId="{B1DE84B9-B941-407B-BA58-86DEAF7E8166}" destId="{4E740519-D4D8-4B8B-BB26-376802D73EAE}" srcOrd="4" destOrd="0" presId="urn:microsoft.com/office/officeart/2005/8/layout/vProcess5"/>
    <dgm:cxn modelId="{6FB208DD-2A01-45DE-B73B-F606A03B0823}" type="presParOf" srcId="{B1DE84B9-B941-407B-BA58-86DEAF7E8166}" destId="{2B249FF2-5018-464F-9956-87D8FFAA1908}"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C04AE-49DA-41A4-87AE-60BCCD3FB78B}">
      <dsp:nvSpPr>
        <dsp:cNvPr id="0" name=""/>
        <dsp:cNvSpPr/>
      </dsp:nvSpPr>
      <dsp:spPr>
        <a:xfrm>
          <a:off x="-267231" y="-129933"/>
          <a:ext cx="6057257" cy="2858570"/>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Operating system : Windows ,Linux</a:t>
          </a:r>
        </a:p>
        <a:p>
          <a:pPr marL="0" lvl="0" indent="0" algn="l"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Technology :  Flask, Python Pickle, </a:t>
          </a:r>
          <a:r>
            <a:rPr lang="en-IN" sz="1800" kern="1200" dirty="0" err="1">
              <a:solidFill>
                <a:schemeClr val="bg1"/>
              </a:solidFill>
              <a:latin typeface="Times New Roman" panose="02020603050405020304" pitchFamily="18" charset="0"/>
              <a:cs typeface="Times New Roman" panose="02020603050405020304" pitchFamily="18" charset="0"/>
            </a:rPr>
            <a:t>Jinja</a:t>
          </a:r>
          <a:endParaRPr lang="en-IN" sz="1800" kern="1200" dirty="0">
            <a:solidFill>
              <a:schemeClr val="bg1"/>
            </a:solidFill>
            <a:latin typeface="Times New Roman" panose="02020603050405020304" pitchFamily="18" charset="0"/>
            <a:cs typeface="Times New Roman" panose="02020603050405020304" pitchFamily="18" charset="0"/>
          </a:endParaRPr>
        </a:p>
        <a:p>
          <a:pPr marL="0" lvl="0" indent="0" algn="l"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Web technologies : </a:t>
          </a:r>
          <a:r>
            <a:rPr lang="en-IN" sz="1800" kern="1200" dirty="0" err="1">
              <a:solidFill>
                <a:schemeClr val="bg1"/>
              </a:solidFill>
              <a:latin typeface="Times New Roman" panose="02020603050405020304" pitchFamily="18" charset="0"/>
              <a:cs typeface="Times New Roman" panose="02020603050405020304" pitchFamily="18" charset="0"/>
            </a:rPr>
            <a:t>Html,JS,CSS</a:t>
          </a:r>
          <a:endParaRPr lang="en-IN" sz="1800" kern="1200" dirty="0">
            <a:solidFill>
              <a:schemeClr val="bg1"/>
            </a:solidFill>
            <a:latin typeface="Times New Roman" panose="02020603050405020304" pitchFamily="18" charset="0"/>
            <a:cs typeface="Times New Roman" panose="02020603050405020304" pitchFamily="18" charset="0"/>
          </a:endParaRPr>
        </a:p>
        <a:p>
          <a:pPr marL="0" lvl="0" indent="0" algn="l"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Database : MySQL </a:t>
          </a:r>
        </a:p>
        <a:p>
          <a:pPr marL="0" lvl="0" indent="0" algn="l" defTabSz="800100">
            <a:lnSpc>
              <a:spcPct val="90000"/>
            </a:lnSpc>
            <a:spcBef>
              <a:spcPct val="0"/>
            </a:spcBef>
            <a:spcAft>
              <a:spcPct val="35000"/>
            </a:spcAft>
            <a:buNone/>
          </a:pPr>
          <a:r>
            <a:rPr lang="en-IN" sz="1800" kern="1200" dirty="0">
              <a:solidFill>
                <a:schemeClr val="bg1"/>
              </a:solidFill>
              <a:latin typeface="Times New Roman" panose="02020603050405020304" pitchFamily="18" charset="0"/>
              <a:cs typeface="Times New Roman" panose="02020603050405020304" pitchFamily="18" charset="0"/>
            </a:rPr>
            <a:t>Python Version :</a:t>
          </a:r>
          <a:r>
            <a:rPr lang="en-US" sz="1800" kern="1200" dirty="0">
              <a:solidFill>
                <a:schemeClr val="bg1"/>
              </a:solidFill>
              <a:latin typeface="Times New Roman" panose="02020603050405020304" pitchFamily="18" charset="0"/>
              <a:cs typeface="Times New Roman" panose="02020603050405020304" pitchFamily="18" charset="0"/>
            </a:rPr>
            <a:t>Python 3.7.9</a:t>
          </a:r>
        </a:p>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cs typeface="Times New Roman" panose="02020603050405020304" pitchFamily="18" charset="0"/>
            </a:rPr>
            <a:t>Cloud Platform: </a:t>
          </a:r>
          <a:r>
            <a:rPr lang="en-US" sz="1800" kern="1200" dirty="0" err="1">
              <a:solidFill>
                <a:schemeClr val="bg1"/>
              </a:solidFill>
              <a:latin typeface="Times New Roman" panose="02020603050405020304" pitchFamily="18" charset="0"/>
              <a:cs typeface="Times New Roman" panose="02020603050405020304" pitchFamily="18" charset="0"/>
            </a:rPr>
            <a:t>Heroku</a:t>
          </a:r>
          <a:r>
            <a:rPr lang="en-US" sz="1800" kern="1200" dirty="0">
              <a:solidFill>
                <a:schemeClr val="bg1"/>
              </a:solidFill>
              <a:latin typeface="Times New Roman" panose="02020603050405020304" pitchFamily="18" charset="0"/>
              <a:cs typeface="Times New Roman" panose="02020603050405020304" pitchFamily="18" charset="0"/>
            </a:rPr>
            <a:t> </a:t>
          </a:r>
          <a:r>
            <a:rPr lang="en-US" sz="1800" b="0" i="0" kern="1200" dirty="0"/>
            <a:t>(</a:t>
          </a:r>
          <a:r>
            <a:rPr lang="en-US" sz="1800" b="1" i="0" kern="1200" dirty="0" err="1"/>
            <a:t>PaaS</a:t>
          </a:r>
          <a:r>
            <a:rPr lang="en-US" sz="1800" b="0" i="0" kern="1200" dirty="0"/>
            <a:t>)</a:t>
          </a:r>
          <a:endParaRPr lang="en-US" sz="1800" kern="1200" dirty="0">
            <a:solidFill>
              <a:schemeClr val="bg1"/>
            </a:solidFill>
          </a:endParaRPr>
        </a:p>
      </dsp:txBody>
      <dsp:txXfrm>
        <a:off x="-183506" y="-46208"/>
        <a:ext cx="3609443" cy="2691120"/>
      </dsp:txXfrm>
    </dsp:sp>
    <dsp:sp modelId="{EED074AE-B836-492D-BB54-47FA9AC9FAAE}">
      <dsp:nvSpPr>
        <dsp:cNvPr id="0" name=""/>
        <dsp:cNvSpPr/>
      </dsp:nvSpPr>
      <dsp:spPr>
        <a:xfrm>
          <a:off x="267234" y="2988509"/>
          <a:ext cx="7126181" cy="2338834"/>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IN" sz="1800" kern="1200" dirty="0">
              <a:solidFill>
                <a:schemeClr val="bg1"/>
              </a:solidFill>
              <a:latin typeface="Times New Roman" panose="02020603050405020304" pitchFamily="18" charset="0"/>
              <a:cs typeface="Times New Roman" panose="02020603050405020304" pitchFamily="18" charset="0"/>
            </a:rPr>
            <a:t>Hardware : Pentium based  systems </a:t>
          </a:r>
        </a:p>
        <a:p>
          <a:pPr marL="0" lvl="0" indent="0" algn="l" defTabSz="800100">
            <a:lnSpc>
              <a:spcPct val="90000"/>
            </a:lnSpc>
            <a:spcBef>
              <a:spcPct val="0"/>
            </a:spcBef>
            <a:spcAft>
              <a:spcPct val="35000"/>
            </a:spcAft>
            <a:buFont typeface="Wingdings" panose="05000000000000000000" pitchFamily="2" charset="2"/>
            <a:buNone/>
          </a:pPr>
          <a:r>
            <a:rPr lang="en-IN" sz="1800" kern="1200" dirty="0">
              <a:solidFill>
                <a:schemeClr val="bg1"/>
              </a:solidFill>
              <a:latin typeface="Times New Roman" panose="02020603050405020304" pitchFamily="18" charset="0"/>
              <a:cs typeface="Times New Roman" panose="02020603050405020304" pitchFamily="18" charset="0"/>
            </a:rPr>
            <a:t>RAM :256MB(min)</a:t>
          </a:r>
        </a:p>
        <a:p>
          <a:pPr marL="0" lvl="0" indent="0" algn="l" defTabSz="800100">
            <a:lnSpc>
              <a:spcPct val="90000"/>
            </a:lnSpc>
            <a:spcBef>
              <a:spcPct val="0"/>
            </a:spcBef>
            <a:spcAft>
              <a:spcPct val="35000"/>
            </a:spcAft>
            <a:buFont typeface="Wingdings" panose="05000000000000000000" pitchFamily="2" charset="2"/>
            <a:buNone/>
          </a:pPr>
          <a:r>
            <a:rPr lang="en-US" sz="1800" kern="1200" dirty="0">
              <a:solidFill>
                <a:schemeClr val="bg1"/>
              </a:solidFill>
              <a:latin typeface="Times New Roman" panose="02020603050405020304" pitchFamily="18" charset="0"/>
              <a:cs typeface="Times New Roman" panose="02020603050405020304" pitchFamily="18" charset="0"/>
            </a:rPr>
            <a:t>Storage :25GB</a:t>
          </a:r>
          <a:endParaRPr lang="en-US" sz="1800" kern="1200" dirty="0">
            <a:solidFill>
              <a:schemeClr val="bg1"/>
            </a:solidFill>
          </a:endParaRPr>
        </a:p>
      </dsp:txBody>
      <dsp:txXfrm>
        <a:off x="335736" y="3057011"/>
        <a:ext cx="3943096" cy="2201830"/>
      </dsp:txXfrm>
    </dsp:sp>
    <dsp:sp modelId="{7ED922AF-24FA-4E63-9C58-F25013DF390E}">
      <dsp:nvSpPr>
        <dsp:cNvPr id="0" name=""/>
        <dsp:cNvSpPr/>
      </dsp:nvSpPr>
      <dsp:spPr>
        <a:xfrm rot="10800000">
          <a:off x="3667418" y="2042887"/>
          <a:ext cx="1520242" cy="1520242"/>
        </a:xfrm>
        <a:prstGeom prst="triangl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bg1"/>
            </a:solidFill>
          </a:endParaRPr>
        </a:p>
      </dsp:txBody>
      <dsp:txXfrm>
        <a:off x="4047478" y="2042887"/>
        <a:ext cx="760121" cy="7601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8F990B-24E5-4499-8C79-4ED219295F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5E1768-BE9B-4942-A8CB-EFAD2A74CC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B8B1D3-CA11-462C-8816-123A2688E88A}" type="datetimeFigureOut">
              <a:rPr lang="en-US" smtClean="0"/>
              <a:t>5/15/2021</a:t>
            </a:fld>
            <a:endParaRPr lang="en-US" dirty="0"/>
          </a:p>
        </p:txBody>
      </p:sp>
      <p:sp>
        <p:nvSpPr>
          <p:cNvPr id="4" name="Footer Placeholder 3">
            <a:extLst>
              <a:ext uri="{FF2B5EF4-FFF2-40B4-BE49-F238E27FC236}">
                <a16:creationId xmlns:a16="http://schemas.microsoft.com/office/drawing/2014/main" id="{5AAD7F43-CABD-4887-B9A6-4547FDC501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D62B5D-88F2-4AEE-AFD3-46FC212370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33B2F-C487-4AD4-A204-7F6ECAAF7584}" type="slidenum">
              <a:rPr lang="en-US" smtClean="0"/>
              <a:t>‹#›</a:t>
            </a:fld>
            <a:endParaRPr lang="en-US" dirty="0"/>
          </a:p>
        </p:txBody>
      </p:sp>
    </p:spTree>
    <p:extLst>
      <p:ext uri="{BB962C8B-B14F-4D97-AF65-F5344CB8AC3E}">
        <p14:creationId xmlns:p14="http://schemas.microsoft.com/office/powerpoint/2010/main" val="219077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F1E18-A233-4803-B0B0-268AE51B02D8}" type="datetimeFigureOut">
              <a:rPr lang="en-US" smtClean="0"/>
              <a:t>5/15/2021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8AD7B-6C45-4427-8F54-14247E29ED01}" type="slidenum">
              <a:rPr lang="en-US" smtClean="0"/>
              <a:t>‹#›</a:t>
            </a:fld>
            <a:endParaRPr lang="en-US" dirty="0"/>
          </a:p>
        </p:txBody>
      </p:sp>
    </p:spTree>
    <p:extLst>
      <p:ext uri="{BB962C8B-B14F-4D97-AF65-F5344CB8AC3E}">
        <p14:creationId xmlns:p14="http://schemas.microsoft.com/office/powerpoint/2010/main" val="415069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a:t>
            </a:fld>
            <a:endParaRPr lang="en-US" dirty="0"/>
          </a:p>
        </p:txBody>
      </p:sp>
    </p:spTree>
    <p:extLst>
      <p:ext uri="{BB962C8B-B14F-4D97-AF65-F5344CB8AC3E}">
        <p14:creationId xmlns:p14="http://schemas.microsoft.com/office/powerpoint/2010/main" val="382699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2</a:t>
            </a:fld>
            <a:endParaRPr lang="en-US" dirty="0"/>
          </a:p>
        </p:txBody>
      </p:sp>
    </p:spTree>
    <p:extLst>
      <p:ext uri="{BB962C8B-B14F-4D97-AF65-F5344CB8AC3E}">
        <p14:creationId xmlns:p14="http://schemas.microsoft.com/office/powerpoint/2010/main" val="852150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5</a:t>
            </a:fld>
            <a:endParaRPr lang="en-US" dirty="0"/>
          </a:p>
        </p:txBody>
      </p:sp>
    </p:spTree>
    <p:extLst>
      <p:ext uri="{BB962C8B-B14F-4D97-AF65-F5344CB8AC3E}">
        <p14:creationId xmlns:p14="http://schemas.microsoft.com/office/powerpoint/2010/main" val="2254478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11</a:t>
            </a:fld>
            <a:endParaRPr lang="en-US" dirty="0"/>
          </a:p>
        </p:txBody>
      </p:sp>
    </p:spTree>
    <p:extLst>
      <p:ext uri="{BB962C8B-B14F-4D97-AF65-F5344CB8AC3E}">
        <p14:creationId xmlns:p14="http://schemas.microsoft.com/office/powerpoint/2010/main" val="222370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17</a:t>
            </a:fld>
            <a:endParaRPr lang="en-US" dirty="0"/>
          </a:p>
        </p:txBody>
      </p:sp>
    </p:spTree>
    <p:extLst>
      <p:ext uri="{BB962C8B-B14F-4D97-AF65-F5344CB8AC3E}">
        <p14:creationId xmlns:p14="http://schemas.microsoft.com/office/powerpoint/2010/main" val="2165392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18</a:t>
            </a:fld>
            <a:endParaRPr lang="en-US" dirty="0"/>
          </a:p>
        </p:txBody>
      </p:sp>
    </p:spTree>
    <p:extLst>
      <p:ext uri="{BB962C8B-B14F-4D97-AF65-F5344CB8AC3E}">
        <p14:creationId xmlns:p14="http://schemas.microsoft.com/office/powerpoint/2010/main" val="390455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0DE9-1B5A-4A39-ADDF-7688D81CDE84}"/>
              </a:ext>
            </a:extLst>
          </p:cNvPr>
          <p:cNvSpPr>
            <a:spLocks noGrp="1"/>
          </p:cNvSpPr>
          <p:nvPr>
            <p:ph type="ctrTitle"/>
          </p:nvPr>
        </p:nvSpPr>
        <p:spPr>
          <a:xfrm>
            <a:off x="864000" y="1116000"/>
            <a:ext cx="5400000" cy="5256000"/>
          </a:xfrm>
          <a:solidFill>
            <a:schemeClr val="accent5">
              <a:lumMod val="50000"/>
            </a:schemeClr>
          </a:solidFill>
        </p:spPr>
        <p:txBody>
          <a:bodyPr tIns="252000" anchor="ctr">
            <a:normAutofit/>
          </a:bodyPr>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D9F4F5C-1F9D-4AAE-815B-747B521A524B}"/>
              </a:ext>
            </a:extLst>
          </p:cNvPr>
          <p:cNvSpPr>
            <a:spLocks noGrp="1"/>
          </p:cNvSpPr>
          <p:nvPr>
            <p:ph type="subTitle" idx="1"/>
          </p:nvPr>
        </p:nvSpPr>
        <p:spPr>
          <a:xfrm>
            <a:off x="1049244" y="5879308"/>
            <a:ext cx="5029512" cy="392245"/>
          </a:xfrm>
        </p:spPr>
        <p:txBody>
          <a:bodyPr>
            <a:normAutofit/>
          </a:bodyPr>
          <a:lstStyle>
            <a:lvl1pPr marL="0" indent="0" algn="ctr">
              <a:buNone/>
              <a:defRPr sz="18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Rectangle 10">
            <a:extLst>
              <a:ext uri="{FF2B5EF4-FFF2-40B4-BE49-F238E27FC236}">
                <a16:creationId xmlns:a16="http://schemas.microsoft.com/office/drawing/2014/main" id="{F791D6E6-C85E-4B8A-B36A-C2C790D8DF4D}"/>
              </a:ext>
            </a:extLst>
          </p:cNvPr>
          <p:cNvSpPr/>
          <p:nvPr userDrawn="1"/>
        </p:nvSpPr>
        <p:spPr>
          <a:xfrm>
            <a:off x="864000" y="6372000"/>
            <a:ext cx="54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326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4A67-43C8-4844-90CB-52E94C129795}"/>
              </a:ext>
            </a:extLst>
          </p:cNvPr>
          <p:cNvSpPr>
            <a:spLocks noGrp="1"/>
          </p:cNvSpPr>
          <p:nvPr>
            <p:ph type="title"/>
          </p:nvPr>
        </p:nvSpPr>
        <p:spPr/>
        <p:txBody>
          <a:bodyPr/>
          <a:lstStyle/>
          <a:p>
            <a:r>
              <a:rPr lang="en-US"/>
              <a:t>Click to edit Master title style</a:t>
            </a:r>
          </a:p>
        </p:txBody>
      </p:sp>
      <p:sp>
        <p:nvSpPr>
          <p:cNvPr id="6" name="Footer Placeholder 5">
            <a:extLst>
              <a:ext uri="{FF2B5EF4-FFF2-40B4-BE49-F238E27FC236}">
                <a16:creationId xmlns:a16="http://schemas.microsoft.com/office/drawing/2014/main" id="{1AD29BED-AEBD-4EC8-9ED6-0E654740EF1A}"/>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272250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 Midd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4A67-43C8-4844-90CB-52E94C129795}"/>
              </a:ext>
            </a:extLst>
          </p:cNvPr>
          <p:cNvSpPr>
            <a:spLocks noGrp="1"/>
          </p:cNvSpPr>
          <p:nvPr>
            <p:ph type="title"/>
          </p:nvPr>
        </p:nvSpPr>
        <p:spPr>
          <a:xfrm>
            <a:off x="838200" y="2458622"/>
            <a:ext cx="4114800" cy="1940756"/>
          </a:xfrm>
        </p:spPr>
        <p:txBody>
          <a:bodyPr/>
          <a:lstStyle>
            <a:lvl1pPr algn="ctr">
              <a:defRPr i="0" cap="all" baseline="0"/>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1AD29BED-AEBD-4EC8-9ED6-0E654740EF1A}"/>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1497774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Quot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4A67-43C8-4844-90CB-52E94C129795}"/>
              </a:ext>
            </a:extLst>
          </p:cNvPr>
          <p:cNvSpPr>
            <a:spLocks noGrp="1"/>
          </p:cNvSpPr>
          <p:nvPr>
            <p:ph type="title"/>
          </p:nvPr>
        </p:nvSpPr>
        <p:spPr>
          <a:xfrm>
            <a:off x="2451190" y="2772428"/>
            <a:ext cx="7289620" cy="2348315"/>
          </a:xfrm>
        </p:spPr>
        <p:txBody>
          <a:bodyPr anchor="t"/>
          <a:lstStyle>
            <a:lvl1pPr algn="ctr">
              <a:defRPr i="1" cap="none" baseline="0"/>
            </a:lvl1pPr>
          </a:lstStyle>
          <a:p>
            <a:r>
              <a:rPr lang="en-US"/>
              <a:t>Click to edit Master title style</a:t>
            </a:r>
          </a:p>
        </p:txBody>
      </p:sp>
      <p:sp>
        <p:nvSpPr>
          <p:cNvPr id="6" name="Footer Placeholder 5">
            <a:extLst>
              <a:ext uri="{FF2B5EF4-FFF2-40B4-BE49-F238E27FC236}">
                <a16:creationId xmlns:a16="http://schemas.microsoft.com/office/drawing/2014/main" id="{1AD29BED-AEBD-4EC8-9ED6-0E654740EF1A}"/>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a:lstStyle/>
          <a:p>
            <a:fld id="{EF03C2C8-8B5F-45CA-B03C-86A7238BBCAC}" type="slidenum">
              <a:rPr lang="en-US" smtClean="0"/>
              <a:pPr/>
              <a:t>‹#›</a:t>
            </a:fld>
            <a:endParaRPr lang="en-US" dirty="0"/>
          </a:p>
        </p:txBody>
      </p:sp>
      <p:grpSp>
        <p:nvGrpSpPr>
          <p:cNvPr id="11" name="Group 10">
            <a:extLst>
              <a:ext uri="{FF2B5EF4-FFF2-40B4-BE49-F238E27FC236}">
                <a16:creationId xmlns:a16="http://schemas.microsoft.com/office/drawing/2014/main" id="{1F91CA36-8A6A-4E57-8DEA-8AB642C2C3E6}"/>
              </a:ext>
            </a:extLst>
          </p:cNvPr>
          <p:cNvGrpSpPr/>
          <p:nvPr userDrawn="1"/>
        </p:nvGrpSpPr>
        <p:grpSpPr>
          <a:xfrm>
            <a:off x="5562369" y="981299"/>
            <a:ext cx="1067263" cy="809829"/>
            <a:chOff x="5539813" y="981299"/>
            <a:chExt cx="1067263" cy="809829"/>
          </a:xfrm>
        </p:grpSpPr>
        <p:sp>
          <p:nvSpPr>
            <p:cNvPr id="8" name="Pentagon 7">
              <a:extLst>
                <a:ext uri="{FF2B5EF4-FFF2-40B4-BE49-F238E27FC236}">
                  <a16:creationId xmlns:a16="http://schemas.microsoft.com/office/drawing/2014/main" id="{88700BE6-09BC-484A-9BE2-AB6B8F5802BC}"/>
                </a:ext>
              </a:extLst>
            </p:cNvPr>
            <p:cNvSpPr/>
            <p:nvPr/>
          </p:nvSpPr>
          <p:spPr>
            <a:xfrm rot="5400000">
              <a:off x="5851587" y="1035639"/>
              <a:ext cx="809829" cy="701149"/>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60C6E262-3E21-4999-B5BE-DE8EE956CD99}"/>
                </a:ext>
              </a:extLst>
            </p:cNvPr>
            <p:cNvSpPr>
              <a:spLocks noChangeAspect="1"/>
            </p:cNvSpPr>
            <p:nvPr/>
          </p:nvSpPr>
          <p:spPr>
            <a:xfrm rot="5400000">
              <a:off x="5802453" y="1125304"/>
              <a:ext cx="541983" cy="494781"/>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Pentagon 9">
              <a:extLst>
                <a:ext uri="{FF2B5EF4-FFF2-40B4-BE49-F238E27FC236}">
                  <a16:creationId xmlns:a16="http://schemas.microsoft.com/office/drawing/2014/main" id="{DA1C7718-1C79-46F9-B6EA-CCE44857FE3E}"/>
                </a:ext>
              </a:extLst>
            </p:cNvPr>
            <p:cNvSpPr/>
            <p:nvPr/>
          </p:nvSpPr>
          <p:spPr>
            <a:xfrm rot="16200000">
              <a:off x="5485473" y="1035639"/>
              <a:ext cx="809829" cy="701149"/>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54230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 Middl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4A67-43C8-4844-90CB-52E94C129795}"/>
              </a:ext>
            </a:extLst>
          </p:cNvPr>
          <p:cNvSpPr>
            <a:spLocks noGrp="1"/>
          </p:cNvSpPr>
          <p:nvPr>
            <p:ph type="title"/>
          </p:nvPr>
        </p:nvSpPr>
        <p:spPr>
          <a:xfrm>
            <a:off x="7239000" y="2766218"/>
            <a:ext cx="4114800" cy="1325563"/>
          </a:xfrm>
        </p:spPr>
        <p:txBody>
          <a:bodyPr/>
          <a:lstStyle>
            <a:lvl1pPr algn="ctr">
              <a:defRPr i="0" cap="all" baseline="0"/>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1AD29BED-AEBD-4EC8-9ED6-0E654740EF1A}"/>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FB8317FC-BA34-47D6-B727-40C7C83D7518}"/>
              </a:ext>
            </a:extLst>
          </p:cNvPr>
          <p:cNvSpPr>
            <a:spLocks noGrp="1"/>
          </p:cNvSpPr>
          <p:nvPr>
            <p:ph type="sldNum" sz="quarter" idx="11"/>
          </p:nvPr>
        </p:nvSpPr>
        <p:spPr>
          <a:xfrm>
            <a:off x="8610600" y="6356350"/>
            <a:ext cx="2743200" cy="365125"/>
          </a:xfrm>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133912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A799EBE-63AA-4624-816D-5196813699A5}"/>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8744C175-C936-42DD-97D7-B01713E9DE11}"/>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2755738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AD1C-12E9-473E-A027-0E505EB5D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3B966F-9FBA-4EFC-91B9-E2C18B7BB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D6D027-D803-40DE-B7CF-1F8B2BE64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F3B76F06-47D6-453A-A4A1-414C7BE62626}"/>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CD551AAD-7A7D-4A14-BAA2-86E8053D57F5}"/>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91793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5">
            <a:lumMod val="50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9E615AB-0D5C-403A-BF73-26590545F74E}"/>
              </a:ext>
            </a:extLst>
          </p:cNvPr>
          <p:cNvSpPr>
            <a:spLocks noGrp="1"/>
          </p:cNvSpPr>
          <p:nvPr>
            <p:ph type="pic" sz="quarter" idx="10" hasCustomPrompt="1"/>
          </p:nvPr>
        </p:nvSpPr>
        <p:spPr>
          <a:xfrm>
            <a:off x="0" y="0"/>
            <a:ext cx="12192000" cy="6858000"/>
          </a:xfrm>
          <a:custGeom>
            <a:avLst/>
            <a:gdLst>
              <a:gd name="connsiteX0" fmla="*/ 1058639 w 12192000"/>
              <a:gd name="connsiteY0" fmla="*/ 344907 h 6858000"/>
              <a:gd name="connsiteX1" fmla="*/ 6069362 w 12192000"/>
              <a:gd name="connsiteY1" fmla="*/ 344907 h 6858000"/>
              <a:gd name="connsiteX2" fmla="*/ 6069362 w 12192000"/>
              <a:gd name="connsiteY2" fmla="*/ 1115999 h 6858000"/>
              <a:gd name="connsiteX3" fmla="*/ 1058639 w 12192000"/>
              <a:gd name="connsiteY3" fmla="*/ 1115999 h 6858000"/>
              <a:gd name="connsiteX4" fmla="*/ 1033586 w 12192000"/>
              <a:gd name="connsiteY4" fmla="*/ 318051 h 6858000"/>
              <a:gd name="connsiteX5" fmla="*/ 1033586 w 12192000"/>
              <a:gd name="connsiteY5" fmla="*/ 1115999 h 6858000"/>
              <a:gd name="connsiteX6" fmla="*/ 864000 w 12192000"/>
              <a:gd name="connsiteY6" fmla="*/ 1115999 h 6858000"/>
              <a:gd name="connsiteX7" fmla="*/ 864000 w 12192000"/>
              <a:gd name="connsiteY7" fmla="*/ 6371999 h 6858000"/>
              <a:gd name="connsiteX8" fmla="*/ 864000 w 12192000"/>
              <a:gd name="connsiteY8" fmla="*/ 6479999 h 6858000"/>
              <a:gd name="connsiteX9" fmla="*/ 6264000 w 12192000"/>
              <a:gd name="connsiteY9" fmla="*/ 6479999 h 6858000"/>
              <a:gd name="connsiteX10" fmla="*/ 6264000 w 12192000"/>
              <a:gd name="connsiteY10" fmla="*/ 6371999 h 6858000"/>
              <a:gd name="connsiteX11" fmla="*/ 6264000 w 12192000"/>
              <a:gd name="connsiteY11" fmla="*/ 1115999 h 6858000"/>
              <a:gd name="connsiteX12" fmla="*/ 6094416 w 12192000"/>
              <a:gd name="connsiteY12" fmla="*/ 1115999 h 6858000"/>
              <a:gd name="connsiteX13" fmla="*/ 6094416 w 12192000"/>
              <a:gd name="connsiteY13" fmla="*/ 318051 h 6858000"/>
              <a:gd name="connsiteX14" fmla="*/ 0 w 12192000"/>
              <a:gd name="connsiteY14" fmla="*/ 0 h 6858000"/>
              <a:gd name="connsiteX15" fmla="*/ 12192000 w 12192000"/>
              <a:gd name="connsiteY15" fmla="*/ 0 h 6858000"/>
              <a:gd name="connsiteX16" fmla="*/ 12192000 w 12192000"/>
              <a:gd name="connsiteY16" fmla="*/ 6858000 h 6858000"/>
              <a:gd name="connsiteX17" fmla="*/ 0 w 12192000"/>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058639" y="344907"/>
                </a:moveTo>
                <a:lnTo>
                  <a:pt x="6069362" y="344907"/>
                </a:lnTo>
                <a:lnTo>
                  <a:pt x="6069362" y="1115999"/>
                </a:lnTo>
                <a:lnTo>
                  <a:pt x="1058639" y="1115999"/>
                </a:lnTo>
                <a:close/>
                <a:moveTo>
                  <a:pt x="1033586" y="318051"/>
                </a:moveTo>
                <a:lnTo>
                  <a:pt x="1033586" y="1115999"/>
                </a:lnTo>
                <a:lnTo>
                  <a:pt x="864000" y="1115999"/>
                </a:lnTo>
                <a:lnTo>
                  <a:pt x="864000" y="6371999"/>
                </a:lnTo>
                <a:lnTo>
                  <a:pt x="864000" y="6479999"/>
                </a:lnTo>
                <a:lnTo>
                  <a:pt x="6264000" y="6479999"/>
                </a:lnTo>
                <a:lnTo>
                  <a:pt x="6264000" y="6371999"/>
                </a:lnTo>
                <a:lnTo>
                  <a:pt x="6264000" y="1115999"/>
                </a:lnTo>
                <a:lnTo>
                  <a:pt x="6094416" y="1115999"/>
                </a:lnTo>
                <a:lnTo>
                  <a:pt x="6094416" y="318051"/>
                </a:lnTo>
                <a:close/>
                <a:moveTo>
                  <a:pt x="0" y="0"/>
                </a:moveTo>
                <a:lnTo>
                  <a:pt x="12192000" y="0"/>
                </a:lnTo>
                <a:lnTo>
                  <a:pt x="12192000" y="6858000"/>
                </a:lnTo>
                <a:lnTo>
                  <a:pt x="0" y="6858000"/>
                </a:lnTo>
                <a:close/>
              </a:path>
            </a:pathLst>
          </a:custGeom>
          <a:solidFill>
            <a:schemeClr val="tx1">
              <a:lumMod val="85000"/>
              <a:lumOff val="15000"/>
            </a:schemeClr>
          </a:solidFill>
        </p:spPr>
        <p:txBody>
          <a:bodyPr wrap="square" rIns="792000" anchor="ctr">
            <a:noAutofit/>
          </a:bodyPr>
          <a:lstStyle>
            <a:lvl1pPr marL="0" indent="0" algn="r">
              <a:buNone/>
              <a:defRPr i="1"/>
            </a:lvl1pPr>
          </a:lstStyle>
          <a:p>
            <a:r>
              <a:rPr lang="en-US" dirty="0"/>
              <a:t>Drag &amp; Drop or Insert Your Picture</a:t>
            </a:r>
          </a:p>
        </p:txBody>
      </p:sp>
      <p:sp>
        <p:nvSpPr>
          <p:cNvPr id="2" name="Title 1">
            <a:extLst>
              <a:ext uri="{FF2B5EF4-FFF2-40B4-BE49-F238E27FC236}">
                <a16:creationId xmlns:a16="http://schemas.microsoft.com/office/drawing/2014/main" id="{AF030DE9-1B5A-4A39-ADDF-7688D81CDE84}"/>
              </a:ext>
            </a:extLst>
          </p:cNvPr>
          <p:cNvSpPr>
            <a:spLocks noGrp="1"/>
          </p:cNvSpPr>
          <p:nvPr>
            <p:ph type="ctrTitle"/>
          </p:nvPr>
        </p:nvSpPr>
        <p:spPr>
          <a:xfrm>
            <a:off x="864000" y="1116000"/>
            <a:ext cx="5400000" cy="5256000"/>
          </a:xfrm>
          <a:noFill/>
        </p:spPr>
        <p:txBody>
          <a:bodyPr tIns="252000" anchor="ctr">
            <a:normAutofit/>
          </a:bodyPr>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D9F4F5C-1F9D-4AAE-815B-747B521A524B}"/>
              </a:ext>
            </a:extLst>
          </p:cNvPr>
          <p:cNvSpPr>
            <a:spLocks noGrp="1"/>
          </p:cNvSpPr>
          <p:nvPr>
            <p:ph type="subTitle" idx="1"/>
          </p:nvPr>
        </p:nvSpPr>
        <p:spPr>
          <a:xfrm>
            <a:off x="1049244" y="5879308"/>
            <a:ext cx="5029512" cy="392245"/>
          </a:xfrm>
        </p:spPr>
        <p:txBody>
          <a:bodyPr>
            <a:normAutofit/>
          </a:bodyPr>
          <a:lstStyle>
            <a:lvl1pPr marL="0" indent="0" algn="ctr">
              <a:buNone/>
              <a:defRPr sz="18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B07BC130-4A17-4F0C-9A10-476CFDF603FD}"/>
              </a:ext>
              <a:ext uri="{C183D7F6-B498-43B3-948B-1728B52AA6E4}">
                <adec:decorative xmlns:adec="http://schemas.microsoft.com/office/drawing/2017/decorative" val="1"/>
              </a:ext>
            </a:extLst>
          </p:cNvPr>
          <p:cNvSpPr/>
          <p:nvPr userDrawn="1"/>
        </p:nvSpPr>
        <p:spPr>
          <a:xfrm>
            <a:off x="864000" y="6372000"/>
            <a:ext cx="54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E2F4497-ABB8-41B2-93D0-ECD1832AAADF}"/>
              </a:ext>
            </a:extLst>
          </p:cNvPr>
          <p:cNvSpPr>
            <a:spLocks noChangeAspect="1" noChangeArrowheads="1" noTextEdit="1"/>
          </p:cNvSpPr>
          <p:nvPr userDrawn="1"/>
        </p:nvSpPr>
        <p:spPr bwMode="auto">
          <a:xfrm>
            <a:off x="1033586" y="318052"/>
            <a:ext cx="5060830" cy="5424867"/>
          </a:xfrm>
          <a:custGeom>
            <a:avLst/>
            <a:gdLst>
              <a:gd name="connsiteX0" fmla="*/ 29714 w 6002337"/>
              <a:gd name="connsiteY0" fmla="*/ 31852 h 6434099"/>
              <a:gd name="connsiteX1" fmla="*/ 29714 w 6002337"/>
              <a:gd name="connsiteY1" fmla="*/ 6402247 h 6434099"/>
              <a:gd name="connsiteX2" fmla="*/ 5972622 w 6002337"/>
              <a:gd name="connsiteY2" fmla="*/ 6402247 h 6434099"/>
              <a:gd name="connsiteX3" fmla="*/ 5972622 w 6002337"/>
              <a:gd name="connsiteY3" fmla="*/ 31852 h 6434099"/>
              <a:gd name="connsiteX4" fmla="*/ 0 w 6002337"/>
              <a:gd name="connsiteY4" fmla="*/ 0 h 6434099"/>
              <a:gd name="connsiteX5" fmla="*/ 6002337 w 6002337"/>
              <a:gd name="connsiteY5" fmla="*/ 0 h 6434099"/>
              <a:gd name="connsiteX6" fmla="*/ 6002337 w 6002337"/>
              <a:gd name="connsiteY6" fmla="*/ 6434099 h 6434099"/>
              <a:gd name="connsiteX7" fmla="*/ 0 w 6002337"/>
              <a:gd name="connsiteY7" fmla="*/ 6434099 h 643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2337" h="6434099">
                <a:moveTo>
                  <a:pt x="29714" y="31852"/>
                </a:moveTo>
                <a:lnTo>
                  <a:pt x="29714" y="6402247"/>
                </a:lnTo>
                <a:lnTo>
                  <a:pt x="5972622" y="6402247"/>
                </a:lnTo>
                <a:lnTo>
                  <a:pt x="5972622" y="31852"/>
                </a:lnTo>
                <a:close/>
                <a:moveTo>
                  <a:pt x="0" y="0"/>
                </a:moveTo>
                <a:lnTo>
                  <a:pt x="6002337" y="0"/>
                </a:lnTo>
                <a:lnTo>
                  <a:pt x="6002337" y="6434099"/>
                </a:lnTo>
                <a:lnTo>
                  <a:pt x="0" y="6434099"/>
                </a:lnTo>
                <a:close/>
              </a:path>
            </a:pathLst>
          </a:custGeom>
          <a:solidFill>
            <a:schemeClr val="accent3"/>
          </a:solidFill>
          <a:ln w="9525">
            <a:noFill/>
            <a:miter lim="800000"/>
            <a:headEnd/>
            <a:tailEnd/>
          </a:ln>
        </p:spPr>
        <p:txBody>
          <a:bodyPr vert="horz" wrap="square" lIns="91440" tIns="45720" rIns="91440" bIns="45720" numCol="1" anchor="t" anchorCtr="0" compatLnSpc="1">
            <a:prstTxWarp prst="textNoShape">
              <a:avLst/>
            </a:prstTxWarp>
            <a:noAutofit/>
          </a:bodyPr>
          <a:lstStyle/>
          <a:p>
            <a:endParaRPr lang="en-US" dirty="0"/>
          </a:p>
        </p:txBody>
      </p:sp>
      <p:grpSp>
        <p:nvGrpSpPr>
          <p:cNvPr id="17" name="Group 16">
            <a:extLst>
              <a:ext uri="{FF2B5EF4-FFF2-40B4-BE49-F238E27FC236}">
                <a16:creationId xmlns:a16="http://schemas.microsoft.com/office/drawing/2014/main" id="{DDB1BC04-99B8-4293-A596-337F37F17BFD}"/>
              </a:ext>
              <a:ext uri="{C183D7F6-B498-43B3-948B-1728B52AA6E4}">
                <adec:decorative xmlns:adec="http://schemas.microsoft.com/office/drawing/2017/decorative" val="1"/>
              </a:ext>
            </a:extLst>
          </p:cNvPr>
          <p:cNvGrpSpPr/>
          <p:nvPr userDrawn="1"/>
        </p:nvGrpSpPr>
        <p:grpSpPr>
          <a:xfrm>
            <a:off x="2977308" y="1571348"/>
            <a:ext cx="1143665" cy="881149"/>
            <a:chOff x="2977308" y="1366554"/>
            <a:chExt cx="1143665" cy="881149"/>
          </a:xfrm>
        </p:grpSpPr>
        <p:grpSp>
          <p:nvGrpSpPr>
            <p:cNvPr id="18" name="Group 17">
              <a:extLst>
                <a:ext uri="{FF2B5EF4-FFF2-40B4-BE49-F238E27FC236}">
                  <a16:creationId xmlns:a16="http://schemas.microsoft.com/office/drawing/2014/main" id="{398B0B3A-3298-4A20-B81B-EEB3B81B6FBC}"/>
                </a:ext>
              </a:extLst>
            </p:cNvPr>
            <p:cNvGrpSpPr/>
            <p:nvPr/>
          </p:nvGrpSpPr>
          <p:grpSpPr>
            <a:xfrm>
              <a:off x="2977308" y="1366554"/>
              <a:ext cx="1143665" cy="701149"/>
              <a:chOff x="3255455" y="1367454"/>
              <a:chExt cx="681160" cy="417600"/>
            </a:xfrm>
          </p:grpSpPr>
          <p:sp>
            <p:nvSpPr>
              <p:cNvPr id="22" name="Freeform: Shape 21">
                <a:extLst>
                  <a:ext uri="{FF2B5EF4-FFF2-40B4-BE49-F238E27FC236}">
                    <a16:creationId xmlns:a16="http://schemas.microsoft.com/office/drawing/2014/main" id="{B312435D-F0FE-415F-BE90-B91941F4FDC1}"/>
                  </a:ext>
                </a:extLst>
              </p:cNvPr>
              <p:cNvSpPr>
                <a:spLocks noChangeAspect="1"/>
              </p:cNvSpPr>
              <p:nvPr/>
            </p:nvSpPr>
            <p:spPr>
              <a:xfrm rot="5400000">
                <a:off x="3387235" y="1235674"/>
                <a:ext cx="417600" cy="681160"/>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Pentagon 22">
                <a:extLst>
                  <a:ext uri="{FF2B5EF4-FFF2-40B4-BE49-F238E27FC236}">
                    <a16:creationId xmlns:a16="http://schemas.microsoft.com/office/drawing/2014/main" id="{C4B24F98-5089-43E0-B83E-C75A400D8C23}"/>
                  </a:ext>
                </a:extLst>
              </p:cNvPr>
              <p:cNvSpPr/>
              <p:nvPr/>
            </p:nvSpPr>
            <p:spPr>
              <a:xfrm>
                <a:off x="3354871" y="1367454"/>
                <a:ext cx="482329" cy="417600"/>
              </a:xfrm>
              <a:prstGeom prst="pentagon">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9C24F3AB-57F5-41DC-8E65-2EBF42D7B729}"/>
                </a:ext>
              </a:extLst>
            </p:cNvPr>
            <p:cNvGrpSpPr/>
            <p:nvPr/>
          </p:nvGrpSpPr>
          <p:grpSpPr>
            <a:xfrm rot="10800000">
              <a:off x="2977308" y="1546554"/>
              <a:ext cx="1143665" cy="701149"/>
              <a:chOff x="3255455" y="1367454"/>
              <a:chExt cx="681160" cy="417600"/>
            </a:xfrm>
          </p:grpSpPr>
          <p:sp>
            <p:nvSpPr>
              <p:cNvPr id="20" name="Freeform: Shape 19">
                <a:extLst>
                  <a:ext uri="{FF2B5EF4-FFF2-40B4-BE49-F238E27FC236}">
                    <a16:creationId xmlns:a16="http://schemas.microsoft.com/office/drawing/2014/main" id="{99DD331A-1BA6-4E0B-A15B-8474C9E779D2}"/>
                  </a:ext>
                </a:extLst>
              </p:cNvPr>
              <p:cNvSpPr>
                <a:spLocks noChangeAspect="1"/>
              </p:cNvSpPr>
              <p:nvPr/>
            </p:nvSpPr>
            <p:spPr>
              <a:xfrm rot="5400000">
                <a:off x="3387235" y="1235674"/>
                <a:ext cx="417600" cy="681160"/>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Pentagon 20">
                <a:extLst>
                  <a:ext uri="{FF2B5EF4-FFF2-40B4-BE49-F238E27FC236}">
                    <a16:creationId xmlns:a16="http://schemas.microsoft.com/office/drawing/2014/main" id="{50CA7A46-A1C2-4E14-964D-FAC5F14EFFE4}"/>
                  </a:ext>
                </a:extLst>
              </p:cNvPr>
              <p:cNvSpPr/>
              <p:nvPr/>
            </p:nvSpPr>
            <p:spPr>
              <a:xfrm>
                <a:off x="3354871" y="1367454"/>
                <a:ext cx="482329" cy="417600"/>
              </a:xfrm>
              <a:prstGeom prst="pentagon">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15327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0FE8E7E-A870-4B74-A94F-C1783C13E236}"/>
              </a:ext>
            </a:extLst>
          </p:cNvPr>
          <p:cNvSpPr>
            <a:spLocks noGrp="1"/>
          </p:cNvSpPr>
          <p:nvPr>
            <p:ph type="pic" idx="1" hasCustomPrompt="1"/>
          </p:nvPr>
        </p:nvSpPr>
        <p:spPr>
          <a:xfrm>
            <a:off x="-1" y="0"/>
            <a:ext cx="12182427" cy="6858000"/>
          </a:xfrm>
          <a:solidFill>
            <a:schemeClr val="tx1">
              <a:lumMod val="85000"/>
              <a:lumOff val="15000"/>
            </a:schemeClr>
          </a:solidFill>
        </p:spPr>
        <p:txBody>
          <a:bodyPr anchor="ctr">
            <a:normAutofit/>
          </a:bodyPr>
          <a:lstStyle>
            <a:lvl1pPr marL="0" indent="0" algn="ctr">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Drag &amp; Drop or Insert Your Picture</a:t>
            </a:r>
          </a:p>
        </p:txBody>
      </p:sp>
      <p:sp>
        <p:nvSpPr>
          <p:cNvPr id="12" name="Title 11">
            <a:extLst>
              <a:ext uri="{FF2B5EF4-FFF2-40B4-BE49-F238E27FC236}">
                <a16:creationId xmlns:a16="http://schemas.microsoft.com/office/drawing/2014/main" id="{90F1DA79-07F8-4E44-BA4E-4006191F15E7}"/>
              </a:ext>
            </a:extLst>
          </p:cNvPr>
          <p:cNvSpPr>
            <a:spLocks noGrp="1"/>
          </p:cNvSpPr>
          <p:nvPr>
            <p:ph type="title" hasCustomPrompt="1"/>
          </p:nvPr>
        </p:nvSpPr>
        <p:spPr>
          <a:xfrm>
            <a:off x="1689652" y="4983093"/>
            <a:ext cx="9664148" cy="1325563"/>
          </a:xfrm>
          <a:solidFill>
            <a:schemeClr val="accent5">
              <a:lumMod val="50000"/>
            </a:schemeClr>
          </a:solidFill>
        </p:spPr>
        <p:txBody>
          <a:bodyPr lIns="360000" rIns="90000">
            <a:normAutofit/>
          </a:bodyPr>
          <a:lstStyle>
            <a:lvl1pPr>
              <a:defRPr sz="4000"/>
            </a:lvl1pPr>
          </a:lstStyle>
          <a:p>
            <a:r>
              <a:rPr lang="en-US" noProof="0"/>
              <a:t>YOUR </a:t>
            </a:r>
            <a:br>
              <a:rPr lang="en-US" noProof="0"/>
            </a:br>
            <a:r>
              <a:rPr lang="en-US" noProof="0"/>
              <a:t>TITLE</a:t>
            </a:r>
          </a:p>
        </p:txBody>
      </p:sp>
      <p:sp>
        <p:nvSpPr>
          <p:cNvPr id="4" name="Text Placeholder 3">
            <a:extLst>
              <a:ext uri="{FF2B5EF4-FFF2-40B4-BE49-F238E27FC236}">
                <a16:creationId xmlns:a16="http://schemas.microsoft.com/office/drawing/2014/main" id="{638F45F1-1F6E-4470-8663-FE748A026B39}"/>
              </a:ext>
            </a:extLst>
          </p:cNvPr>
          <p:cNvSpPr>
            <a:spLocks noGrp="1"/>
          </p:cNvSpPr>
          <p:nvPr>
            <p:ph type="body" sz="half" idx="2"/>
          </p:nvPr>
        </p:nvSpPr>
        <p:spPr>
          <a:xfrm>
            <a:off x="4302196" y="5135035"/>
            <a:ext cx="3932237" cy="1021679"/>
          </a:xfrm>
        </p:spPr>
        <p:txBody>
          <a:bodyPr anchor="ct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73130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Option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0FE8E7E-A870-4B74-A94F-C1783C13E236}"/>
              </a:ext>
            </a:extLst>
          </p:cNvPr>
          <p:cNvSpPr>
            <a:spLocks noGrp="1"/>
          </p:cNvSpPr>
          <p:nvPr>
            <p:ph type="pic" idx="1" hasCustomPrompt="1"/>
          </p:nvPr>
        </p:nvSpPr>
        <p:spPr>
          <a:xfrm>
            <a:off x="-1" y="0"/>
            <a:ext cx="12182427" cy="6858000"/>
          </a:xfrm>
          <a:solidFill>
            <a:schemeClr val="tx1">
              <a:lumMod val="85000"/>
              <a:lumOff val="15000"/>
            </a:schemeClr>
          </a:solidFill>
        </p:spPr>
        <p:txBody>
          <a:bodyPr anchor="ctr">
            <a:normAutofit/>
          </a:bodyPr>
          <a:lstStyle>
            <a:lvl1pPr marL="0" indent="0" algn="ctr">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Drag &amp; Drop or Insert Your Picture</a:t>
            </a:r>
          </a:p>
        </p:txBody>
      </p:sp>
      <p:sp>
        <p:nvSpPr>
          <p:cNvPr id="12" name="Title 11">
            <a:extLst>
              <a:ext uri="{FF2B5EF4-FFF2-40B4-BE49-F238E27FC236}">
                <a16:creationId xmlns:a16="http://schemas.microsoft.com/office/drawing/2014/main" id="{90F1DA79-07F8-4E44-BA4E-4006191F15E7}"/>
              </a:ext>
            </a:extLst>
          </p:cNvPr>
          <p:cNvSpPr>
            <a:spLocks noGrp="1"/>
          </p:cNvSpPr>
          <p:nvPr>
            <p:ph type="title" hasCustomPrompt="1"/>
          </p:nvPr>
        </p:nvSpPr>
        <p:spPr>
          <a:xfrm>
            <a:off x="1689652" y="4983093"/>
            <a:ext cx="9664148" cy="1325563"/>
          </a:xfrm>
          <a:solidFill>
            <a:schemeClr val="accent5">
              <a:lumMod val="50000"/>
            </a:schemeClr>
          </a:solidFill>
        </p:spPr>
        <p:txBody>
          <a:bodyPr lIns="5670000" rIns="360000">
            <a:normAutofit/>
          </a:bodyPr>
          <a:lstStyle>
            <a:lvl1pPr algn="ctr">
              <a:defRPr sz="4000"/>
            </a:lvl1pPr>
          </a:lstStyle>
          <a:p>
            <a:r>
              <a:rPr lang="en-US" noProof="0"/>
              <a:t>YOUR </a:t>
            </a:r>
            <a:br>
              <a:rPr lang="en-US" noProof="0"/>
            </a:br>
            <a:r>
              <a:rPr lang="en-US" noProof="0"/>
              <a:t>TITLE</a:t>
            </a:r>
          </a:p>
        </p:txBody>
      </p:sp>
      <p:sp>
        <p:nvSpPr>
          <p:cNvPr id="4" name="Text Placeholder 3">
            <a:extLst>
              <a:ext uri="{FF2B5EF4-FFF2-40B4-BE49-F238E27FC236}">
                <a16:creationId xmlns:a16="http://schemas.microsoft.com/office/drawing/2014/main" id="{638F45F1-1F6E-4470-8663-FE748A026B39}"/>
              </a:ext>
            </a:extLst>
          </p:cNvPr>
          <p:cNvSpPr>
            <a:spLocks noGrp="1"/>
          </p:cNvSpPr>
          <p:nvPr>
            <p:ph type="body" sz="half" idx="2"/>
          </p:nvPr>
        </p:nvSpPr>
        <p:spPr>
          <a:xfrm>
            <a:off x="1689652" y="5135035"/>
            <a:ext cx="5886805" cy="1021679"/>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91988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45125BB-6786-4FBA-908D-90C8A8258207}"/>
              </a:ext>
            </a:extLst>
          </p:cNvPr>
          <p:cNvSpPr>
            <a:spLocks noGrp="1"/>
          </p:cNvSpPr>
          <p:nvPr>
            <p:ph type="pic" idx="1" hasCustomPrompt="1"/>
          </p:nvPr>
        </p:nvSpPr>
        <p:spPr>
          <a:xfrm>
            <a:off x="-1" y="0"/>
            <a:ext cx="12182427" cy="6858000"/>
          </a:xfrm>
          <a:custGeom>
            <a:avLst/>
            <a:gdLst>
              <a:gd name="connsiteX0" fmla="*/ 5575106 w 12182427"/>
              <a:gd name="connsiteY0" fmla="*/ 344908 h 6858000"/>
              <a:gd name="connsiteX1" fmla="*/ 8088376 w 12182427"/>
              <a:gd name="connsiteY1" fmla="*/ 344908 h 6858000"/>
              <a:gd name="connsiteX2" fmla="*/ 9107057 w 12182427"/>
              <a:gd name="connsiteY2" fmla="*/ 344908 h 6858000"/>
              <a:gd name="connsiteX3" fmla="*/ 11620328 w 12182427"/>
              <a:gd name="connsiteY3" fmla="*/ 344908 h 6858000"/>
              <a:gd name="connsiteX4" fmla="*/ 11620328 w 12182427"/>
              <a:gd name="connsiteY4" fmla="*/ 1116000 h 6858000"/>
              <a:gd name="connsiteX5" fmla="*/ 5575106 w 12182427"/>
              <a:gd name="connsiteY5" fmla="*/ 1116000 h 6858000"/>
              <a:gd name="connsiteX6" fmla="*/ 5550052 w 12182427"/>
              <a:gd name="connsiteY6" fmla="*/ 318052 h 6858000"/>
              <a:gd name="connsiteX7" fmla="*/ 5550052 w 12182427"/>
              <a:gd name="connsiteY7" fmla="*/ 1116000 h 6858000"/>
              <a:gd name="connsiteX8" fmla="*/ 5359401 w 12182427"/>
              <a:gd name="connsiteY8" fmla="*/ 1116000 h 6858000"/>
              <a:gd name="connsiteX9" fmla="*/ 5359401 w 12182427"/>
              <a:gd name="connsiteY9" fmla="*/ 6372000 h 6858000"/>
              <a:gd name="connsiteX10" fmla="*/ 5359401 w 12182427"/>
              <a:gd name="connsiteY10" fmla="*/ 6480000 h 6858000"/>
              <a:gd name="connsiteX11" fmla="*/ 11839401 w 12182427"/>
              <a:gd name="connsiteY11" fmla="*/ 6480000 h 6858000"/>
              <a:gd name="connsiteX12" fmla="*/ 11839401 w 12182427"/>
              <a:gd name="connsiteY12" fmla="*/ 6372000 h 6858000"/>
              <a:gd name="connsiteX13" fmla="*/ 11839301 w 12182427"/>
              <a:gd name="connsiteY13" fmla="*/ 6372000 h 6858000"/>
              <a:gd name="connsiteX14" fmla="*/ 11839301 w 12182427"/>
              <a:gd name="connsiteY14" fmla="*/ 1116000 h 6858000"/>
              <a:gd name="connsiteX15" fmla="*/ 11645381 w 12182427"/>
              <a:gd name="connsiteY15" fmla="*/ 1116000 h 6858000"/>
              <a:gd name="connsiteX16" fmla="*/ 11645381 w 12182427"/>
              <a:gd name="connsiteY16" fmla="*/ 318052 h 6858000"/>
              <a:gd name="connsiteX17" fmla="*/ 11620328 w 12182427"/>
              <a:gd name="connsiteY17" fmla="*/ 318052 h 6858000"/>
              <a:gd name="connsiteX18" fmla="*/ 9107057 w 12182427"/>
              <a:gd name="connsiteY18" fmla="*/ 318052 h 6858000"/>
              <a:gd name="connsiteX19" fmla="*/ 8088376 w 12182427"/>
              <a:gd name="connsiteY19" fmla="*/ 318052 h 6858000"/>
              <a:gd name="connsiteX20" fmla="*/ 5575106 w 12182427"/>
              <a:gd name="connsiteY20" fmla="*/ 318052 h 6858000"/>
              <a:gd name="connsiteX21" fmla="*/ 0 w 12182427"/>
              <a:gd name="connsiteY21" fmla="*/ 0 h 6858000"/>
              <a:gd name="connsiteX22" fmla="*/ 12182427 w 12182427"/>
              <a:gd name="connsiteY22" fmla="*/ 0 h 6858000"/>
              <a:gd name="connsiteX23" fmla="*/ 12182427 w 12182427"/>
              <a:gd name="connsiteY23" fmla="*/ 6858000 h 6858000"/>
              <a:gd name="connsiteX24" fmla="*/ 0 w 1218242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82427" h="6858000">
                <a:moveTo>
                  <a:pt x="5575106" y="344908"/>
                </a:moveTo>
                <a:lnTo>
                  <a:pt x="8088376" y="344908"/>
                </a:lnTo>
                <a:lnTo>
                  <a:pt x="9107057" y="344908"/>
                </a:lnTo>
                <a:lnTo>
                  <a:pt x="11620328" y="344908"/>
                </a:lnTo>
                <a:lnTo>
                  <a:pt x="11620328" y="1116000"/>
                </a:lnTo>
                <a:lnTo>
                  <a:pt x="5575106" y="1116000"/>
                </a:lnTo>
                <a:close/>
                <a:moveTo>
                  <a:pt x="5550052" y="318052"/>
                </a:moveTo>
                <a:lnTo>
                  <a:pt x="5550052" y="1116000"/>
                </a:lnTo>
                <a:lnTo>
                  <a:pt x="5359401" y="1116000"/>
                </a:lnTo>
                <a:lnTo>
                  <a:pt x="5359401" y="6372000"/>
                </a:lnTo>
                <a:lnTo>
                  <a:pt x="5359401" y="6480000"/>
                </a:lnTo>
                <a:lnTo>
                  <a:pt x="11839401" y="6480000"/>
                </a:lnTo>
                <a:lnTo>
                  <a:pt x="11839401" y="6372000"/>
                </a:lnTo>
                <a:lnTo>
                  <a:pt x="11839301" y="6372000"/>
                </a:lnTo>
                <a:lnTo>
                  <a:pt x="11839301" y="1116000"/>
                </a:lnTo>
                <a:lnTo>
                  <a:pt x="11645381" y="1116000"/>
                </a:lnTo>
                <a:lnTo>
                  <a:pt x="11645381" y="318052"/>
                </a:lnTo>
                <a:lnTo>
                  <a:pt x="11620328" y="318052"/>
                </a:lnTo>
                <a:lnTo>
                  <a:pt x="9107057" y="318052"/>
                </a:lnTo>
                <a:lnTo>
                  <a:pt x="8088376" y="318052"/>
                </a:lnTo>
                <a:lnTo>
                  <a:pt x="5575106" y="318052"/>
                </a:lnTo>
                <a:close/>
                <a:moveTo>
                  <a:pt x="0" y="0"/>
                </a:moveTo>
                <a:lnTo>
                  <a:pt x="12182427" y="0"/>
                </a:lnTo>
                <a:lnTo>
                  <a:pt x="12182427" y="6858000"/>
                </a:lnTo>
                <a:lnTo>
                  <a:pt x="0" y="6858000"/>
                </a:lnTo>
                <a:close/>
              </a:path>
            </a:pathLst>
          </a:custGeom>
          <a:solidFill>
            <a:schemeClr val="tx1">
              <a:lumMod val="85000"/>
              <a:lumOff val="15000"/>
            </a:schemeClr>
          </a:solidFill>
        </p:spPr>
        <p:txBody>
          <a:bodyPr wrap="square" lIns="1368000" anchor="ctr">
            <a:noAutofit/>
          </a:bodyPr>
          <a:lstStyle>
            <a:lvl1pPr marL="0" indent="0" algn="l">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Drag &amp; Drop or Insert Your Picture</a:t>
            </a:r>
          </a:p>
        </p:txBody>
      </p:sp>
      <p:sp>
        <p:nvSpPr>
          <p:cNvPr id="6" name="Title 1">
            <a:extLst>
              <a:ext uri="{FF2B5EF4-FFF2-40B4-BE49-F238E27FC236}">
                <a16:creationId xmlns:a16="http://schemas.microsoft.com/office/drawing/2014/main" id="{4A89928A-6D79-464E-B588-1951C7BCCDAA}"/>
              </a:ext>
            </a:extLst>
          </p:cNvPr>
          <p:cNvSpPr>
            <a:spLocks noGrp="1"/>
          </p:cNvSpPr>
          <p:nvPr>
            <p:ph type="ctrTitle"/>
          </p:nvPr>
        </p:nvSpPr>
        <p:spPr>
          <a:xfrm>
            <a:off x="5359400" y="1116000"/>
            <a:ext cx="6479900" cy="5256000"/>
          </a:xfrm>
          <a:noFill/>
        </p:spPr>
        <p:txBody>
          <a:bodyPr tIns="252000" bIns="3888000" anchor="t">
            <a:normAutofit/>
          </a:bodyPr>
          <a:lstStyle>
            <a:lvl1pPr algn="ctr">
              <a:defRPr sz="4400"/>
            </a:lvl1pPr>
          </a:lstStyle>
          <a:p>
            <a:r>
              <a:rPr lang="en-US" noProof="0"/>
              <a:t>Click to edit Master title style</a:t>
            </a:r>
          </a:p>
        </p:txBody>
      </p:sp>
      <p:sp>
        <p:nvSpPr>
          <p:cNvPr id="8" name="Rectangle 7">
            <a:extLst>
              <a:ext uri="{FF2B5EF4-FFF2-40B4-BE49-F238E27FC236}">
                <a16:creationId xmlns:a16="http://schemas.microsoft.com/office/drawing/2014/main" id="{ED9F56D8-8E24-456A-8539-351E2054E8BB}"/>
              </a:ext>
            </a:extLst>
          </p:cNvPr>
          <p:cNvSpPr/>
          <p:nvPr userDrawn="1"/>
        </p:nvSpPr>
        <p:spPr>
          <a:xfrm>
            <a:off x="5359400" y="6372000"/>
            <a:ext cx="64799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ontent Placeholder 13">
            <a:extLst>
              <a:ext uri="{FF2B5EF4-FFF2-40B4-BE49-F238E27FC236}">
                <a16:creationId xmlns:a16="http://schemas.microsoft.com/office/drawing/2014/main" id="{F8A4A981-D13E-4CBF-B1B9-9BD7D545B84E}"/>
              </a:ext>
            </a:extLst>
          </p:cNvPr>
          <p:cNvSpPr>
            <a:spLocks noGrp="1"/>
          </p:cNvSpPr>
          <p:nvPr>
            <p:ph sz="quarter" idx="10"/>
          </p:nvPr>
        </p:nvSpPr>
        <p:spPr>
          <a:xfrm>
            <a:off x="5597525" y="2794552"/>
            <a:ext cx="6072188" cy="30728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46CD12B0-2D62-45AC-AE84-26428B62CFE0}"/>
              </a:ext>
              <a:ext uri="{C183D7F6-B498-43B3-948B-1728B52AA6E4}">
                <adec:decorative xmlns:adec="http://schemas.microsoft.com/office/drawing/2017/decorative" val="1"/>
              </a:ext>
            </a:extLst>
          </p:cNvPr>
          <p:cNvSpPr/>
          <p:nvPr userDrawn="1"/>
        </p:nvSpPr>
        <p:spPr>
          <a:xfrm>
            <a:off x="5359400" y="6372000"/>
            <a:ext cx="648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3D2A3941-2D95-4A84-B382-159E988C09D4}"/>
              </a:ext>
            </a:extLst>
          </p:cNvPr>
          <p:cNvSpPr>
            <a:spLocks noChangeAspect="1" noChangeArrowheads="1" noTextEdit="1"/>
          </p:cNvSpPr>
          <p:nvPr userDrawn="1"/>
        </p:nvSpPr>
        <p:spPr bwMode="auto">
          <a:xfrm flipH="1" flipV="1">
            <a:off x="5550051" y="318052"/>
            <a:ext cx="6095329" cy="2149666"/>
          </a:xfrm>
          <a:custGeom>
            <a:avLst/>
            <a:gdLst>
              <a:gd name="connsiteX0" fmla="*/ 6070276 w 6095329"/>
              <a:gd name="connsiteY0" fmla="*/ 2122810 h 2149666"/>
              <a:gd name="connsiteX1" fmla="*/ 6070276 w 6095329"/>
              <a:gd name="connsiteY1" fmla="*/ 26856 h 2149666"/>
              <a:gd name="connsiteX2" fmla="*/ 3557005 w 6095329"/>
              <a:gd name="connsiteY2" fmla="*/ 26856 h 2149666"/>
              <a:gd name="connsiteX3" fmla="*/ 2538324 w 6095329"/>
              <a:gd name="connsiteY3" fmla="*/ 26856 h 2149666"/>
              <a:gd name="connsiteX4" fmla="*/ 25053 w 6095329"/>
              <a:gd name="connsiteY4" fmla="*/ 26856 h 2149666"/>
              <a:gd name="connsiteX5" fmla="*/ 25053 w 6095329"/>
              <a:gd name="connsiteY5" fmla="*/ 2122810 h 2149666"/>
              <a:gd name="connsiteX6" fmla="*/ 2538324 w 6095329"/>
              <a:gd name="connsiteY6" fmla="*/ 2122810 h 2149666"/>
              <a:gd name="connsiteX7" fmla="*/ 3557005 w 6095329"/>
              <a:gd name="connsiteY7" fmla="*/ 2122810 h 2149666"/>
              <a:gd name="connsiteX8" fmla="*/ 6095329 w 6095329"/>
              <a:gd name="connsiteY8" fmla="*/ 2149666 h 2149666"/>
              <a:gd name="connsiteX9" fmla="*/ 6070276 w 6095329"/>
              <a:gd name="connsiteY9" fmla="*/ 2149666 h 2149666"/>
              <a:gd name="connsiteX10" fmla="*/ 3557005 w 6095329"/>
              <a:gd name="connsiteY10" fmla="*/ 2149666 h 2149666"/>
              <a:gd name="connsiteX11" fmla="*/ 2538324 w 6095329"/>
              <a:gd name="connsiteY11" fmla="*/ 2149666 h 2149666"/>
              <a:gd name="connsiteX12" fmla="*/ 25053 w 6095329"/>
              <a:gd name="connsiteY12" fmla="*/ 2149666 h 2149666"/>
              <a:gd name="connsiteX13" fmla="*/ 0 w 6095329"/>
              <a:gd name="connsiteY13" fmla="*/ 2149666 h 2149666"/>
              <a:gd name="connsiteX14" fmla="*/ 0 w 6095329"/>
              <a:gd name="connsiteY14" fmla="*/ 0 h 2149666"/>
              <a:gd name="connsiteX15" fmla="*/ 25053 w 6095329"/>
              <a:gd name="connsiteY15" fmla="*/ 0 h 2149666"/>
              <a:gd name="connsiteX16" fmla="*/ 2538324 w 6095329"/>
              <a:gd name="connsiteY16" fmla="*/ 0 h 2149666"/>
              <a:gd name="connsiteX17" fmla="*/ 3557005 w 6095329"/>
              <a:gd name="connsiteY17" fmla="*/ 0 h 2149666"/>
              <a:gd name="connsiteX18" fmla="*/ 6070276 w 6095329"/>
              <a:gd name="connsiteY18" fmla="*/ 0 h 2149666"/>
              <a:gd name="connsiteX19" fmla="*/ 6095329 w 6095329"/>
              <a:gd name="connsiteY19" fmla="*/ 0 h 21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95329" h="2149666">
                <a:moveTo>
                  <a:pt x="6070276" y="2122810"/>
                </a:moveTo>
                <a:lnTo>
                  <a:pt x="6070276" y="26856"/>
                </a:lnTo>
                <a:lnTo>
                  <a:pt x="3557005" y="26856"/>
                </a:lnTo>
                <a:lnTo>
                  <a:pt x="2538324" y="26856"/>
                </a:lnTo>
                <a:lnTo>
                  <a:pt x="25053" y="26856"/>
                </a:lnTo>
                <a:lnTo>
                  <a:pt x="25053" y="2122810"/>
                </a:lnTo>
                <a:lnTo>
                  <a:pt x="2538324" y="2122810"/>
                </a:lnTo>
                <a:lnTo>
                  <a:pt x="3557005" y="2122810"/>
                </a:lnTo>
                <a:close/>
                <a:moveTo>
                  <a:pt x="6095329" y="2149666"/>
                </a:moveTo>
                <a:lnTo>
                  <a:pt x="6070276" y="2149666"/>
                </a:lnTo>
                <a:lnTo>
                  <a:pt x="3557005" y="2149666"/>
                </a:lnTo>
                <a:lnTo>
                  <a:pt x="2538324" y="2149666"/>
                </a:lnTo>
                <a:lnTo>
                  <a:pt x="25053" y="2149666"/>
                </a:lnTo>
                <a:lnTo>
                  <a:pt x="0" y="2149666"/>
                </a:lnTo>
                <a:lnTo>
                  <a:pt x="0" y="0"/>
                </a:lnTo>
                <a:lnTo>
                  <a:pt x="25053" y="0"/>
                </a:lnTo>
                <a:lnTo>
                  <a:pt x="2538324" y="0"/>
                </a:lnTo>
                <a:lnTo>
                  <a:pt x="3557005" y="0"/>
                </a:lnTo>
                <a:lnTo>
                  <a:pt x="6070276" y="0"/>
                </a:lnTo>
                <a:lnTo>
                  <a:pt x="6095329" y="0"/>
                </a:lnTo>
                <a:close/>
              </a:path>
            </a:pathLst>
          </a:custGeom>
          <a:solidFill>
            <a:schemeClr val="accent3"/>
          </a:solidFill>
          <a:ln w="9525">
            <a:noFill/>
            <a:miter lim="800000"/>
            <a:headEnd/>
            <a:tailEnd/>
          </a:ln>
        </p:spPr>
        <p:txBody>
          <a:bodyPr vert="horz" wrap="square" lIns="91440" tIns="45720" rIns="91440" bIns="45720" numCol="1" anchor="t" anchorCtr="0" compatLnSpc="1">
            <a:prstTxWarp prst="textNoShape">
              <a:avLst/>
            </a:prstTxWarp>
            <a:noAutofit/>
          </a:bodyPr>
          <a:lstStyle/>
          <a:p>
            <a:endParaRPr lang="en-US" noProof="0" dirty="0"/>
          </a:p>
        </p:txBody>
      </p:sp>
    </p:spTree>
    <p:extLst>
      <p:ext uri="{BB962C8B-B14F-4D97-AF65-F5344CB8AC3E}">
        <p14:creationId xmlns:p14="http://schemas.microsoft.com/office/powerpoint/2010/main" val="237364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C6FE-7AAD-451E-876C-91BCE0BDD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1F9EB9-1CA8-44AC-8147-C1075E81E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73E00AA2-5AF6-4091-A26A-93450CB80B5B}"/>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EBA4FB6A-5C22-4D6C-9099-DF1DDF84A9E4}"/>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256504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E9C-7360-4D33-8F4A-D25A8778B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90748-0FD1-4917-AE27-0368252DF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ooter Placeholder 6">
            <a:extLst>
              <a:ext uri="{FF2B5EF4-FFF2-40B4-BE49-F238E27FC236}">
                <a16:creationId xmlns:a16="http://schemas.microsoft.com/office/drawing/2014/main" id="{5F93F6F6-2F09-4629-B138-2F81A442FECB}"/>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E6DD5FEE-1F25-4E8B-950B-6C194748D267}"/>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3047906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D731-C950-4EDB-BAA4-9EB3B8245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37C3F-5244-4B69-A3C9-C112F98E09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3275B-5BE7-4E06-AD1A-EEE0109B5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B433B351-2A30-4ECC-AEF0-720AEFCF70B1}"/>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D6326404-2DA8-4D44-BE28-C9B22C79FF4A}"/>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415860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2A4F-9702-4A98-8216-DB9DF71966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CCC87F-622A-4619-8F5D-B5673D214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1849D-A511-4EDA-8C7E-A0CB4C73E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3DD0C3-5FC1-43B2-843B-4F54BD621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0B9CC-7B29-416E-BC4F-6E4E68306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a:extLst>
              <a:ext uri="{FF2B5EF4-FFF2-40B4-BE49-F238E27FC236}">
                <a16:creationId xmlns:a16="http://schemas.microsoft.com/office/drawing/2014/main" id="{EE7B309A-1B51-434F-A302-CD45E763CA5E}"/>
              </a:ext>
            </a:extLst>
          </p:cNvPr>
          <p:cNvSpPr>
            <a:spLocks noGrp="1"/>
          </p:cNvSpPr>
          <p:nvPr>
            <p:ph type="ftr" sz="quarter" idx="10"/>
          </p:nvPr>
        </p:nvSpPr>
        <p:spPr/>
        <p:txBody>
          <a:bodyPr/>
          <a:lstStyle/>
          <a:p>
            <a:endParaRPr lang="en-US" dirty="0"/>
          </a:p>
        </p:txBody>
      </p:sp>
      <p:sp>
        <p:nvSpPr>
          <p:cNvPr id="11" name="Slide Number Placeholder 10">
            <a:extLst>
              <a:ext uri="{FF2B5EF4-FFF2-40B4-BE49-F238E27FC236}">
                <a16:creationId xmlns:a16="http://schemas.microsoft.com/office/drawing/2014/main" id="{9B7C6E69-F3DE-4456-8E4B-86DEDD8059FE}"/>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99771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B56D30-36E1-4F7F-84F3-D9266E14F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C81A3CA-80AB-4E95-9108-577563470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FBC2E15E-0AD5-440E-9097-74B03C10BB82}"/>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B73A161-3FB7-4DAC-A14F-0315D8754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347423039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61" r:id="rId4"/>
    <p:sldLayoutId id="2147483662" r:id="rId5"/>
    <p:sldLayoutId id="2147483650" r:id="rId6"/>
    <p:sldLayoutId id="2147483651" r:id="rId7"/>
    <p:sldLayoutId id="2147483652" r:id="rId8"/>
    <p:sldLayoutId id="2147483653" r:id="rId9"/>
    <p:sldLayoutId id="2147483654" r:id="rId10"/>
    <p:sldLayoutId id="2147483659" r:id="rId11"/>
    <p:sldLayoutId id="2147483663" r:id="rId12"/>
    <p:sldLayoutId id="2147483660" r:id="rId13"/>
    <p:sldLayoutId id="2147483655" r:id="rId14"/>
    <p:sldLayoutId id="2147483656" r:id="rId15"/>
  </p:sldLayoutIdLst>
  <p:txStyles>
    <p:titleStyle>
      <a:lvl1pPr algn="l" defTabSz="914400" rtl="0" eaLnBrk="1" latinLnBrk="0" hangingPunct="1">
        <a:lnSpc>
          <a:spcPct val="90000"/>
        </a:lnSpc>
        <a:spcBef>
          <a:spcPct val="0"/>
        </a:spcBef>
        <a:buNone/>
        <a:defRPr sz="4400" i="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Garamond" panose="02020404030301010803" pitchFamily="18"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09D77CA-5613-448F-9689-5FED30129A36}"/>
              </a:ext>
            </a:extLst>
          </p:cNvPr>
          <p:cNvSpPr>
            <a:spLocks noGrp="1"/>
          </p:cNvSpPr>
          <p:nvPr>
            <p:ph type="ctrTitle"/>
          </p:nvPr>
        </p:nvSpPr>
        <p:spPr>
          <a:xfrm>
            <a:off x="799345" y="801000"/>
            <a:ext cx="5400000" cy="5256000"/>
          </a:xfrm>
        </p:spPr>
        <p:txBody>
          <a:bodyPr>
            <a:normAutofit/>
          </a:bodyPr>
          <a:lstStyle/>
          <a:p>
            <a:r>
              <a:rPr lang="en-US" sz="2800" dirty="0"/>
              <a:t>HEALTH DOCUMENT CLASSIFICATION USING MACHINE LEARNING</a:t>
            </a:r>
          </a:p>
        </p:txBody>
      </p:sp>
      <p:sp>
        <p:nvSpPr>
          <p:cNvPr id="5" name="Subtitle 4">
            <a:extLst>
              <a:ext uri="{FF2B5EF4-FFF2-40B4-BE49-F238E27FC236}">
                <a16:creationId xmlns:a16="http://schemas.microsoft.com/office/drawing/2014/main" id="{B4C81634-C384-4B8E-8072-4602ED8DDEAF}"/>
              </a:ext>
            </a:extLst>
          </p:cNvPr>
          <p:cNvSpPr>
            <a:spLocks noGrp="1"/>
          </p:cNvSpPr>
          <p:nvPr>
            <p:ph type="subTitle" idx="1"/>
          </p:nvPr>
        </p:nvSpPr>
        <p:spPr>
          <a:xfrm>
            <a:off x="984589" y="4251689"/>
            <a:ext cx="5029512" cy="1634898"/>
          </a:xfrm>
        </p:spPr>
        <p:txBody>
          <a:bodyPr/>
          <a:lstStyle/>
          <a:p>
            <a:r>
              <a:rPr lang="en-US" dirty="0"/>
              <a:t>Presented by </a:t>
            </a:r>
          </a:p>
          <a:p>
            <a:r>
              <a:rPr lang="en-US" dirty="0"/>
              <a:t>G Sai Koushik - 17B81A05H7</a:t>
            </a:r>
          </a:p>
          <a:p>
            <a:r>
              <a:rPr lang="en-US" dirty="0"/>
              <a:t>M Prashanth Reddy     - 17B81A05E7</a:t>
            </a:r>
          </a:p>
          <a:p>
            <a:r>
              <a:rPr lang="en-US" dirty="0"/>
              <a:t>P Sai Krishna – 17B81A05H8</a:t>
            </a:r>
          </a:p>
        </p:txBody>
      </p:sp>
      <p:pic>
        <p:nvPicPr>
          <p:cNvPr id="69" name="Picture Placeholder 68" descr="Empty chairs around a table">
            <a:extLst>
              <a:ext uri="{FF2B5EF4-FFF2-40B4-BE49-F238E27FC236}">
                <a16:creationId xmlns:a16="http://schemas.microsoft.com/office/drawing/2014/main" id="{DC5F12CA-7566-4270-9522-174AF69A4AC0}"/>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2" name="TextBox 1">
            <a:extLst>
              <a:ext uri="{FF2B5EF4-FFF2-40B4-BE49-F238E27FC236}">
                <a16:creationId xmlns:a16="http://schemas.microsoft.com/office/drawing/2014/main" id="{17245E84-9F0A-499D-A573-33A60ABA659D}"/>
              </a:ext>
            </a:extLst>
          </p:cNvPr>
          <p:cNvSpPr txBox="1"/>
          <p:nvPr/>
        </p:nvSpPr>
        <p:spPr>
          <a:xfrm>
            <a:off x="9800040" y="3897746"/>
            <a:ext cx="2484582" cy="707886"/>
          </a:xfrm>
          <a:prstGeom prst="rect">
            <a:avLst/>
          </a:prstGeom>
          <a:noFill/>
        </p:spPr>
        <p:txBody>
          <a:bodyPr wrap="square" rtlCol="0">
            <a:spAutoFit/>
          </a:bodyPr>
          <a:lstStyle/>
          <a:p>
            <a:r>
              <a:rPr lang="en-IN" sz="2000" b="1" dirty="0"/>
              <a:t>OUR MENTOR:</a:t>
            </a:r>
          </a:p>
          <a:p>
            <a:r>
              <a:rPr lang="en-IN" sz="2000" b="1" dirty="0"/>
              <a:t>SANDHYA </a:t>
            </a:r>
          </a:p>
        </p:txBody>
      </p:sp>
    </p:spTree>
    <p:extLst>
      <p:ext uri="{BB962C8B-B14F-4D97-AF65-F5344CB8AC3E}">
        <p14:creationId xmlns:p14="http://schemas.microsoft.com/office/powerpoint/2010/main" val="23719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47A8-6EC4-4229-A688-DFA5B2F07A22}"/>
              </a:ext>
            </a:extLst>
          </p:cNvPr>
          <p:cNvSpPr>
            <a:spLocks noGrp="1"/>
          </p:cNvSpPr>
          <p:nvPr>
            <p:ph type="title"/>
          </p:nvPr>
        </p:nvSpPr>
        <p:spPr>
          <a:xfrm>
            <a:off x="182419" y="398462"/>
            <a:ext cx="3927764" cy="1325563"/>
          </a:xfrm>
        </p:spPr>
        <p:txBody>
          <a:bodyPr/>
          <a:lstStyle/>
          <a:p>
            <a:r>
              <a:rPr lang="en-IN" dirty="0"/>
              <a:t>ADVANTAGES</a:t>
            </a:r>
          </a:p>
        </p:txBody>
      </p:sp>
      <p:sp>
        <p:nvSpPr>
          <p:cNvPr id="3" name="Content Placeholder 2">
            <a:extLst>
              <a:ext uri="{FF2B5EF4-FFF2-40B4-BE49-F238E27FC236}">
                <a16:creationId xmlns:a16="http://schemas.microsoft.com/office/drawing/2014/main" id="{73BA7D85-10F7-4CAD-BB2E-7672A6F5A8F4}"/>
              </a:ext>
            </a:extLst>
          </p:cNvPr>
          <p:cNvSpPr>
            <a:spLocks noGrp="1"/>
          </p:cNvSpPr>
          <p:nvPr>
            <p:ph idx="1"/>
          </p:nvPr>
        </p:nvSpPr>
        <p:spPr>
          <a:xfrm>
            <a:off x="309418" y="1672259"/>
            <a:ext cx="11573163" cy="4633913"/>
          </a:xfrm>
        </p:spPr>
        <p:txBody>
          <a:bodyPr>
            <a:normAutofit fontScale="77500" lnSpcReduction="20000"/>
          </a:bodyPr>
          <a:lstStyle/>
          <a:p>
            <a:pPr algn="l">
              <a:buFont typeface="Wingdings" panose="05000000000000000000" pitchFamily="2" charset="2"/>
              <a:buChar char="Ø"/>
            </a:pPr>
            <a:r>
              <a:rPr lang="en-US" sz="3200" b="1" i="0" dirty="0">
                <a:solidFill>
                  <a:schemeClr val="bg2"/>
                </a:solidFill>
                <a:effectLst/>
                <a:latin typeface="ProximaNW01-AltLightReg"/>
              </a:rPr>
              <a:t> </a:t>
            </a:r>
            <a:r>
              <a:rPr lang="en-US" sz="3900" b="1" i="0" dirty="0">
                <a:solidFill>
                  <a:schemeClr val="bg2"/>
                </a:solidFill>
                <a:effectLst/>
                <a:latin typeface="ProximaNW01-AltLightReg"/>
              </a:rPr>
              <a:t>Automatically classify documents:</a:t>
            </a:r>
          </a:p>
          <a:p>
            <a:pPr marL="0" indent="0">
              <a:buNone/>
            </a:pPr>
            <a:r>
              <a:rPr lang="en-US" sz="3200" b="0" i="0" dirty="0">
                <a:effectLst/>
                <a:latin typeface="Times New Roman" panose="02020603050405020304" pitchFamily="18" charset="0"/>
                <a:cs typeface="Times New Roman" panose="02020603050405020304" pitchFamily="18" charset="0"/>
              </a:rPr>
              <a:t>ML Document Classification can adapt and change as more data becomes available</a:t>
            </a:r>
            <a:r>
              <a:rPr lang="en-US" sz="3200" dirty="0">
                <a:latin typeface="Times New Roman" panose="02020603050405020304" pitchFamily="18" charset="0"/>
                <a:cs typeface="Times New Roman" panose="02020603050405020304" pitchFamily="18" charset="0"/>
              </a:rPr>
              <a:t> and</a:t>
            </a:r>
            <a:r>
              <a:rPr lang="en-US" sz="3200" b="0" i="0" dirty="0">
                <a:effectLst/>
                <a:latin typeface="Times New Roman" panose="02020603050405020304" pitchFamily="18" charset="0"/>
                <a:cs typeface="Times New Roman" panose="02020603050405020304" pitchFamily="18" charset="0"/>
              </a:rPr>
              <a:t> ML Document Classification is able to adapt, there is less of a need for manual intervention.</a:t>
            </a:r>
          </a:p>
          <a:p>
            <a:pPr marL="0" indent="0">
              <a:buNone/>
            </a:pPr>
            <a:endParaRPr lang="en-US" sz="3200" b="0" i="0" dirty="0">
              <a:solidFill>
                <a:schemeClr val="bg2"/>
              </a:solidFill>
              <a:effectLst/>
              <a:latin typeface="ProximaNW01-AltLightReg"/>
            </a:endParaRPr>
          </a:p>
          <a:p>
            <a:pPr algn="l">
              <a:buFont typeface="Wingdings" panose="05000000000000000000" pitchFamily="2" charset="2"/>
              <a:buChar char="Ø"/>
            </a:pPr>
            <a:r>
              <a:rPr lang="en-US" sz="3200" dirty="0">
                <a:solidFill>
                  <a:schemeClr val="bg2"/>
                </a:solidFill>
                <a:latin typeface="Times New Roman" panose="02020603050405020304" pitchFamily="18" charset="0"/>
                <a:cs typeface="Times New Roman" panose="02020603050405020304" pitchFamily="18" charset="0"/>
              </a:rPr>
              <a:t> </a:t>
            </a:r>
            <a:r>
              <a:rPr lang="en-US" sz="3900" b="1" i="0" dirty="0">
                <a:solidFill>
                  <a:schemeClr val="bg2"/>
                </a:solidFill>
                <a:effectLst/>
                <a:latin typeface="ProximaNW01-AltLightReg"/>
              </a:rPr>
              <a:t>Adapt to high variable content:</a:t>
            </a:r>
          </a:p>
          <a:p>
            <a:pPr marL="0" indent="0" algn="l">
              <a:buNone/>
            </a:pPr>
            <a:r>
              <a:rPr lang="en-US" sz="3200" b="0" i="0" dirty="0">
                <a:effectLst/>
                <a:latin typeface="Times New Roman" panose="02020603050405020304" pitchFamily="18" charset="0"/>
                <a:cs typeface="Times New Roman" panose="02020603050405020304" pitchFamily="18" charset="0"/>
              </a:rPr>
              <a:t>With advanced machine learning technology, AI Document Classification automatically classifies scanned and digital documents based on their content, even when the content is highly variable</a:t>
            </a:r>
          </a:p>
          <a:p>
            <a:pPr marL="0" indent="0" algn="l">
              <a:buNone/>
            </a:pPr>
            <a:endParaRPr lang="en-US" sz="3200" b="1" i="0" dirty="0">
              <a:solidFill>
                <a:schemeClr val="bg2"/>
              </a:solidFill>
              <a:effectLst/>
              <a:latin typeface="ProximaNW01-AltLightReg"/>
            </a:endParaRP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900" b="1" dirty="0">
                <a:solidFill>
                  <a:schemeClr val="bg2"/>
                </a:solidFill>
                <a:latin typeface="Times New Roman" panose="02020603050405020304" pitchFamily="18" charset="0"/>
                <a:cs typeface="Times New Roman" panose="02020603050405020304" pitchFamily="18" charset="0"/>
              </a:rPr>
              <a:t>Employee Time Savings</a:t>
            </a:r>
          </a:p>
          <a:p>
            <a:pPr marL="0" indent="0" algn="just">
              <a:buNone/>
            </a:pPr>
            <a:r>
              <a:rPr lang="en-US" sz="3200" dirty="0">
                <a:latin typeface="Times New Roman" panose="02020603050405020304" pitchFamily="18" charset="0"/>
                <a:cs typeface="Times New Roman" panose="02020603050405020304" pitchFamily="18" charset="0"/>
              </a:rPr>
              <a:t>Automating document classification removes the need for human intervention and manual classification of documents.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82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0471-E093-4A79-A6BE-2FA65C60684E}"/>
              </a:ext>
            </a:extLst>
          </p:cNvPr>
          <p:cNvSpPr>
            <a:spLocks noGrp="1"/>
          </p:cNvSpPr>
          <p:nvPr>
            <p:ph type="title"/>
          </p:nvPr>
        </p:nvSpPr>
        <p:spPr>
          <a:xfrm>
            <a:off x="7146635" y="1620909"/>
            <a:ext cx="4551549" cy="1630291"/>
          </a:xfrm>
        </p:spPr>
        <p:txBody>
          <a:bodyPr>
            <a:normAutofit fontScale="90000"/>
          </a:bodyPr>
          <a:lstStyle/>
          <a:p>
            <a:r>
              <a:rPr lang="en-US" dirty="0"/>
              <a:t>Software and </a:t>
            </a:r>
            <a:r>
              <a:rPr lang="en-US" sz="4900" dirty="0"/>
              <a:t>hardware requirements</a:t>
            </a:r>
          </a:p>
        </p:txBody>
      </p:sp>
      <p:graphicFrame>
        <p:nvGraphicFramePr>
          <p:cNvPr id="3" name="Content Placeholder 2" descr="SmartArt - 2 Items Compare">
            <a:extLst>
              <a:ext uri="{FF2B5EF4-FFF2-40B4-BE49-F238E27FC236}">
                <a16:creationId xmlns:a16="http://schemas.microsoft.com/office/drawing/2014/main" id="{673C8F09-11E2-491D-AA9F-79E5BF21F17B}"/>
              </a:ext>
            </a:extLst>
          </p:cNvPr>
          <p:cNvGraphicFramePr>
            <a:graphicFrameLocks/>
          </p:cNvGraphicFramePr>
          <p:nvPr>
            <p:extLst>
              <p:ext uri="{D42A27DB-BD31-4B8C-83A1-F6EECF244321}">
                <p14:modId xmlns:p14="http://schemas.microsoft.com/office/powerpoint/2010/main" val="1585402711"/>
              </p:ext>
            </p:extLst>
          </p:nvPr>
        </p:nvGraphicFramePr>
        <p:xfrm>
          <a:off x="493815" y="830294"/>
          <a:ext cx="7126185" cy="5197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981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D9B3-F462-4742-9517-C15B28F782FE}"/>
              </a:ext>
            </a:extLst>
          </p:cNvPr>
          <p:cNvSpPr>
            <a:spLocks noGrp="1"/>
          </p:cNvSpPr>
          <p:nvPr>
            <p:ph type="title"/>
          </p:nvPr>
        </p:nvSpPr>
        <p:spPr>
          <a:xfrm>
            <a:off x="219363" y="402070"/>
            <a:ext cx="7625924" cy="1325563"/>
          </a:xfrm>
        </p:spPr>
        <p:txBody>
          <a:bodyPr/>
          <a:lstStyle/>
          <a:p>
            <a:r>
              <a:rPr lang="en-US" sz="4400" i="0" dirty="0">
                <a:effectLst/>
              </a:rPr>
              <a:t>SCOPE OF THE STUDY</a:t>
            </a:r>
            <a:endParaRPr lang="en-IN" dirty="0"/>
          </a:p>
        </p:txBody>
      </p:sp>
      <p:sp>
        <p:nvSpPr>
          <p:cNvPr id="3" name="Content Placeholder 2">
            <a:extLst>
              <a:ext uri="{FF2B5EF4-FFF2-40B4-BE49-F238E27FC236}">
                <a16:creationId xmlns:a16="http://schemas.microsoft.com/office/drawing/2014/main" id="{A2C6F18E-7ACF-4987-89C4-FD75CDA1DD6C}"/>
              </a:ext>
            </a:extLst>
          </p:cNvPr>
          <p:cNvSpPr>
            <a:spLocks noGrp="1"/>
          </p:cNvSpPr>
          <p:nvPr>
            <p:ph idx="1"/>
          </p:nvPr>
        </p:nvSpPr>
        <p:spPr>
          <a:xfrm>
            <a:off x="219363" y="1727633"/>
            <a:ext cx="10636274" cy="3185473"/>
          </a:xfrm>
        </p:spPr>
        <p:txBody>
          <a:bodyPr>
            <a:noAutofit/>
          </a:bodyPr>
          <a:lstStyle/>
          <a:p>
            <a:pPr marL="0" indent="0">
              <a:buNone/>
            </a:pPr>
            <a:br>
              <a:rPr lang="en-US" sz="3200" dirty="0"/>
            </a:br>
            <a:r>
              <a:rPr lang="en-US" sz="3200" b="0" i="0" dirty="0">
                <a:effectLst/>
                <a:latin typeface="+mj-lt"/>
              </a:rPr>
              <a:t>As stated earlier, statistical pattern recognition are used in classifying documents, this project work will concentrate on using machine learning algorithm to classify document. As of Now used algorithm </a:t>
            </a:r>
            <a:r>
              <a:rPr lang="en-US" sz="3200" dirty="0">
                <a:latin typeface="+mj-lt"/>
              </a:rPr>
              <a:t>is Random Forest and </a:t>
            </a:r>
            <a:r>
              <a:rPr lang="en-US" sz="3200" dirty="0" err="1">
                <a:latin typeface="+mj-lt"/>
              </a:rPr>
              <a:t>Mutlinomial</a:t>
            </a:r>
            <a:r>
              <a:rPr lang="en-US" sz="3200" dirty="0">
                <a:latin typeface="+mj-lt"/>
              </a:rPr>
              <a:t> Naïve Bayes.</a:t>
            </a:r>
            <a:endParaRPr lang="en-IN" sz="3200" dirty="0">
              <a:latin typeface="+mj-lt"/>
            </a:endParaRPr>
          </a:p>
        </p:txBody>
      </p:sp>
    </p:spTree>
    <p:extLst>
      <p:ext uri="{BB962C8B-B14F-4D97-AF65-F5344CB8AC3E}">
        <p14:creationId xmlns:p14="http://schemas.microsoft.com/office/powerpoint/2010/main" val="118404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6480-E264-4B9F-85DA-F3458AC5926D}"/>
              </a:ext>
            </a:extLst>
          </p:cNvPr>
          <p:cNvSpPr>
            <a:spLocks noGrp="1"/>
          </p:cNvSpPr>
          <p:nvPr>
            <p:ph type="title"/>
          </p:nvPr>
        </p:nvSpPr>
        <p:spPr>
          <a:xfrm>
            <a:off x="162338" y="-125206"/>
            <a:ext cx="10515600" cy="1325563"/>
          </a:xfrm>
        </p:spPr>
        <p:txBody>
          <a:bodyPr/>
          <a:lstStyle/>
          <a:p>
            <a:r>
              <a:rPr lang="en-US" dirty="0"/>
              <a:t>Screenshots</a:t>
            </a:r>
            <a:endParaRPr lang="en-IN" dirty="0"/>
          </a:p>
        </p:txBody>
      </p:sp>
      <p:pic>
        <p:nvPicPr>
          <p:cNvPr id="5" name="Content Placeholder 4">
            <a:extLst>
              <a:ext uri="{FF2B5EF4-FFF2-40B4-BE49-F238E27FC236}">
                <a16:creationId xmlns:a16="http://schemas.microsoft.com/office/drawing/2014/main" id="{9A01A882-7E16-408A-AB19-FD447897AE30}"/>
              </a:ext>
            </a:extLst>
          </p:cNvPr>
          <p:cNvPicPr>
            <a:picLocks noGrp="1" noChangeAspect="1"/>
          </p:cNvPicPr>
          <p:nvPr>
            <p:ph idx="1"/>
          </p:nvPr>
        </p:nvPicPr>
        <p:blipFill>
          <a:blip r:embed="rId2"/>
          <a:stretch>
            <a:fillRect/>
          </a:stretch>
        </p:blipFill>
        <p:spPr>
          <a:xfrm>
            <a:off x="907774" y="1046921"/>
            <a:ext cx="10376451" cy="5605670"/>
          </a:xfrm>
        </p:spPr>
      </p:pic>
    </p:spTree>
    <p:extLst>
      <p:ext uri="{BB962C8B-B14F-4D97-AF65-F5344CB8AC3E}">
        <p14:creationId xmlns:p14="http://schemas.microsoft.com/office/powerpoint/2010/main" val="3990850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C8FE2-D6CD-4E45-A006-F0CB069DBDD9}"/>
              </a:ext>
            </a:extLst>
          </p:cNvPr>
          <p:cNvPicPr>
            <a:picLocks noChangeAspect="1"/>
          </p:cNvPicPr>
          <p:nvPr/>
        </p:nvPicPr>
        <p:blipFill rotWithShape="1">
          <a:blip r:embed="rId2"/>
          <a:srcRect t="14654" b="3663"/>
          <a:stretch/>
        </p:blipFill>
        <p:spPr>
          <a:xfrm>
            <a:off x="814607" y="1073425"/>
            <a:ext cx="10562785" cy="5512906"/>
          </a:xfrm>
          <a:prstGeom prst="rect">
            <a:avLst/>
          </a:prstGeom>
        </p:spPr>
      </p:pic>
      <p:sp>
        <p:nvSpPr>
          <p:cNvPr id="4" name="Rectangle 3">
            <a:extLst>
              <a:ext uri="{FF2B5EF4-FFF2-40B4-BE49-F238E27FC236}">
                <a16:creationId xmlns:a16="http://schemas.microsoft.com/office/drawing/2014/main" id="{89F47790-7FA0-4E94-BC07-E651470869C5}"/>
              </a:ext>
            </a:extLst>
          </p:cNvPr>
          <p:cNvSpPr/>
          <p:nvPr/>
        </p:nvSpPr>
        <p:spPr>
          <a:xfrm>
            <a:off x="396099" y="105554"/>
            <a:ext cx="4100803" cy="769441"/>
          </a:xfrm>
          <a:prstGeom prst="rect">
            <a:avLst/>
          </a:prstGeom>
          <a:noFill/>
        </p:spPr>
        <p:txBody>
          <a:bodyPr wrap="none" lIns="91440" tIns="45720" rIns="91440" bIns="45720">
            <a:spAutoFit/>
          </a:bodyPr>
          <a:lstStyle/>
          <a:p>
            <a:pPr algn="ctr"/>
            <a:r>
              <a:rPr lang="en-US" sz="4400" b="0" cap="none" spc="0" dirty="0">
                <a:ln w="0"/>
                <a:solidFill>
                  <a:schemeClr val="bg1"/>
                </a:solidFill>
                <a:effectLst>
                  <a:outerShdw blurRad="38100" dist="19050" dir="2700000" algn="tl" rotWithShape="0">
                    <a:schemeClr val="dk1">
                      <a:alpha val="40000"/>
                    </a:schemeClr>
                  </a:outerShdw>
                </a:effectLst>
              </a:rPr>
              <a:t>SCREENSHOTS</a:t>
            </a:r>
          </a:p>
        </p:txBody>
      </p:sp>
    </p:spTree>
    <p:extLst>
      <p:ext uri="{BB962C8B-B14F-4D97-AF65-F5344CB8AC3E}">
        <p14:creationId xmlns:p14="http://schemas.microsoft.com/office/powerpoint/2010/main" val="284325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6F48B1-E66E-4303-A2A1-0F2F0879D149}"/>
              </a:ext>
            </a:extLst>
          </p:cNvPr>
          <p:cNvPicPr>
            <a:picLocks noChangeAspect="1"/>
          </p:cNvPicPr>
          <p:nvPr/>
        </p:nvPicPr>
        <p:blipFill rotWithShape="1">
          <a:blip r:embed="rId2"/>
          <a:srcRect t="15217" b="11358"/>
          <a:stretch/>
        </p:blipFill>
        <p:spPr>
          <a:xfrm>
            <a:off x="530087" y="1046922"/>
            <a:ext cx="10933043" cy="5433391"/>
          </a:xfrm>
          <a:prstGeom prst="rect">
            <a:avLst/>
          </a:prstGeom>
        </p:spPr>
      </p:pic>
      <p:sp>
        <p:nvSpPr>
          <p:cNvPr id="4" name="Rectangle 3">
            <a:extLst>
              <a:ext uri="{FF2B5EF4-FFF2-40B4-BE49-F238E27FC236}">
                <a16:creationId xmlns:a16="http://schemas.microsoft.com/office/drawing/2014/main" id="{E1B701E3-0C4C-4748-B52D-F8B4D9359864}"/>
              </a:ext>
            </a:extLst>
          </p:cNvPr>
          <p:cNvSpPr/>
          <p:nvPr/>
        </p:nvSpPr>
        <p:spPr>
          <a:xfrm>
            <a:off x="281983" y="132521"/>
            <a:ext cx="4100803" cy="769441"/>
          </a:xfrm>
          <a:prstGeom prst="rect">
            <a:avLst/>
          </a:prstGeom>
          <a:noFill/>
        </p:spPr>
        <p:txBody>
          <a:bodyPr wrap="none" lIns="91440" tIns="45720" rIns="91440" bIns="45720">
            <a:spAutoFit/>
          </a:bodyPr>
          <a:lstStyle/>
          <a:p>
            <a:pPr algn="ctr"/>
            <a:r>
              <a:rPr lang="en-US" sz="4400" b="0" cap="none" spc="0" dirty="0">
                <a:ln w="0"/>
                <a:solidFill>
                  <a:schemeClr val="bg1"/>
                </a:solidFill>
                <a:effectLst>
                  <a:outerShdw blurRad="38100" dist="19050" dir="2700000" algn="tl" rotWithShape="0">
                    <a:schemeClr val="dk1">
                      <a:alpha val="40000"/>
                    </a:schemeClr>
                  </a:outerShdw>
                </a:effectLst>
              </a:rPr>
              <a:t>SCREENSHOTS</a:t>
            </a:r>
          </a:p>
        </p:txBody>
      </p:sp>
    </p:spTree>
    <p:extLst>
      <p:ext uri="{BB962C8B-B14F-4D97-AF65-F5344CB8AC3E}">
        <p14:creationId xmlns:p14="http://schemas.microsoft.com/office/powerpoint/2010/main" val="116712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F1806-4CF0-4269-95F7-B3D314CB0F38}"/>
              </a:ext>
            </a:extLst>
          </p:cNvPr>
          <p:cNvPicPr>
            <a:picLocks noChangeAspect="1"/>
          </p:cNvPicPr>
          <p:nvPr/>
        </p:nvPicPr>
        <p:blipFill rotWithShape="1">
          <a:blip r:embed="rId2"/>
          <a:srcRect t="13711" b="5983"/>
          <a:stretch/>
        </p:blipFill>
        <p:spPr>
          <a:xfrm>
            <a:off x="548640" y="967409"/>
            <a:ext cx="11094720" cy="5711686"/>
          </a:xfrm>
          <a:prstGeom prst="rect">
            <a:avLst/>
          </a:prstGeom>
        </p:spPr>
      </p:pic>
      <p:sp>
        <p:nvSpPr>
          <p:cNvPr id="4" name="Rectangle 3">
            <a:extLst>
              <a:ext uri="{FF2B5EF4-FFF2-40B4-BE49-F238E27FC236}">
                <a16:creationId xmlns:a16="http://schemas.microsoft.com/office/drawing/2014/main" id="{782A3059-2DCF-47C6-9056-FB7A057A2F4F}"/>
              </a:ext>
            </a:extLst>
          </p:cNvPr>
          <p:cNvSpPr/>
          <p:nvPr/>
        </p:nvSpPr>
        <p:spPr>
          <a:xfrm>
            <a:off x="384146" y="33131"/>
            <a:ext cx="4100803" cy="769441"/>
          </a:xfrm>
          <a:prstGeom prst="rect">
            <a:avLst/>
          </a:prstGeom>
          <a:noFill/>
        </p:spPr>
        <p:txBody>
          <a:bodyPr wrap="none" lIns="91440" tIns="45720" rIns="91440" bIns="45720">
            <a:spAutoFit/>
          </a:bodyPr>
          <a:lstStyle/>
          <a:p>
            <a:pPr algn="ctr"/>
            <a:r>
              <a:rPr lang="en-US" sz="4400" b="0" cap="none" spc="0" dirty="0">
                <a:ln w="0"/>
                <a:solidFill>
                  <a:schemeClr val="bg1"/>
                </a:solidFill>
                <a:effectLst>
                  <a:outerShdw blurRad="38100" dist="19050" dir="2700000" algn="tl" rotWithShape="0">
                    <a:schemeClr val="dk1">
                      <a:alpha val="40000"/>
                    </a:schemeClr>
                  </a:outerShdw>
                </a:effectLst>
              </a:rPr>
              <a:t>SCREENSHOTS</a:t>
            </a:r>
          </a:p>
        </p:txBody>
      </p:sp>
    </p:spTree>
    <p:extLst>
      <p:ext uri="{BB962C8B-B14F-4D97-AF65-F5344CB8AC3E}">
        <p14:creationId xmlns:p14="http://schemas.microsoft.com/office/powerpoint/2010/main" val="11248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Woman standing tapping on a tablet computer">
            <a:extLst>
              <a:ext uri="{FF2B5EF4-FFF2-40B4-BE49-F238E27FC236}">
                <a16:creationId xmlns:a16="http://schemas.microsoft.com/office/drawing/2014/main" id="{143483E1-29E2-45DE-B3B4-A40FE0F391FD}"/>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a:off x="0" y="186267"/>
            <a:ext cx="12182427" cy="6858000"/>
          </a:xfrm>
        </p:spPr>
      </p:pic>
      <p:sp>
        <p:nvSpPr>
          <p:cNvPr id="3" name="Title 2">
            <a:extLst>
              <a:ext uri="{FF2B5EF4-FFF2-40B4-BE49-F238E27FC236}">
                <a16:creationId xmlns:a16="http://schemas.microsoft.com/office/drawing/2014/main" id="{46644F56-DEDD-4896-B10E-0EEE3E09A1CD}"/>
              </a:ext>
            </a:extLst>
          </p:cNvPr>
          <p:cNvSpPr>
            <a:spLocks noGrp="1"/>
          </p:cNvSpPr>
          <p:nvPr>
            <p:ph type="ctrTitle"/>
          </p:nvPr>
        </p:nvSpPr>
        <p:spPr/>
        <p:txBody>
          <a:bodyPr>
            <a:normAutofit/>
          </a:bodyPr>
          <a:lstStyle/>
          <a:p>
            <a:r>
              <a:rPr lang="en-US" dirty="0"/>
              <a:t>Conclusion</a:t>
            </a:r>
          </a:p>
        </p:txBody>
      </p:sp>
      <p:sp>
        <p:nvSpPr>
          <p:cNvPr id="4" name="Content Placeholder 3">
            <a:extLst>
              <a:ext uri="{FF2B5EF4-FFF2-40B4-BE49-F238E27FC236}">
                <a16:creationId xmlns:a16="http://schemas.microsoft.com/office/drawing/2014/main" id="{F78BEF1C-FBF3-42C3-9B85-62E772D0095C}"/>
              </a:ext>
            </a:extLst>
          </p:cNvPr>
          <p:cNvSpPr>
            <a:spLocks noGrp="1"/>
          </p:cNvSpPr>
          <p:nvPr>
            <p:ph sz="quarter" idx="10"/>
          </p:nvPr>
        </p:nvSpPr>
        <p:spPr>
          <a:xfrm>
            <a:off x="5563256" y="2669152"/>
            <a:ext cx="6072188" cy="3702848"/>
          </a:xfrm>
        </p:spPr>
        <p:txBody>
          <a:bodyPr>
            <a:noAutofit/>
          </a:bodyPr>
          <a:lstStyle/>
          <a:p>
            <a:pPr marL="285750" indent="-285750">
              <a:buFont typeface="Wingdings" panose="05000000000000000000" pitchFamily="2" charset="2"/>
              <a:buChar char="Ø"/>
            </a:pPr>
            <a:r>
              <a:rPr lang="en-US" sz="2000" b="0" i="0" dirty="0">
                <a:effectLst/>
                <a:latin typeface="Vardana"/>
              </a:rPr>
              <a:t>The software delivered from this project work will greatly reduce the</a:t>
            </a:r>
            <a:r>
              <a:rPr lang="en-US" sz="2000" dirty="0">
                <a:latin typeface="Vardana"/>
              </a:rPr>
              <a:t> </a:t>
            </a:r>
            <a:r>
              <a:rPr lang="en-US" sz="2000" b="0" i="0" dirty="0">
                <a:effectLst/>
                <a:latin typeface="Vardana"/>
              </a:rPr>
              <a:t>time used by doctors, physicians and other health workers in searching</a:t>
            </a:r>
            <a:br>
              <a:rPr lang="en-US" sz="2000" dirty="0">
                <a:latin typeface="Vardana"/>
              </a:rPr>
            </a:br>
            <a:r>
              <a:rPr lang="en-US" sz="2000" b="0" i="0" dirty="0">
                <a:effectLst/>
                <a:latin typeface="Vardana"/>
              </a:rPr>
              <a:t>and retrieving document. Also Useful for </a:t>
            </a:r>
            <a:r>
              <a:rPr lang="en-US" sz="2000" dirty="0">
                <a:latin typeface="Vardana"/>
              </a:rPr>
              <a:t>Patient</a:t>
            </a:r>
            <a:r>
              <a:rPr lang="en-US" sz="2000" b="0" i="0" dirty="0">
                <a:effectLst/>
                <a:latin typeface="Vardana"/>
              </a:rPr>
              <a:t> for Finding Specialist Soon and Reduce Risk.</a:t>
            </a:r>
          </a:p>
          <a:p>
            <a:pPr marL="285750" indent="-285750">
              <a:buFont typeface="Wingdings" panose="05000000000000000000" pitchFamily="2" charset="2"/>
              <a:buChar char="Ø"/>
            </a:pPr>
            <a:r>
              <a:rPr lang="en-US" sz="2000" b="0" i="0" dirty="0">
                <a:effectLst/>
                <a:latin typeface="merriweather sans"/>
              </a:rPr>
              <a:t>It will serve as source of materials for those interested in investigating</a:t>
            </a:r>
            <a:r>
              <a:rPr lang="en-US" sz="2000" dirty="0"/>
              <a:t> </a:t>
            </a:r>
            <a:r>
              <a:rPr lang="en-US" sz="2000" b="0" i="0" dirty="0">
                <a:effectLst/>
                <a:latin typeface="merriweather sans"/>
              </a:rPr>
              <a:t>the processes involved in developing a document classification system</a:t>
            </a:r>
            <a:r>
              <a:rPr lang="en-US" sz="2000" dirty="0"/>
              <a:t> </a:t>
            </a:r>
            <a:r>
              <a:rPr lang="en-US" sz="2000" b="0" i="0" dirty="0">
                <a:effectLst/>
                <a:latin typeface="merriweather sans"/>
              </a:rPr>
              <a:t>using machine learning.</a:t>
            </a:r>
            <a:endParaRPr lang="en-US" sz="2000" dirty="0"/>
          </a:p>
        </p:txBody>
      </p:sp>
      <p:sp>
        <p:nvSpPr>
          <p:cNvPr id="6" name="Rectangle 5">
            <a:extLst>
              <a:ext uri="{FF2B5EF4-FFF2-40B4-BE49-F238E27FC236}">
                <a16:creationId xmlns:a16="http://schemas.microsoft.com/office/drawing/2014/main" id="{1DEAD65D-A8B1-437F-81CC-91F3A14F62C6}"/>
              </a:ext>
              <a:ext uri="{C183D7F6-B498-43B3-948B-1728B52AA6E4}">
                <adec:decorative xmlns:adec="http://schemas.microsoft.com/office/drawing/2017/decorative" val="1"/>
              </a:ext>
            </a:extLst>
          </p:cNvPr>
          <p:cNvSpPr/>
          <p:nvPr/>
        </p:nvSpPr>
        <p:spPr>
          <a:xfrm>
            <a:off x="5359400" y="6372000"/>
            <a:ext cx="648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468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View of a man-made dam from an aeroplane">
            <a:extLst>
              <a:ext uri="{FF2B5EF4-FFF2-40B4-BE49-F238E27FC236}">
                <a16:creationId xmlns:a16="http://schemas.microsoft.com/office/drawing/2014/main" id="{8D59B6BF-E263-4335-BEAF-C3CB11E14F7A}"/>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a:off x="212036" y="726266"/>
            <a:ext cx="5272765" cy="5670511"/>
          </a:xfrm>
          <a:prstGeom prst="rect">
            <a:avLst/>
          </a:prstGeom>
          <a:ln>
            <a:noFill/>
          </a:ln>
          <a:effectLst>
            <a:softEdge rad="112500"/>
          </a:effectLst>
        </p:spPr>
      </p:pic>
      <p:sp>
        <p:nvSpPr>
          <p:cNvPr id="4" name="Title 3">
            <a:extLst>
              <a:ext uri="{FF2B5EF4-FFF2-40B4-BE49-F238E27FC236}">
                <a16:creationId xmlns:a16="http://schemas.microsoft.com/office/drawing/2014/main" id="{693B76A0-A938-4E25-84D8-7FF448A4E829}"/>
              </a:ext>
            </a:extLst>
          </p:cNvPr>
          <p:cNvSpPr>
            <a:spLocks noGrp="1"/>
          </p:cNvSpPr>
          <p:nvPr>
            <p:ph type="ctrTitle"/>
          </p:nvPr>
        </p:nvSpPr>
        <p:spPr>
          <a:xfrm>
            <a:off x="5367130" y="2236304"/>
            <a:ext cx="6506817" cy="2876672"/>
          </a:xfrm>
        </p:spPr>
        <p:txBody>
          <a:bodyPr>
            <a:noAutofit/>
          </a:bodyPr>
          <a:lstStyle/>
          <a:p>
            <a:r>
              <a:rPr lang="en-US" dirty="0"/>
              <a:t>Thank You</a:t>
            </a:r>
          </a:p>
        </p:txBody>
      </p:sp>
    </p:spTree>
    <p:extLst>
      <p:ext uri="{BB962C8B-B14F-4D97-AF65-F5344CB8AC3E}">
        <p14:creationId xmlns:p14="http://schemas.microsoft.com/office/powerpoint/2010/main" val="26294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A486-E089-4C54-A68A-60CB694A5226}"/>
              </a:ext>
            </a:extLst>
          </p:cNvPr>
          <p:cNvSpPr>
            <a:spLocks noGrp="1"/>
          </p:cNvSpPr>
          <p:nvPr>
            <p:ph type="title"/>
          </p:nvPr>
        </p:nvSpPr>
        <p:spPr>
          <a:xfrm>
            <a:off x="689515" y="439071"/>
            <a:ext cx="3325090" cy="949596"/>
          </a:xfrm>
        </p:spPr>
        <p:txBody>
          <a:bodyPr/>
          <a:lstStyle/>
          <a:p>
            <a:r>
              <a:rPr lang="en-US" dirty="0"/>
              <a:t>ABSTRACT</a:t>
            </a:r>
          </a:p>
        </p:txBody>
      </p:sp>
      <p:sp>
        <p:nvSpPr>
          <p:cNvPr id="4" name="TextBox 3">
            <a:extLst>
              <a:ext uri="{FF2B5EF4-FFF2-40B4-BE49-F238E27FC236}">
                <a16:creationId xmlns:a16="http://schemas.microsoft.com/office/drawing/2014/main" id="{501CE0ED-F034-4379-8F86-D9C6FD006FD8}"/>
              </a:ext>
            </a:extLst>
          </p:cNvPr>
          <p:cNvSpPr txBox="1"/>
          <p:nvPr/>
        </p:nvSpPr>
        <p:spPr>
          <a:xfrm>
            <a:off x="822036" y="1560945"/>
            <a:ext cx="11369964" cy="5016758"/>
          </a:xfrm>
          <a:prstGeom prst="rect">
            <a:avLst/>
          </a:prstGeom>
          <a:noFill/>
        </p:spPr>
        <p:txBody>
          <a:bodyPr wrap="square" rtlCol="0">
            <a:spAutoFit/>
          </a:bodyPr>
          <a:lstStyle/>
          <a:p>
            <a:r>
              <a:rPr lang="en-US" sz="2000" dirty="0">
                <a:solidFill>
                  <a:schemeClr val="bg1"/>
                </a:solidFill>
                <a:latin typeface="Garamond (Headings)"/>
                <a:cs typeface="Times New Roman" panose="02020603050405020304" pitchFamily="18" charset="0"/>
              </a:rPr>
              <a:t>Due to the massive increase in medical documents every day (including books, journals, blogs,</a:t>
            </a:r>
          </a:p>
          <a:p>
            <a:r>
              <a:rPr lang="en-US" sz="2000" dirty="0">
                <a:solidFill>
                  <a:schemeClr val="bg1"/>
                </a:solidFill>
                <a:latin typeface="Garamond (Headings)"/>
                <a:cs typeface="Times New Roman" panose="02020603050405020304" pitchFamily="18" charset="0"/>
              </a:rPr>
              <a:t>articles, doctors’ instructions and prescriptions, emails from patients, etc.), it is becoming very</a:t>
            </a:r>
          </a:p>
          <a:p>
            <a:r>
              <a:rPr lang="en-US" sz="2000" dirty="0">
                <a:solidFill>
                  <a:schemeClr val="bg1"/>
                </a:solidFill>
                <a:latin typeface="Garamond (Headings)"/>
                <a:cs typeface="Times New Roman" panose="02020603050405020304" pitchFamily="18" charset="0"/>
              </a:rPr>
              <a:t>challenging to handle and to categorize them manually. One of the most challenging projects in</a:t>
            </a:r>
          </a:p>
          <a:p>
            <a:r>
              <a:rPr lang="en-US" sz="2000" dirty="0">
                <a:solidFill>
                  <a:schemeClr val="bg1"/>
                </a:solidFill>
                <a:latin typeface="Garamond (Headings)"/>
                <a:cs typeface="Times New Roman" panose="02020603050405020304" pitchFamily="18" charset="0"/>
              </a:rPr>
              <a:t>information systems is extracting information from unstructured texts, including medical</a:t>
            </a:r>
          </a:p>
          <a:p>
            <a:r>
              <a:rPr lang="en-US" sz="2000" dirty="0">
                <a:solidFill>
                  <a:schemeClr val="bg1"/>
                </a:solidFill>
                <a:latin typeface="Garamond (Headings)"/>
                <a:cs typeface="Times New Roman" panose="02020603050405020304" pitchFamily="18" charset="0"/>
              </a:rPr>
              <a:t>document classification. The discovery of knowledge from medical datasets is important in order</a:t>
            </a:r>
          </a:p>
          <a:p>
            <a:r>
              <a:rPr lang="en-US" sz="2000" dirty="0">
                <a:solidFill>
                  <a:schemeClr val="bg1"/>
                </a:solidFill>
                <a:latin typeface="Garamond (Headings)"/>
                <a:cs typeface="Times New Roman" panose="02020603050405020304" pitchFamily="18" charset="0"/>
              </a:rPr>
              <a:t>to make effective medical diagnosis. Developing a classification algorithm that classifies a</a:t>
            </a:r>
          </a:p>
          <a:p>
            <a:r>
              <a:rPr lang="en-US" sz="2000" dirty="0">
                <a:solidFill>
                  <a:schemeClr val="bg1"/>
                </a:solidFill>
                <a:latin typeface="Garamond (Headings)"/>
                <a:cs typeface="Times New Roman" panose="02020603050405020304" pitchFamily="18" charset="0"/>
              </a:rPr>
              <a:t>medical document by analyzing its content and categorizing it under predefined topics is the</a:t>
            </a:r>
          </a:p>
          <a:p>
            <a:r>
              <a:rPr lang="en-US" sz="2000" dirty="0">
                <a:solidFill>
                  <a:schemeClr val="bg1"/>
                </a:solidFill>
                <a:latin typeface="Garamond (Headings)"/>
                <a:cs typeface="Times New Roman" panose="02020603050405020304" pitchFamily="18" charset="0"/>
              </a:rPr>
              <a:t>primary aim of this research. In this project work we were able to succeed in applying Natural</a:t>
            </a:r>
          </a:p>
          <a:p>
            <a:r>
              <a:rPr lang="en-US" sz="2000" dirty="0">
                <a:solidFill>
                  <a:schemeClr val="bg1"/>
                </a:solidFill>
                <a:latin typeface="Garamond (Headings)"/>
                <a:cs typeface="Times New Roman" panose="02020603050405020304" pitchFamily="18" charset="0"/>
              </a:rPr>
              <a:t>Language Processing which is a branch of Machine Learning to Classifying Health related</a:t>
            </a:r>
          </a:p>
          <a:p>
            <a:r>
              <a:rPr lang="en-US" sz="2000" dirty="0">
                <a:solidFill>
                  <a:schemeClr val="bg1"/>
                </a:solidFill>
                <a:latin typeface="Garamond (Headings)"/>
                <a:cs typeface="Times New Roman" panose="02020603050405020304" pitchFamily="18" charset="0"/>
              </a:rPr>
              <a:t>documents. We made use of the Open NLP Application Programming Interface which is an</a:t>
            </a:r>
          </a:p>
          <a:p>
            <a:r>
              <a:rPr lang="en-US" sz="2000" dirty="0">
                <a:solidFill>
                  <a:schemeClr val="bg1"/>
                </a:solidFill>
                <a:latin typeface="Garamond (Headings)"/>
                <a:cs typeface="Times New Roman" panose="02020603050405020304" pitchFamily="18" charset="0"/>
              </a:rPr>
              <a:t>API for training a model and classifying the documents. We make use of Materialize which is a</a:t>
            </a:r>
          </a:p>
          <a:p>
            <a:r>
              <a:rPr lang="en-US" sz="2000" dirty="0">
                <a:solidFill>
                  <a:schemeClr val="bg1"/>
                </a:solidFill>
                <a:latin typeface="Garamond (Headings)"/>
                <a:cs typeface="Times New Roman" panose="02020603050405020304" pitchFamily="18" charset="0"/>
              </a:rPr>
              <a:t>HTML5, CSS and JavaScript framework for building the user interface. The software is also</a:t>
            </a:r>
          </a:p>
          <a:p>
            <a:r>
              <a:rPr lang="en-US" sz="2000" dirty="0">
                <a:solidFill>
                  <a:schemeClr val="bg1"/>
                </a:solidFill>
                <a:latin typeface="Garamond (Headings)"/>
                <a:cs typeface="Times New Roman" panose="02020603050405020304" pitchFamily="18" charset="0"/>
              </a:rPr>
              <a:t>built using the Model-View-Controller (MVC) architecture. The algorithm classified the articles</a:t>
            </a:r>
          </a:p>
          <a:p>
            <a:r>
              <a:rPr lang="en-US" sz="2000" dirty="0">
                <a:solidFill>
                  <a:schemeClr val="bg1"/>
                </a:solidFill>
                <a:latin typeface="Garamond (Headings)"/>
                <a:cs typeface="Times New Roman" panose="02020603050405020304" pitchFamily="18" charset="0"/>
              </a:rPr>
              <a:t>correctly under the actual subject headings and got the total subject headings correct. This holds</a:t>
            </a:r>
          </a:p>
          <a:p>
            <a:r>
              <a:rPr lang="en-US" sz="2000" dirty="0">
                <a:solidFill>
                  <a:schemeClr val="bg1"/>
                </a:solidFill>
                <a:latin typeface="Garamond (Headings)"/>
                <a:cs typeface="Times New Roman" panose="02020603050405020304" pitchFamily="18" charset="0"/>
              </a:rPr>
              <a:t>promising solutions for the global health arena to index and classify medical</a:t>
            </a:r>
          </a:p>
          <a:p>
            <a:r>
              <a:rPr lang="en-US" sz="2000" dirty="0">
                <a:solidFill>
                  <a:schemeClr val="bg1"/>
                </a:solidFill>
                <a:latin typeface="Garamond (Headings)"/>
                <a:cs typeface="Times New Roman" panose="02020603050405020304" pitchFamily="18" charset="0"/>
              </a:rPr>
              <a:t>Documents expeditiously.</a:t>
            </a:r>
            <a:endParaRPr lang="en-IN" sz="2000" dirty="0">
              <a:solidFill>
                <a:schemeClr val="bg1"/>
              </a:solidFill>
              <a:latin typeface="Garamond (Headings)"/>
            </a:endParaRPr>
          </a:p>
        </p:txBody>
      </p:sp>
    </p:spTree>
    <p:extLst>
      <p:ext uri="{BB962C8B-B14F-4D97-AF65-F5344CB8AC3E}">
        <p14:creationId xmlns:p14="http://schemas.microsoft.com/office/powerpoint/2010/main" val="168637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BC8F1-5F03-46BD-A9F9-57F154A8138D}"/>
              </a:ext>
            </a:extLst>
          </p:cNvPr>
          <p:cNvSpPr txBox="1"/>
          <p:nvPr/>
        </p:nvSpPr>
        <p:spPr>
          <a:xfrm>
            <a:off x="361221" y="612205"/>
            <a:ext cx="7762362" cy="769441"/>
          </a:xfrm>
          <a:prstGeom prst="rect">
            <a:avLst/>
          </a:prstGeom>
          <a:noFill/>
        </p:spPr>
        <p:txBody>
          <a:bodyPr wrap="square" rtlCol="0">
            <a:spAutoFit/>
          </a:bodyPr>
          <a:lstStyle/>
          <a:p>
            <a:r>
              <a:rPr lang="en-US" sz="4400" dirty="0">
                <a:solidFill>
                  <a:schemeClr val="bg1"/>
                </a:solidFill>
              </a:rPr>
              <a:t>PROBLEM STATEMENT</a:t>
            </a:r>
            <a:endParaRPr lang="en-IN" sz="4400" dirty="0">
              <a:solidFill>
                <a:schemeClr val="bg1"/>
              </a:solidFill>
            </a:endParaRPr>
          </a:p>
        </p:txBody>
      </p:sp>
      <p:sp>
        <p:nvSpPr>
          <p:cNvPr id="4" name="TextBox 3">
            <a:extLst>
              <a:ext uri="{FF2B5EF4-FFF2-40B4-BE49-F238E27FC236}">
                <a16:creationId xmlns:a16="http://schemas.microsoft.com/office/drawing/2014/main" id="{2935FA53-BBB5-4A93-B04E-B079C5AADC41}"/>
              </a:ext>
            </a:extLst>
          </p:cNvPr>
          <p:cNvSpPr txBox="1"/>
          <p:nvPr/>
        </p:nvSpPr>
        <p:spPr>
          <a:xfrm>
            <a:off x="361221" y="1829201"/>
            <a:ext cx="10058401" cy="3539430"/>
          </a:xfrm>
          <a:prstGeom prst="rect">
            <a:avLst/>
          </a:prstGeom>
          <a:noFill/>
        </p:spPr>
        <p:txBody>
          <a:bodyPr wrap="square" rtlCol="0">
            <a:spAutoFit/>
          </a:bodyPr>
          <a:lstStyle/>
          <a:p>
            <a:r>
              <a:rPr lang="en-US" sz="3200" b="0" i="0" dirty="0">
                <a:solidFill>
                  <a:schemeClr val="bg1"/>
                </a:solidFill>
                <a:effectLst/>
                <a:latin typeface="+mj-lt"/>
              </a:rPr>
              <a:t>With the explosion of information filled by the growth of the World Wide Web it is no longer feasible for a human observer to understand all the data coming in or even classify it into categories. Also in the health sector, numerous patient records are being collected everyday and are used for analysis. </a:t>
            </a:r>
          </a:p>
          <a:p>
            <a:r>
              <a:rPr lang="en-US" sz="3200" b="0" i="0" dirty="0">
                <a:solidFill>
                  <a:schemeClr val="bg1"/>
                </a:solidFill>
                <a:effectLst/>
                <a:latin typeface="+mj-lt"/>
              </a:rPr>
              <a:t>How do we efficiently classify or categorize these</a:t>
            </a:r>
            <a:br>
              <a:rPr lang="en-US" sz="3200" dirty="0">
                <a:solidFill>
                  <a:schemeClr val="bg1"/>
                </a:solidFill>
                <a:latin typeface="+mj-lt"/>
              </a:rPr>
            </a:br>
            <a:r>
              <a:rPr lang="en-US" sz="3200" b="0" i="0" dirty="0">
                <a:solidFill>
                  <a:schemeClr val="bg1"/>
                </a:solidFill>
                <a:effectLst/>
                <a:latin typeface="+mj-lt"/>
              </a:rPr>
              <a:t>health documents to complement easy retrieval</a:t>
            </a:r>
            <a:r>
              <a:rPr lang="en-US" sz="3200" b="0" i="0" dirty="0">
                <a:solidFill>
                  <a:schemeClr val="bg2"/>
                </a:solidFill>
                <a:effectLst/>
                <a:latin typeface="+mj-lt"/>
              </a:rPr>
              <a:t>.</a:t>
            </a:r>
            <a:endParaRPr lang="en-IN" sz="3200" dirty="0">
              <a:solidFill>
                <a:schemeClr val="bg2"/>
              </a:solidFill>
              <a:latin typeface="+mj-lt"/>
            </a:endParaRPr>
          </a:p>
        </p:txBody>
      </p:sp>
    </p:spTree>
    <p:extLst>
      <p:ext uri="{BB962C8B-B14F-4D97-AF65-F5344CB8AC3E}">
        <p14:creationId xmlns:p14="http://schemas.microsoft.com/office/powerpoint/2010/main" val="51858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A7DDB-AED2-46A4-8A70-91D3600AEE59}"/>
              </a:ext>
            </a:extLst>
          </p:cNvPr>
          <p:cNvSpPr txBox="1"/>
          <p:nvPr/>
        </p:nvSpPr>
        <p:spPr>
          <a:xfrm>
            <a:off x="537684" y="1990590"/>
            <a:ext cx="10588487" cy="3539430"/>
          </a:xfrm>
          <a:prstGeom prst="rect">
            <a:avLst/>
          </a:prstGeom>
          <a:noFill/>
        </p:spPr>
        <p:txBody>
          <a:bodyPr wrap="square">
            <a:spAutoFit/>
          </a:bodyPr>
          <a:lstStyle/>
          <a:p>
            <a:r>
              <a:rPr lang="en-US" sz="3200" b="0" i="0" dirty="0">
                <a:solidFill>
                  <a:schemeClr val="bg1"/>
                </a:solidFill>
                <a:effectLst/>
                <a:latin typeface="+mj-lt"/>
              </a:rPr>
              <a:t>In the medical world, a lot of (digital) text documents from several specialties are generated, be it patient health records, letters, or documentation of clinical studies. In fact, text data, which is usually u</a:t>
            </a:r>
            <a:r>
              <a:rPr lang="en-US" sz="3200" u="sng" dirty="0">
                <a:solidFill>
                  <a:schemeClr val="bg1"/>
                </a:solidFill>
                <a:latin typeface="+mj-lt"/>
              </a:rPr>
              <a:t>nstructured</a:t>
            </a:r>
            <a:r>
              <a:rPr lang="en-US" sz="3200" b="0" i="0" dirty="0">
                <a:solidFill>
                  <a:schemeClr val="bg1"/>
                </a:solidFill>
                <a:effectLst/>
                <a:latin typeface="+mj-lt"/>
              </a:rPr>
              <a:t>, contributes to the huge increase of data volume globally — social media alone. Hence, retrieving information from texts becomes a more and more important task.</a:t>
            </a:r>
            <a:endParaRPr lang="en-IN" sz="3200" dirty="0">
              <a:solidFill>
                <a:schemeClr val="bg1"/>
              </a:solidFill>
              <a:latin typeface="+mj-lt"/>
            </a:endParaRPr>
          </a:p>
        </p:txBody>
      </p:sp>
      <p:sp>
        <p:nvSpPr>
          <p:cNvPr id="6" name="Rectangle 5">
            <a:extLst>
              <a:ext uri="{FF2B5EF4-FFF2-40B4-BE49-F238E27FC236}">
                <a16:creationId xmlns:a16="http://schemas.microsoft.com/office/drawing/2014/main" id="{42ECFC99-486B-441B-9BB5-3B5D45600202}"/>
              </a:ext>
            </a:extLst>
          </p:cNvPr>
          <p:cNvSpPr/>
          <p:nvPr/>
        </p:nvSpPr>
        <p:spPr>
          <a:xfrm>
            <a:off x="1037019" y="568690"/>
            <a:ext cx="4559645" cy="769441"/>
          </a:xfrm>
          <a:prstGeom prst="rect">
            <a:avLst/>
          </a:prstGeom>
          <a:noFill/>
        </p:spPr>
        <p:txBody>
          <a:bodyPr wrap="none" lIns="91440" tIns="45720" rIns="91440" bIns="45720">
            <a:spAutoFit/>
          </a:bodyPr>
          <a:lstStyle/>
          <a:p>
            <a:pPr algn="ctr"/>
            <a:r>
              <a:rPr lang="en-US" sz="4400" dirty="0">
                <a:ln w="0"/>
                <a:solidFill>
                  <a:schemeClr val="bg1"/>
                </a:solidFill>
                <a:effectLst>
                  <a:outerShdw blurRad="38100" dist="19050" dir="2700000" algn="tl" rotWithShape="0">
                    <a:schemeClr val="dk1">
                      <a:alpha val="40000"/>
                    </a:schemeClr>
                  </a:outerShdw>
                </a:effectLst>
              </a:rPr>
              <a:t>INTRODUCTION</a:t>
            </a:r>
            <a:endParaRPr lang="en-US" sz="4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3354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B378-F5D9-471C-8AE6-06F92B166ED2}"/>
              </a:ext>
            </a:extLst>
          </p:cNvPr>
          <p:cNvSpPr>
            <a:spLocks noGrp="1"/>
          </p:cNvSpPr>
          <p:nvPr>
            <p:ph type="title"/>
          </p:nvPr>
        </p:nvSpPr>
        <p:spPr>
          <a:xfrm>
            <a:off x="191655" y="392834"/>
            <a:ext cx="5461000" cy="1325563"/>
          </a:xfrm>
        </p:spPr>
        <p:txBody>
          <a:bodyPr/>
          <a:lstStyle/>
          <a:p>
            <a:r>
              <a:rPr lang="en-US" dirty="0"/>
              <a:t>PROPOSED SYSTEM</a:t>
            </a:r>
          </a:p>
        </p:txBody>
      </p:sp>
      <p:sp>
        <p:nvSpPr>
          <p:cNvPr id="4" name="Content Placeholder 3">
            <a:extLst>
              <a:ext uri="{FF2B5EF4-FFF2-40B4-BE49-F238E27FC236}">
                <a16:creationId xmlns:a16="http://schemas.microsoft.com/office/drawing/2014/main" id="{9735BB57-FECA-4B24-969E-106F6ADE5AC2}"/>
              </a:ext>
            </a:extLst>
          </p:cNvPr>
          <p:cNvSpPr>
            <a:spLocks noGrp="1"/>
          </p:cNvSpPr>
          <p:nvPr>
            <p:ph idx="1"/>
          </p:nvPr>
        </p:nvSpPr>
        <p:spPr>
          <a:xfrm>
            <a:off x="341745" y="1825625"/>
            <a:ext cx="11757891" cy="3836266"/>
          </a:xfrm>
        </p:spPr>
        <p:txBody>
          <a:bodyPr>
            <a:noAutofit/>
          </a:bodyPr>
          <a:lstStyle/>
          <a:p>
            <a:pPr marL="0" indent="0">
              <a:buNone/>
            </a:pPr>
            <a:r>
              <a:rPr lang="en-US" sz="4000" b="0" i="0" dirty="0">
                <a:effectLst/>
              </a:rPr>
              <a:t>The aim of this project is to develop A System for Health Document</a:t>
            </a:r>
            <a:br>
              <a:rPr lang="en-US" sz="4000" dirty="0"/>
            </a:br>
            <a:r>
              <a:rPr lang="en-US" sz="4000" b="0" i="0" dirty="0">
                <a:effectLst/>
              </a:rPr>
              <a:t>Classification Using Machine Learning.</a:t>
            </a:r>
            <a:br>
              <a:rPr lang="en-US" sz="4000" dirty="0"/>
            </a:br>
            <a:r>
              <a:rPr lang="en-US" sz="4000" b="0" i="0" dirty="0">
                <a:effectLst/>
              </a:rPr>
              <a:t>Other objectives include:</a:t>
            </a:r>
            <a:br>
              <a:rPr lang="en-US" sz="4000" dirty="0"/>
            </a:br>
            <a:r>
              <a:rPr lang="en-US" sz="4000" b="0" i="0" dirty="0">
                <a:effectLst/>
              </a:rPr>
              <a:t>1. Study the various machine learning classification algorithm.</a:t>
            </a:r>
            <a:br>
              <a:rPr lang="en-US" sz="4000" dirty="0"/>
            </a:br>
            <a:r>
              <a:rPr lang="en-US" sz="4000" b="0" i="0" dirty="0">
                <a:effectLst/>
              </a:rPr>
              <a:t>2. Implement classification algorithm.</a:t>
            </a:r>
          </a:p>
          <a:p>
            <a:pPr marL="0" indent="0">
              <a:buNone/>
            </a:pPr>
            <a:r>
              <a:rPr lang="en-US" sz="4000" dirty="0"/>
              <a:t> (NLP, Random Forest, Naive Bayes)</a:t>
            </a:r>
            <a:endParaRPr lang="en-IN" sz="4000" dirty="0"/>
          </a:p>
        </p:txBody>
      </p:sp>
    </p:spTree>
    <p:extLst>
      <p:ext uri="{BB962C8B-B14F-4D97-AF65-F5344CB8AC3E}">
        <p14:creationId xmlns:p14="http://schemas.microsoft.com/office/powerpoint/2010/main" val="194305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1C25-A5BF-4248-9432-A7338677009A}"/>
              </a:ext>
            </a:extLst>
          </p:cNvPr>
          <p:cNvSpPr>
            <a:spLocks noGrp="1"/>
          </p:cNvSpPr>
          <p:nvPr>
            <p:ph type="title"/>
          </p:nvPr>
        </p:nvSpPr>
        <p:spPr>
          <a:xfrm>
            <a:off x="652669" y="736185"/>
            <a:ext cx="10515600" cy="1325563"/>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5213E5C4-D5E8-4198-8B85-8DC9DACBE236}"/>
              </a:ext>
            </a:extLst>
          </p:cNvPr>
          <p:cNvSpPr>
            <a:spLocks noGrp="1"/>
          </p:cNvSpPr>
          <p:nvPr>
            <p:ph idx="1"/>
          </p:nvPr>
        </p:nvSpPr>
        <p:spPr>
          <a:xfrm>
            <a:off x="838200" y="2498655"/>
            <a:ext cx="10515600" cy="2576928"/>
          </a:xfrm>
        </p:spPr>
        <p:txBody>
          <a:bodyPr>
            <a:normAutofit fontScale="92500" lnSpcReduction="10000"/>
          </a:bodyPr>
          <a:lstStyle/>
          <a:p>
            <a:pPr>
              <a:buFont typeface="Arial" panose="020B0604020202020204" pitchFamily="34" charset="0"/>
              <a:buChar char="•"/>
            </a:pPr>
            <a:r>
              <a:rPr lang="en-US" sz="4000" dirty="0">
                <a:effectLst/>
                <a:latin typeface="+mj-lt"/>
              </a:rPr>
              <a:t>Machine learning based Classification algorithm is used to classify the health documents.</a:t>
            </a:r>
          </a:p>
          <a:p>
            <a:pPr>
              <a:buFont typeface="Arial" panose="020B0604020202020204" pitchFamily="34" charset="0"/>
              <a:buChar char="•"/>
            </a:pPr>
            <a:r>
              <a:rPr lang="en-US" sz="4000" dirty="0">
                <a:latin typeface="+mj-lt"/>
              </a:rPr>
              <a:t>D</a:t>
            </a:r>
            <a:r>
              <a:rPr lang="en-US" sz="4000" b="0" i="0" dirty="0">
                <a:effectLst/>
                <a:latin typeface="+mj-lt"/>
              </a:rPr>
              <a:t>emonstrating methods for text mining and </a:t>
            </a:r>
            <a:r>
              <a:rPr lang="en-US" sz="4000" i="0" dirty="0">
                <a:effectLst/>
                <a:latin typeface="+mj-lt"/>
              </a:rPr>
              <a:t>document classification</a:t>
            </a:r>
            <a:r>
              <a:rPr lang="en-US" sz="4000" b="0" i="0" dirty="0">
                <a:effectLst/>
                <a:latin typeface="+mj-lt"/>
              </a:rPr>
              <a:t> used in Natural Language Processing </a:t>
            </a:r>
            <a:r>
              <a:rPr lang="en-US" sz="4000" dirty="0">
                <a:latin typeface="+mj-lt"/>
              </a:rPr>
              <a:t>(</a:t>
            </a:r>
            <a:r>
              <a:rPr lang="en-US" sz="4000" u="sng" dirty="0">
                <a:latin typeface="+mj-lt"/>
              </a:rPr>
              <a:t>NLP</a:t>
            </a:r>
            <a:r>
              <a:rPr lang="en-US" sz="4000" dirty="0">
                <a:latin typeface="+mj-lt"/>
              </a:rPr>
              <a:t>).</a:t>
            </a:r>
            <a:endParaRPr lang="en-US" sz="4000" i="0" dirty="0">
              <a:effectLst/>
              <a:latin typeface="+mj-lt"/>
            </a:endParaRPr>
          </a:p>
          <a:p>
            <a:pPr marL="0" indent="0">
              <a:buNone/>
            </a:pPr>
            <a:endParaRPr lang="en-IN" sz="4000" dirty="0"/>
          </a:p>
        </p:txBody>
      </p:sp>
    </p:spTree>
    <p:extLst>
      <p:ext uri="{BB962C8B-B14F-4D97-AF65-F5344CB8AC3E}">
        <p14:creationId xmlns:p14="http://schemas.microsoft.com/office/powerpoint/2010/main" val="67794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6D5D-B65C-4D62-ADA1-1A9E706E7F34}"/>
              </a:ext>
            </a:extLst>
          </p:cNvPr>
          <p:cNvSpPr>
            <a:spLocks noGrp="1"/>
          </p:cNvSpPr>
          <p:nvPr>
            <p:ph type="title"/>
          </p:nvPr>
        </p:nvSpPr>
        <p:spPr>
          <a:xfrm>
            <a:off x="241852" y="-138458"/>
            <a:ext cx="10515600" cy="1325563"/>
          </a:xfrm>
        </p:spPr>
        <p:txBody>
          <a:bodyPr/>
          <a:lstStyle/>
          <a:p>
            <a:r>
              <a:rPr lang="en-US" dirty="0"/>
              <a:t>Architecture diagram</a:t>
            </a:r>
            <a:endParaRPr lang="en-IN" dirty="0"/>
          </a:p>
        </p:txBody>
      </p:sp>
      <p:pic>
        <p:nvPicPr>
          <p:cNvPr id="5" name="Content Placeholder 4">
            <a:extLst>
              <a:ext uri="{FF2B5EF4-FFF2-40B4-BE49-F238E27FC236}">
                <a16:creationId xmlns:a16="http://schemas.microsoft.com/office/drawing/2014/main" id="{6EEB79DF-78E9-4852-A8B0-BC7D6CACEBC4}"/>
              </a:ext>
            </a:extLst>
          </p:cNvPr>
          <p:cNvPicPr>
            <a:picLocks noGrp="1" noChangeAspect="1"/>
          </p:cNvPicPr>
          <p:nvPr>
            <p:ph idx="1"/>
          </p:nvPr>
        </p:nvPicPr>
        <p:blipFill>
          <a:blip r:embed="rId2"/>
          <a:stretch>
            <a:fillRect/>
          </a:stretch>
        </p:blipFill>
        <p:spPr>
          <a:xfrm>
            <a:off x="321365" y="1028077"/>
            <a:ext cx="10845557" cy="5651018"/>
          </a:xfrm>
        </p:spPr>
      </p:pic>
    </p:spTree>
    <p:extLst>
      <p:ext uri="{BB962C8B-B14F-4D97-AF65-F5344CB8AC3E}">
        <p14:creationId xmlns:p14="http://schemas.microsoft.com/office/powerpoint/2010/main" val="411365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F987-7E4D-480D-8E12-C44A47F6BE92}"/>
              </a:ext>
            </a:extLst>
          </p:cNvPr>
          <p:cNvSpPr>
            <a:spLocks noGrp="1"/>
          </p:cNvSpPr>
          <p:nvPr>
            <p:ph type="title"/>
          </p:nvPr>
        </p:nvSpPr>
        <p:spPr>
          <a:xfrm>
            <a:off x="135835" y="-125205"/>
            <a:ext cx="10515600" cy="1325563"/>
          </a:xfrm>
        </p:spPr>
        <p:txBody>
          <a:bodyPr/>
          <a:lstStyle/>
          <a:p>
            <a:r>
              <a:rPr lang="en-US" dirty="0"/>
              <a:t>USECASE DIAGRAM</a:t>
            </a:r>
            <a:endParaRPr lang="en-IN" dirty="0"/>
          </a:p>
        </p:txBody>
      </p:sp>
      <p:pic>
        <p:nvPicPr>
          <p:cNvPr id="5" name="Content Placeholder 4">
            <a:extLst>
              <a:ext uri="{FF2B5EF4-FFF2-40B4-BE49-F238E27FC236}">
                <a16:creationId xmlns:a16="http://schemas.microsoft.com/office/drawing/2014/main" id="{B7316B4A-6863-42BC-8C26-39E5B72EFA89}"/>
              </a:ext>
            </a:extLst>
          </p:cNvPr>
          <p:cNvPicPr>
            <a:picLocks noGrp="1" noChangeAspect="1"/>
          </p:cNvPicPr>
          <p:nvPr>
            <p:ph idx="1"/>
          </p:nvPr>
        </p:nvPicPr>
        <p:blipFill>
          <a:blip r:embed="rId2"/>
          <a:stretch>
            <a:fillRect/>
          </a:stretch>
        </p:blipFill>
        <p:spPr>
          <a:xfrm>
            <a:off x="1762539" y="940904"/>
            <a:ext cx="6917635" cy="5784574"/>
          </a:xfrm>
        </p:spPr>
      </p:pic>
    </p:spTree>
    <p:extLst>
      <p:ext uri="{BB962C8B-B14F-4D97-AF65-F5344CB8AC3E}">
        <p14:creationId xmlns:p14="http://schemas.microsoft.com/office/powerpoint/2010/main" val="45240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C0F8-39DE-4559-B2FD-0AE451A272E0}"/>
              </a:ext>
            </a:extLst>
          </p:cNvPr>
          <p:cNvSpPr>
            <a:spLocks noGrp="1"/>
          </p:cNvSpPr>
          <p:nvPr>
            <p:ph type="title"/>
          </p:nvPr>
        </p:nvSpPr>
        <p:spPr>
          <a:xfrm>
            <a:off x="122583" y="-138458"/>
            <a:ext cx="10515600" cy="1325563"/>
          </a:xfrm>
        </p:spPr>
        <p:txBody>
          <a:bodyPr/>
          <a:lstStyle/>
          <a:p>
            <a:r>
              <a:rPr lang="en-US" dirty="0"/>
              <a:t>ACTIVITY DIAGRAM</a:t>
            </a:r>
            <a:endParaRPr lang="en-IN" dirty="0"/>
          </a:p>
        </p:txBody>
      </p:sp>
      <p:pic>
        <p:nvPicPr>
          <p:cNvPr id="5" name="Content Placeholder 4">
            <a:extLst>
              <a:ext uri="{FF2B5EF4-FFF2-40B4-BE49-F238E27FC236}">
                <a16:creationId xmlns:a16="http://schemas.microsoft.com/office/drawing/2014/main" id="{C5A6849E-576B-417A-8790-9B87774E4B99}"/>
              </a:ext>
            </a:extLst>
          </p:cNvPr>
          <p:cNvPicPr>
            <a:picLocks noGrp="1" noChangeAspect="1"/>
          </p:cNvPicPr>
          <p:nvPr>
            <p:ph idx="1"/>
          </p:nvPr>
        </p:nvPicPr>
        <p:blipFill>
          <a:blip r:embed="rId2"/>
          <a:srcRect/>
          <a:stretch/>
        </p:blipFill>
        <p:spPr>
          <a:xfrm>
            <a:off x="1533699" y="1007166"/>
            <a:ext cx="8316220" cy="5671929"/>
          </a:xfrm>
        </p:spPr>
      </p:pic>
    </p:spTree>
    <p:extLst>
      <p:ext uri="{BB962C8B-B14F-4D97-AF65-F5344CB8AC3E}">
        <p14:creationId xmlns:p14="http://schemas.microsoft.com/office/powerpoint/2010/main" val="4015671220"/>
      </p:ext>
    </p:extLst>
  </p:cSld>
  <p:clrMapOvr>
    <a:masterClrMapping/>
  </p:clrMapOvr>
</p:sld>
</file>

<file path=ppt/theme/theme1.xml><?xml version="1.0" encoding="utf-8"?>
<a:theme xmlns:a="http://schemas.openxmlformats.org/drawingml/2006/main" name="Office Theme">
  <a:themeElements>
    <a:clrScheme name="MS-Theme-Flower">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MS-Theme-Flower">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RENCE PRESENTATION" id="{0704AB8F-6471-43EE-9160-5DF446F75248}" vid="{E114BEE9-A6F0-43F7-90DC-D109E9E024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conference presentation</Template>
  <TotalTime>1198</TotalTime>
  <Words>762</Words>
  <Application>Microsoft Office PowerPoint</Application>
  <PresentationFormat>Widescreen</PresentationFormat>
  <Paragraphs>73</Paragraphs>
  <Slides>18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Garamond</vt:lpstr>
      <vt:lpstr>Garamond (Headings)</vt:lpstr>
      <vt:lpstr>merriweather sans</vt:lpstr>
      <vt:lpstr>ProximaNW01-AltLightReg</vt:lpstr>
      <vt:lpstr>Times New Roman</vt:lpstr>
      <vt:lpstr>Vardana</vt:lpstr>
      <vt:lpstr>Wingdings</vt:lpstr>
      <vt:lpstr>Office Theme</vt:lpstr>
      <vt:lpstr>HEALTH DOCUMENT CLASSIFICATION USING MACHINE LEARNING</vt:lpstr>
      <vt:lpstr>ABSTRACT</vt:lpstr>
      <vt:lpstr>PowerPoint Presentation</vt:lpstr>
      <vt:lpstr>PowerPoint Presentation</vt:lpstr>
      <vt:lpstr>PROPOSED SYSTEM</vt:lpstr>
      <vt:lpstr>OBJECTIVE</vt:lpstr>
      <vt:lpstr>Architecture diagram</vt:lpstr>
      <vt:lpstr>USECASE DIAGRAM</vt:lpstr>
      <vt:lpstr>ACTIVITY DIAGRAM</vt:lpstr>
      <vt:lpstr>ADVANTAGES</vt:lpstr>
      <vt:lpstr>Software and hardware requirements</vt:lpstr>
      <vt:lpstr>SCOPE OF THE STUDY</vt:lpstr>
      <vt:lpstr>Screenshots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mentoring</dc:title>
  <dc:creator>UPPIN RUPA</dc:creator>
  <cp:lastModifiedBy>MOGILI PRASHANTH REDDY</cp:lastModifiedBy>
  <cp:revision>32</cp:revision>
  <dcterms:created xsi:type="dcterms:W3CDTF">2021-03-07T11:22:29Z</dcterms:created>
  <dcterms:modified xsi:type="dcterms:W3CDTF">2021-05-15T05:04:31Z</dcterms:modified>
</cp:coreProperties>
</file>