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5143500" cx="9144000"/>
  <p:notesSz cx="6858000" cy="9144000"/>
  <p:embeddedFontLst>
    <p:embeddedFont>
      <p:font typeface="Roboto"/>
      <p:regular r:id="rId75"/>
      <p:bold r:id="rId76"/>
      <p:italic r:id="rId77"/>
      <p:boldItalic r:id="rId78"/>
    </p:embeddedFont>
    <p:embeddedFont>
      <p:font typeface="Merriweather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Merriweather-bold.fntdata"/><Relationship Id="rId82" Type="http://schemas.openxmlformats.org/officeDocument/2006/relationships/font" Target="fonts/Merriweather-boldItalic.fntdata"/><Relationship Id="rId81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Roboto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Roboto-italic.fntdata"/><Relationship Id="rId32" Type="http://schemas.openxmlformats.org/officeDocument/2006/relationships/slide" Target="slides/slide27.xml"/><Relationship Id="rId76" Type="http://schemas.openxmlformats.org/officeDocument/2006/relationships/font" Target="fonts/Roboto-bold.fntdata"/><Relationship Id="rId35" Type="http://schemas.openxmlformats.org/officeDocument/2006/relationships/slide" Target="slides/slide30.xml"/><Relationship Id="rId79" Type="http://schemas.openxmlformats.org/officeDocument/2006/relationships/font" Target="fonts/Merriweather-regular.fntdata"/><Relationship Id="rId34" Type="http://schemas.openxmlformats.org/officeDocument/2006/relationships/slide" Target="slides/slide29.xml"/><Relationship Id="rId78" Type="http://schemas.openxmlformats.org/officeDocument/2006/relationships/font" Target="fonts/Roboto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621c9bf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621c9bf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21c9bf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21c9bf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0621c9bf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0621c9bf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621c9bf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0621c9bf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0621c9bf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0621c9bf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0621c9bf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0621c9bf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0621c9b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0621c9b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621c9bf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621c9bf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621c9bf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621c9bf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0621c9bf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0621c9bf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2e7288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2e7288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0621c9bf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0621c9bf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0621c9bf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0621c9bf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0621c9bf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0621c9bf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0621c9bf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0621c9bf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0621c9b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0621c9b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621c9bf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621c9bf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0621c9bf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0621c9bf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0621c9bf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0621c9bf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621c9bf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0621c9bf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0621c9bf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0621c9bf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239d0c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239d0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0621c9bf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0621c9bf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0621c9bf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0621c9bf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0621c9bf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0621c9bf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0621c9bf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0621c9bf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0621c9bf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0621c9bf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0621c9bf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0621c9bf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0621c9bf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0621c9bf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0621c9bf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0621c9bf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0621c9bf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0621c9bf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0621c9bf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0621c9bf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43cd0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43cd0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0621c9bf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0621c9bf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0621c9bf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0621c9bf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0621c9bf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0621c9bf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621c9bf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621c9bf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0621c9bf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0621c9bf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0621c9bf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0621c9bf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5a1ff9b1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5a1ff9b1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5a1ff9b1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5a1ff9b1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5a1ff9b1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5a1ff9b1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5a1ff9b1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5a1ff9b1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621c9bf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621c9b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5a1ff9b1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5a1ff9b1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75f8dbf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75f8dbf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75f8dbf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75f8dbf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36e564a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36e564a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36e564a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36e564a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36e564a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36e564a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f36e564a9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f36e564a9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36e564a9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36e564a9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f36e564a9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f36e564a9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f36e564a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f36e564a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0621c9bf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0621c9bf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36e564a9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f36e564a9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36e564a9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f36e564a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36e564a9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36e564a9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f36e564a9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f36e564a9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36e564a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f36e564a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36e564a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36e564a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f36e564a9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f36e564a9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36e564a9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f36e564a9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802947325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802947325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0621c9bf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0621c9bf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621c9bf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0621c9bf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0621c9bf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0621c9bf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bmstu.wiki/UBIFS_(Unsorted_Block_Image_File_System)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</a:t>
            </a:r>
            <a:r>
              <a:rPr lang="es-419"/>
              <a:t>módulos</a:t>
            </a:r>
            <a:r>
              <a:rPr lang="es-419"/>
              <a:t> de kernel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Manejadores de Dispositivos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Utilización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Comando </a:t>
            </a:r>
            <a:r>
              <a:rPr b="1" lang="es-419"/>
              <a:t>lsmod</a:t>
            </a:r>
            <a:r>
              <a:rPr lang="es-419"/>
              <a:t> lista todos los módulos cargados.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Idéntico a ejecutar </a:t>
            </a:r>
            <a:r>
              <a:rPr b="1" lang="es-419"/>
              <a:t>cat /proc/modules</a:t>
            </a:r>
            <a:r>
              <a:rPr lang="es-419"/>
              <a:t>, pero en formato más legible.</a:t>
            </a: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comando puede ser ejecutado en cualquier directorio.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necesita permisos de </a:t>
            </a:r>
            <a:r>
              <a:rPr lang="es-419"/>
              <a:t>superusuario</a:t>
            </a:r>
            <a:r>
              <a:rPr lang="es-419"/>
              <a:t> (solo lista </a:t>
            </a:r>
            <a:r>
              <a:rPr lang="es-419"/>
              <a:t>información</a:t>
            </a:r>
            <a:r>
              <a:rPr lang="es-419"/>
              <a:t>).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925050" y="2404725"/>
            <a:ext cx="72939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lsmod</a:t>
            </a:r>
            <a:endParaRPr sz="2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Utilización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remover un </a:t>
            </a:r>
            <a:r>
              <a:rPr lang="es-419"/>
              <a:t>módulo</a:t>
            </a:r>
            <a:r>
              <a:rPr lang="es-419"/>
              <a:t> se utiliza </a:t>
            </a:r>
            <a:r>
              <a:rPr b="1" lang="es-419"/>
              <a:t>rmmod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Trata de remover el </a:t>
            </a:r>
            <a:r>
              <a:rPr lang="es-419"/>
              <a:t>módulo</a:t>
            </a:r>
            <a:r>
              <a:rPr lang="es-419"/>
              <a:t> indicado.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Solo permitido si el modulo no esta en uso.</a:t>
            </a: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 mismo puede lograrse con </a:t>
            </a:r>
            <a:r>
              <a:rPr b="1" lang="es-419"/>
              <a:t>modprobe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modprobe </a:t>
            </a:r>
            <a:r>
              <a:rPr lang="es-419"/>
              <a:t>también</a:t>
            </a:r>
            <a:r>
              <a:rPr lang="es-419"/>
              <a:t> remueve dependencias cargadas.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925050" y="2557125"/>
            <a:ext cx="72939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sudo rmmod mi_modulo</a:t>
            </a:r>
            <a:endParaRPr sz="2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925050" y="4356975"/>
            <a:ext cx="72939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sudo modprobe -r mi_modulo</a:t>
            </a:r>
            <a:endParaRPr sz="2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Utilización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Pueden pasarse argumentos a los </a:t>
            </a:r>
            <a:r>
              <a:rPr lang="es-419"/>
              <a:t>módulos</a:t>
            </a:r>
            <a:r>
              <a:rPr lang="es-419"/>
              <a:t> al momento de cargarlos.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ver que </a:t>
            </a:r>
            <a:r>
              <a:rPr lang="es-419"/>
              <a:t>parámetros</a:t>
            </a:r>
            <a:r>
              <a:rPr lang="es-419"/>
              <a:t> tiene un </a:t>
            </a:r>
            <a:r>
              <a:rPr lang="es-419"/>
              <a:t>módulo</a:t>
            </a:r>
            <a:r>
              <a:rPr lang="es-419"/>
              <a:t> disponible se utiliza </a:t>
            </a:r>
            <a:r>
              <a:rPr b="1" lang="es-419"/>
              <a:t>modinfo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 </a:t>
            </a: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Uno de los </a:t>
            </a:r>
            <a:r>
              <a:rPr lang="es-419"/>
              <a:t>parámetros</a:t>
            </a:r>
            <a:r>
              <a:rPr lang="es-419"/>
              <a:t> es </a:t>
            </a:r>
            <a:r>
              <a:rPr b="1" lang="es-419"/>
              <a:t>delay_use</a:t>
            </a:r>
            <a:r>
              <a:rPr lang="es-419"/>
              <a:t>.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925050" y="3230300"/>
            <a:ext cx="72939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modinfo usb-storage</a:t>
            </a:r>
            <a:endParaRPr sz="2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Utilización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</a:t>
            </a:r>
            <a:r>
              <a:rPr lang="es-419"/>
              <a:t>parámetro</a:t>
            </a:r>
            <a:r>
              <a:rPr lang="es-419"/>
              <a:t> puede ser pasado como argumento de distintas formas: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Mediante </a:t>
            </a:r>
            <a:r>
              <a:rPr b="1" lang="es-419"/>
              <a:t>insmod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Mediante </a:t>
            </a:r>
            <a:r>
              <a:rPr b="1" lang="es-419"/>
              <a:t>modprobe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Mediante la </a:t>
            </a:r>
            <a:r>
              <a:rPr lang="es-419"/>
              <a:t>línea</a:t>
            </a:r>
            <a:r>
              <a:rPr lang="es-419"/>
              <a:t> de comandos del kernel, si el driver se compila estáticamente junto con 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Caso </a:t>
            </a:r>
            <a:r>
              <a:rPr b="1" lang="es-419"/>
              <a:t>insmod</a:t>
            </a:r>
            <a:r>
              <a:rPr lang="es-419"/>
              <a:t>: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925050" y="4068500"/>
            <a:ext cx="72939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s-419" sz="2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sudo insmod ./usb-storage.ko delay_use=0</a:t>
            </a:r>
            <a:endParaRPr sz="2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Utilización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Caso </a:t>
            </a:r>
            <a:r>
              <a:rPr b="1" lang="es-419"/>
              <a:t>modprobe</a:t>
            </a:r>
            <a:r>
              <a:rPr lang="es-419"/>
              <a:t>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Seteo de </a:t>
            </a:r>
            <a:r>
              <a:rPr lang="es-419"/>
              <a:t>parámetros</a:t>
            </a:r>
            <a:r>
              <a:rPr lang="es-419"/>
              <a:t> en archivo </a:t>
            </a:r>
            <a:r>
              <a:rPr b="1" lang="es-419"/>
              <a:t>/etc/modprobe.conf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Seteo de </a:t>
            </a:r>
            <a:r>
              <a:rPr lang="es-419"/>
              <a:t>parámetros</a:t>
            </a:r>
            <a:r>
              <a:rPr lang="es-419"/>
              <a:t> en cualquier archivo dentro de </a:t>
            </a:r>
            <a:r>
              <a:rPr b="1" lang="es-419"/>
              <a:t>/etc/modprobe.d/</a:t>
            </a:r>
            <a:br>
              <a:rPr b="1" lang="es-419"/>
            </a:br>
            <a:br>
              <a:rPr b="1" lang="es-419"/>
            </a:br>
            <a:br>
              <a:rPr b="1" lang="es-419"/>
            </a:b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Caso línea de comandos del kernel: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925050" y="2500975"/>
            <a:ext cx="72939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options usb-storage delay_use=0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925050" y="3939250"/>
            <a:ext cx="72939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usb-storage.delay_use=0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Utilización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el c</a:t>
            </a:r>
            <a:r>
              <a:rPr lang="es-419"/>
              <a:t>aso </a:t>
            </a:r>
            <a:r>
              <a:rPr lang="es-419"/>
              <a:t>que se desee encontrar y cambiar parámetros de módulos ya cargados: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Checkear /sys/module/&lt;name&gt;/parameters.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Hay un archivo por parámetro, que contiene el valor del mismo.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Si el archivo tiene permisos de escritura puede cambiarse este valor.</a:t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311700" y="3306500"/>
            <a:ext cx="86037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s-419" sz="21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echo 0 &gt; /sys/module/usb_storage/parameters/delay_use</a:t>
            </a:r>
            <a:endParaRPr sz="21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1355550"/>
            <a:ext cx="8520600" cy="24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Particularidades del kernel</a:t>
            </a:r>
            <a:endParaRPr sz="7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Particularidades del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 </a:t>
            </a:r>
            <a:r>
              <a:rPr lang="es-419"/>
              <a:t>través</a:t>
            </a:r>
            <a:r>
              <a:rPr lang="es-419"/>
              <a:t> de los años, los </a:t>
            </a:r>
            <a:r>
              <a:rPr lang="es-419"/>
              <a:t>desarrolladores</a:t>
            </a:r>
            <a:r>
              <a:rPr lang="es-419"/>
              <a:t> </a:t>
            </a:r>
            <a:r>
              <a:rPr lang="es-419"/>
              <a:t>propusieron</a:t>
            </a:r>
            <a:r>
              <a:rPr lang="es-419"/>
              <a:t> que el kernel de linux siguiera reglas </a:t>
            </a:r>
            <a:r>
              <a:rPr lang="es-419"/>
              <a:t>estándar</a:t>
            </a:r>
            <a:r>
              <a:rPr lang="es-419"/>
              <a:t>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Citamos las </a:t>
            </a:r>
            <a:r>
              <a:rPr lang="es-419"/>
              <a:t>más</a:t>
            </a:r>
            <a:r>
              <a:rPr lang="es-419"/>
              <a:t> importantes: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Estilo de </a:t>
            </a:r>
            <a:r>
              <a:rPr lang="es-419"/>
              <a:t>programación.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Asignación e inicialización de memoria para estructuras de kernel.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Clases, objetos y OOP (programación orientada a objetos).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Particularidades del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</a:t>
            </a:r>
            <a:r>
              <a:rPr lang="es-419"/>
              <a:t>Estilo de </a:t>
            </a:r>
            <a:r>
              <a:rPr lang="es-419"/>
              <a:t>programación determina si nuestro código se evalúa para ingresar al kernel o no.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Hay muchas reglas, solo citaremos las más populares.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Indentación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Se utilizan tabs de 8 caracteres y líneas de 80 columnas.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Si la indentación evita que se escriba la función completa, es porque tiene muchos niveles de anidamiento.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Para checkear esto se utiliza un script dentro de las fuentes del kernel</a:t>
            </a:r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1184550" y="4389625"/>
            <a:ext cx="72708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./</a:t>
            </a:r>
            <a:r>
              <a:rPr lang="es-419" sz="21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scripts/cleanfile my_module.c</a:t>
            </a:r>
            <a:endParaRPr sz="21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Particularidades del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Funciones y variables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Cualquiera que no sea exportada, debe ser declarada como static.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No se aceptan espacios alrededor de expresiones dentro de </a:t>
            </a:r>
            <a:r>
              <a:rPr lang="es-419"/>
              <a:t>paréntesis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Son aceptados espacios antes o </a:t>
            </a:r>
            <a:r>
              <a:rPr lang="es-419"/>
              <a:t>después</a:t>
            </a:r>
            <a:r>
              <a:rPr lang="es-419"/>
              <a:t> de los </a:t>
            </a:r>
            <a:r>
              <a:rPr lang="es-419"/>
              <a:t>paréntesis</a:t>
            </a:r>
            <a:br>
              <a:rPr lang="es-419"/>
            </a:b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 utilización de </a:t>
            </a:r>
            <a:r>
              <a:rPr b="1" lang="es-419"/>
              <a:t>typedef</a:t>
            </a:r>
            <a:r>
              <a:rPr lang="es-419"/>
              <a:t> esta prohibida.</a:t>
            </a:r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1494500" y="2811000"/>
            <a:ext cx="5468400" cy="948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s = </a:t>
            </a:r>
            <a:r>
              <a:rPr lang="es-419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419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file);   </a:t>
            </a:r>
            <a:r>
              <a:rPr lang="es-419" sz="18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//aceptado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s = </a:t>
            </a:r>
            <a:r>
              <a:rPr lang="es-419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s-419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file );  </a:t>
            </a:r>
            <a:r>
              <a:rPr lang="es-419" sz="18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//No aceptado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Módulos</a:t>
            </a:r>
            <a:r>
              <a:rPr lang="es-419" sz="4500"/>
              <a:t> de kernel</a:t>
            </a:r>
            <a:endParaRPr sz="4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Utilización</a:t>
            </a:r>
            <a:r>
              <a:rPr lang="es-419" sz="2500"/>
              <a:t> de </a:t>
            </a:r>
            <a:r>
              <a:rPr lang="es-419" sz="2500"/>
              <a:t>módulos</a:t>
            </a:r>
            <a:r>
              <a:rPr lang="es-419" sz="2500"/>
              <a:t> de kernel</a:t>
            </a:r>
            <a:br>
              <a:rPr lang="es-419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Particularidades del kernel</a:t>
            </a:r>
            <a:br>
              <a:rPr lang="es-419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Desarrollo de </a:t>
            </a:r>
            <a:r>
              <a:rPr lang="es-419" sz="2500"/>
              <a:t>módulos</a:t>
            </a:r>
            <a:r>
              <a:rPr lang="es-419" sz="2500"/>
              <a:t> de kernel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Particularidades del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Funciones y variables (cont.)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Los comentarios debe ser de la forma /* */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Comentarios en </a:t>
            </a:r>
            <a:r>
              <a:rPr lang="es-419"/>
              <a:t>línea</a:t>
            </a:r>
            <a:r>
              <a:rPr lang="es-419"/>
              <a:t> con doble barra no son aceptados.</a:t>
            </a:r>
            <a:br>
              <a:rPr lang="es-419"/>
            </a:b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Las macros deben capitalizarse (</a:t>
            </a:r>
            <a:r>
              <a:rPr lang="es-419"/>
              <a:t>MAYÚSCULAS</a:t>
            </a:r>
            <a:r>
              <a:rPr lang="es-419"/>
              <a:t>). Macros funcionales pueden estar en </a:t>
            </a:r>
            <a:r>
              <a:rPr lang="es-419"/>
              <a:t>minúsculas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Un comentario </a:t>
            </a:r>
            <a:r>
              <a:rPr lang="es-419"/>
              <a:t>jamás</a:t>
            </a:r>
            <a:r>
              <a:rPr lang="es-419"/>
              <a:t> debe reemplazar </a:t>
            </a:r>
            <a:r>
              <a:rPr lang="es-419"/>
              <a:t>código</a:t>
            </a:r>
            <a:r>
              <a:rPr lang="es-419"/>
              <a:t> legible. Se prefiere re-escribir </a:t>
            </a:r>
            <a:r>
              <a:rPr lang="es-419"/>
              <a:t>código</a:t>
            </a:r>
            <a:r>
              <a:rPr lang="es-419"/>
              <a:t> que agregar comentarios.</a:t>
            </a:r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1024625" y="2277600"/>
            <a:ext cx="6331500" cy="948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/* A Desarrolladores de kernel les gusta esto */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// Quien utiliza esto no es digno del Olimpo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Particularidades del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a</a:t>
            </a:r>
            <a:r>
              <a:rPr lang="es-419"/>
              <a:t>signación e inicialización de memoria para estructuras de kernel puede hacerse de dos formas: estática y dinámica.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Todos los inicializadores </a:t>
            </a:r>
            <a:r>
              <a:rPr lang="es-419"/>
              <a:t>dinámicos</a:t>
            </a:r>
            <a:r>
              <a:rPr lang="es-419"/>
              <a:t> se declaran como macros.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 una diferencia fundamental en el </a:t>
            </a:r>
            <a:r>
              <a:rPr lang="es-419"/>
              <a:t>ámbito</a:t>
            </a:r>
            <a:r>
              <a:rPr lang="es-419"/>
              <a:t> (scope) de cada objeto: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Objetos </a:t>
            </a:r>
            <a:r>
              <a:rPr lang="es-419"/>
              <a:t>estáticos</a:t>
            </a:r>
            <a:r>
              <a:rPr lang="es-419"/>
              <a:t> tienen un alcance sobre todo el driver. Todos los dispositivos manejados por este driver ven el objeto.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Objetos </a:t>
            </a:r>
            <a:r>
              <a:rPr lang="es-419"/>
              <a:t>dinámicos</a:t>
            </a:r>
            <a:r>
              <a:rPr lang="es-419"/>
              <a:t> solo son visibles por el dispositivo que </a:t>
            </a:r>
            <a:r>
              <a:rPr lang="es-419"/>
              <a:t>está</a:t>
            </a:r>
            <a:r>
              <a:rPr lang="es-419"/>
              <a:t> utilizando una instancia determinada del driver.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Particularidades del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Con respecto a la OOP, el kernel implementa esto mediante </a:t>
            </a:r>
            <a:r>
              <a:rPr b="1" lang="es-419"/>
              <a:t>dispositivos</a:t>
            </a:r>
            <a:r>
              <a:rPr lang="es-419"/>
              <a:t> y </a:t>
            </a:r>
            <a:r>
              <a:rPr b="1" lang="es-419"/>
              <a:t>clases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subsistemas del kernel se abstraen como </a:t>
            </a:r>
            <a:r>
              <a:rPr b="1" lang="es-419"/>
              <a:t>clases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Hay aproximadamente la misma cantidad de subsistemas que directorios en </a:t>
            </a:r>
            <a:r>
              <a:rPr b="1" lang="es-419"/>
              <a:t>/sys/class/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dispositivo que cae dentro de un subsistema tiene un puntero a una estructura de operaciones.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estructura expone las operaciones que puede efectuar el dispositivo.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1355550"/>
            <a:ext cx="8520600" cy="24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Desarrollo de módulos de kernel</a:t>
            </a:r>
            <a:endParaRPr sz="7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 primero a saber en el desarrollo de </a:t>
            </a:r>
            <a:r>
              <a:rPr lang="es-419"/>
              <a:t>módulos</a:t>
            </a:r>
            <a:r>
              <a:rPr lang="es-419"/>
              <a:t> de kernel es </a:t>
            </a:r>
            <a:r>
              <a:rPr lang="es-419"/>
              <a:t>cómo</a:t>
            </a:r>
            <a:r>
              <a:rPr lang="es-419"/>
              <a:t> </a:t>
            </a:r>
            <a:r>
              <a:rPr lang="es-419"/>
              <a:t>interactúa</a:t>
            </a:r>
            <a:r>
              <a:rPr lang="es-419"/>
              <a:t> el espacio usuario con el espacio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Tiene que ver con sectores de memoria que se pueden acceder (o no) dependiendo de los derechos de acceso (privilegios).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 rotWithShape="1">
          <a:blip r:embed="rId3">
            <a:alphaModFix/>
          </a:blip>
          <a:srcRect b="5466" l="3848" r="3848" t="7494"/>
          <a:stretch/>
        </p:blipFill>
        <p:spPr>
          <a:xfrm>
            <a:off x="2612575" y="2804425"/>
            <a:ext cx="3918850" cy="23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Espacio de kernel: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Conjunto de direcciones donde se almacena y corre el kernel.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Protegido por flags de acceso, previniendo que el usuario lo corrompa.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El kernel por lo tanto accede a cualquier </a:t>
            </a:r>
            <a:r>
              <a:rPr lang="es-419"/>
              <a:t>posición</a:t>
            </a:r>
            <a:r>
              <a:rPr lang="es-419"/>
              <a:t> de memoria, por su nivel de privilegio.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Espacio usuario: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Conjunto de direcciones donde corren los programas normales.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Menor privilegio, no puede acceder a memoria de otra aplicacion (sandbox)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única</a:t>
            </a:r>
            <a:r>
              <a:rPr lang="es-419"/>
              <a:t> manera de que algun codigo de espacio usuario se ejecute a nivel de kernel es mediante system calls.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System calls: read, write, open, close, …….., etc.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Cuando un proceso </a:t>
            </a:r>
            <a:r>
              <a:rPr lang="es-419"/>
              <a:t>efectúa</a:t>
            </a:r>
            <a:r>
              <a:rPr lang="es-419"/>
              <a:t> un system call, se </a:t>
            </a:r>
            <a:r>
              <a:rPr lang="es-419"/>
              <a:t>envía</a:t>
            </a:r>
            <a:r>
              <a:rPr lang="es-419"/>
              <a:t> una </a:t>
            </a:r>
            <a:r>
              <a:rPr lang="es-419"/>
              <a:t>interrupción</a:t>
            </a:r>
            <a:r>
              <a:rPr lang="es-419"/>
              <a:t> de software al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la </a:t>
            </a:r>
            <a:r>
              <a:rPr lang="es-419"/>
              <a:t>interrupción</a:t>
            </a:r>
            <a:r>
              <a:rPr lang="es-419"/>
              <a:t>, se le dan privilegios al </a:t>
            </a:r>
            <a:r>
              <a:rPr lang="es-419"/>
              <a:t>código</a:t>
            </a:r>
            <a:r>
              <a:rPr lang="es-419"/>
              <a:t> hasta tanto se vuelva de esa </a:t>
            </a:r>
            <a:r>
              <a:rPr lang="es-419"/>
              <a:t>interrupción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Comencemos identificando los puntos de entrada y salida.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Todos los </a:t>
            </a:r>
            <a:r>
              <a:rPr lang="es-419"/>
              <a:t>módulos</a:t>
            </a:r>
            <a:r>
              <a:rPr lang="es-419"/>
              <a:t> de kernel tienen </a:t>
            </a:r>
            <a:r>
              <a:rPr b="1" lang="es-419"/>
              <a:t>entry</a:t>
            </a:r>
            <a:r>
              <a:rPr lang="es-419"/>
              <a:t> y </a:t>
            </a:r>
            <a:r>
              <a:rPr b="1" lang="es-419"/>
              <a:t>exit</a:t>
            </a:r>
            <a:r>
              <a:rPr lang="es-419"/>
              <a:t> points.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Son las funciones llamadas con </a:t>
            </a:r>
            <a:r>
              <a:rPr b="1" lang="es-419"/>
              <a:t>insmod</a:t>
            </a:r>
            <a:r>
              <a:rPr lang="es-419"/>
              <a:t> y </a:t>
            </a:r>
            <a:r>
              <a:rPr b="1" lang="es-419"/>
              <a:t>rmmod</a:t>
            </a:r>
            <a:r>
              <a:rPr lang="es-419"/>
              <a:t> respectivamente.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Puede ser confuso, pero los </a:t>
            </a:r>
            <a:r>
              <a:rPr lang="es-419"/>
              <a:t>módulos</a:t>
            </a:r>
            <a:r>
              <a:rPr lang="es-419"/>
              <a:t> no siguen las reglas que conocemos de un programa </a:t>
            </a:r>
            <a:r>
              <a:rPr lang="es-419"/>
              <a:t>estándar</a:t>
            </a:r>
            <a:r>
              <a:rPr lang="es-419"/>
              <a:t> en 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entry point no necesita ser </a:t>
            </a:r>
            <a:r>
              <a:rPr i="1" lang="es-419"/>
              <a:t>main</a:t>
            </a:r>
            <a:r>
              <a:rPr lang="es-419"/>
              <a:t>(), puede tener cualquier nombre.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Asimismo, en un programa en C, el programa retorna al final de la </a:t>
            </a:r>
            <a:r>
              <a:rPr lang="es-419"/>
              <a:t>función</a:t>
            </a:r>
            <a:r>
              <a:rPr lang="es-419"/>
              <a:t> </a:t>
            </a:r>
            <a:r>
              <a:rPr i="1" lang="es-419"/>
              <a:t>main</a:t>
            </a:r>
            <a:r>
              <a:rPr lang="es-419"/>
              <a:t>().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los </a:t>
            </a:r>
            <a:r>
              <a:rPr lang="es-419"/>
              <a:t>módulos</a:t>
            </a:r>
            <a:r>
              <a:rPr lang="es-419"/>
              <a:t> se define el punto de salida en otra </a:t>
            </a:r>
            <a:r>
              <a:rPr lang="es-419"/>
              <a:t>sección</a:t>
            </a:r>
            <a:r>
              <a:rPr lang="es-419"/>
              <a:t> (otra </a:t>
            </a:r>
            <a:r>
              <a:rPr lang="es-419"/>
              <a:t>función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Solo se necesita indicar al kernel cual es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entry</a:t>
            </a:r>
            <a:r>
              <a:rPr lang="es-419"/>
              <a:t> y cual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exit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se hace mediante las macros </a:t>
            </a:r>
            <a:r>
              <a:rPr b="1" lang="es-419"/>
              <a:t>module_init</a:t>
            </a:r>
            <a:r>
              <a:rPr lang="es-419"/>
              <a:t>() y </a:t>
            </a:r>
            <a:r>
              <a:rPr b="1" lang="es-419"/>
              <a:t>module_exit</a:t>
            </a:r>
            <a:r>
              <a:rPr lang="es-419"/>
              <a:t>().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macros</a:t>
            </a:r>
            <a:r>
              <a:rPr lang="es-419"/>
              <a:t> </a:t>
            </a:r>
            <a:r>
              <a:rPr b="1" lang="es-419"/>
              <a:t>module_init</a:t>
            </a:r>
            <a:r>
              <a:rPr lang="es-419"/>
              <a:t>() y </a:t>
            </a:r>
            <a:r>
              <a:rPr b="1" lang="es-419"/>
              <a:t>module_exit</a:t>
            </a:r>
            <a:r>
              <a:rPr lang="es-419"/>
              <a:t>() indican las funciones que se ejecutan cuando se carga y descarga el módulo.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Solo se ejecutan estas funciones una única vez, al momento de efectuar la carga/descarga del módulo.</a:t>
            </a:r>
            <a:endParaRPr/>
          </a:p>
        </p:txBody>
      </p:sp>
      <p:sp>
        <p:nvSpPr>
          <p:cNvPr id="253" name="Google Shape;253;p42"/>
          <p:cNvSpPr txBox="1"/>
          <p:nvPr/>
        </p:nvSpPr>
        <p:spPr>
          <a:xfrm>
            <a:off x="1908450" y="3392275"/>
            <a:ext cx="5327100" cy="115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module_init(helloworld_init);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module_exit(helloworld_exit);</a:t>
            </a:r>
            <a:endParaRPr sz="2000">
              <a:solidFill>
                <a:srgbClr val="D81B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355550"/>
            <a:ext cx="8520600" cy="24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Utilización de módulos de kernel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Además</a:t>
            </a:r>
            <a:r>
              <a:rPr lang="es-419"/>
              <a:t> de las mencionadas macros, se deben indicar dos atributos en la </a:t>
            </a:r>
            <a:r>
              <a:rPr lang="es-419"/>
              <a:t>definición</a:t>
            </a:r>
            <a:r>
              <a:rPr lang="es-419"/>
              <a:t> de estas funciones.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__init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__exit</a:t>
            </a:r>
            <a:r>
              <a:rPr lang="es-419"/>
              <a:t> 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realidad estos atributos son macros definidos en </a:t>
            </a:r>
            <a:r>
              <a:rPr b="1" lang="es-419"/>
              <a:t>include/linux/init.h</a:t>
            </a:r>
            <a:endParaRPr b="1"/>
          </a:p>
        </p:txBody>
      </p:sp>
      <p:sp>
        <p:nvSpPr>
          <p:cNvPr id="260" name="Google Shape;260;p43"/>
          <p:cNvSpPr txBox="1"/>
          <p:nvPr/>
        </p:nvSpPr>
        <p:spPr>
          <a:xfrm>
            <a:off x="685800" y="3569675"/>
            <a:ext cx="7874400" cy="115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__init __section(.init.text)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__exit __section(.</a:t>
            </a:r>
            <a:r>
              <a:rPr lang="es-419" sz="20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.text)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observa que estas macros indican en </a:t>
            </a:r>
            <a:r>
              <a:rPr lang="es-419"/>
              <a:t>qué</a:t>
            </a:r>
            <a:r>
              <a:rPr lang="es-419"/>
              <a:t> </a:t>
            </a:r>
            <a:r>
              <a:rPr lang="es-419"/>
              <a:t>sección</a:t>
            </a:r>
            <a:r>
              <a:rPr lang="es-419"/>
              <a:t> deben ser cargadas estas funciones.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Estas secciones son conocidas de antemano por 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caso de </a:t>
            </a:r>
            <a:r>
              <a:rPr b="1" lang="es-419"/>
              <a:t>__init</a:t>
            </a:r>
            <a:r>
              <a:rPr lang="es-419"/>
              <a:t> para drivers compilados con el kernel, la memoria asociada se libera luego de inicializar el </a:t>
            </a:r>
            <a:r>
              <a:rPr lang="es-419"/>
              <a:t>módulo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se da porque al ser built-in, no puede ser desmontado.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función</a:t>
            </a:r>
            <a:r>
              <a:rPr lang="es-419"/>
              <a:t> init solo se ejecutara en el </a:t>
            </a:r>
            <a:r>
              <a:rPr lang="es-419"/>
              <a:t>próximo</a:t>
            </a:r>
            <a:r>
              <a:rPr lang="es-419"/>
              <a:t> boot.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5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ejemplo citado, la </a:t>
            </a:r>
            <a:r>
              <a:rPr lang="es-419"/>
              <a:t>sección</a:t>
            </a:r>
            <a:r>
              <a:rPr lang="es-419"/>
              <a:t> </a:t>
            </a:r>
            <a:r>
              <a:rPr b="1" lang="es-419"/>
              <a:t>__exit</a:t>
            </a:r>
            <a:r>
              <a:rPr lang="es-419"/>
              <a:t> se omite, porque no puede ser desmontado.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También</a:t>
            </a:r>
            <a:r>
              <a:rPr lang="es-419"/>
              <a:t> se omite cuando el kernel se compila sin soporte para desmontar </a:t>
            </a:r>
            <a:r>
              <a:rPr lang="es-419"/>
              <a:t>módulos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caso de </a:t>
            </a:r>
            <a:r>
              <a:rPr lang="es-419"/>
              <a:t>módulos</a:t>
            </a:r>
            <a:r>
              <a:rPr lang="es-419"/>
              <a:t> que pueden ser cargados, </a:t>
            </a:r>
            <a:r>
              <a:rPr b="1" lang="es-419"/>
              <a:t>__exit</a:t>
            </a:r>
            <a:r>
              <a:rPr lang="es-419"/>
              <a:t> no tiene efecto alguno.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pueden observar las secciones de un </a:t>
            </a:r>
            <a:r>
              <a:rPr lang="es-419"/>
              <a:t>módulo</a:t>
            </a:r>
            <a:r>
              <a:rPr lang="es-419"/>
              <a:t> en un archivo ELF:</a:t>
            </a:r>
            <a:endParaRPr/>
          </a:p>
        </p:txBody>
      </p:sp>
      <p:sp>
        <p:nvSpPr>
          <p:cNvPr id="273" name="Google Shape;273;p45"/>
          <p:cNvSpPr txBox="1"/>
          <p:nvPr/>
        </p:nvSpPr>
        <p:spPr>
          <a:xfrm>
            <a:off x="2067650" y="4274025"/>
            <a:ext cx="5327100" cy="56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$ objdump -h module.ko</a:t>
            </a:r>
            <a:endParaRPr sz="2000">
              <a:solidFill>
                <a:srgbClr val="D81B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6"/>
          <p:cNvSpPr txBox="1"/>
          <p:nvPr/>
        </p:nvSpPr>
        <p:spPr>
          <a:xfrm>
            <a:off x="0" y="979725"/>
            <a:ext cx="9144000" cy="3808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__init helloworld_init(</a:t>
            </a:r>
            <a:r>
              <a:rPr lang="es-419" sz="20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pr_info(</a:t>
            </a:r>
            <a:r>
              <a:rPr lang="es-419" sz="20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"Hola Mundo!\n"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20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__exit helloworld_exit(</a:t>
            </a:r>
            <a:r>
              <a:rPr lang="es-419" sz="20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pr_info(</a:t>
            </a:r>
            <a:r>
              <a:rPr lang="es-419" sz="20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"Fin del mundo\n"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81B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7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Sin leer el </a:t>
            </a:r>
            <a:r>
              <a:rPr lang="es-419"/>
              <a:t>código</a:t>
            </a:r>
            <a:r>
              <a:rPr lang="es-419"/>
              <a:t> del </a:t>
            </a:r>
            <a:r>
              <a:rPr lang="es-419"/>
              <a:t>módulo</a:t>
            </a:r>
            <a:r>
              <a:rPr lang="es-419"/>
              <a:t>, se </a:t>
            </a:r>
            <a:r>
              <a:rPr lang="es-419"/>
              <a:t>debería</a:t>
            </a:r>
            <a:r>
              <a:rPr lang="es-419"/>
              <a:t> poder obtener </a:t>
            </a:r>
            <a:r>
              <a:rPr lang="es-419"/>
              <a:t>información básica (autor, descripción de parámetros, licencia).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módulos de kernel utilizan su sección </a:t>
            </a:r>
            <a:r>
              <a:rPr b="1" lang="es-419"/>
              <a:t>.modinfo</a:t>
            </a:r>
            <a:r>
              <a:rPr lang="es-419"/>
              <a:t> para almacenar esta información.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información en un módulo se indica mediante macros: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MODULE_DESCRIPTION().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MODULE_AUTHOR().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MODULE_LICENSE().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Estas macros en realidad envuelven la </a:t>
            </a:r>
            <a:r>
              <a:rPr lang="es-419"/>
              <a:t>única</a:t>
            </a:r>
            <a:r>
              <a:rPr lang="es-419"/>
              <a:t> macro que escribe </a:t>
            </a:r>
            <a:r>
              <a:rPr lang="es-419"/>
              <a:t>información</a:t>
            </a:r>
            <a:r>
              <a:rPr lang="es-419"/>
              <a:t> en el </a:t>
            </a:r>
            <a:r>
              <a:rPr lang="es-419"/>
              <a:t>módulo</a:t>
            </a:r>
            <a:r>
              <a:rPr lang="es-419"/>
              <a:t>: </a:t>
            </a:r>
            <a:r>
              <a:rPr b="1" lang="es-419"/>
              <a:t>MODULE_INFO</a:t>
            </a:r>
            <a:r>
              <a:rPr lang="es-419"/>
              <a:t>(</a:t>
            </a:r>
            <a:r>
              <a:rPr i="1" lang="es-419"/>
              <a:t>tag</a:t>
            </a:r>
            <a:r>
              <a:rPr lang="es-419"/>
              <a:t>, </a:t>
            </a:r>
            <a:r>
              <a:rPr i="1" lang="es-419"/>
              <a:t>info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quiere decir que </a:t>
            </a:r>
            <a:r>
              <a:rPr lang="es-419"/>
              <a:t>además</a:t>
            </a:r>
            <a:r>
              <a:rPr lang="es-419"/>
              <a:t> de los campos mencionados, </a:t>
            </a:r>
            <a:r>
              <a:rPr lang="es-419"/>
              <a:t>también</a:t>
            </a:r>
            <a:r>
              <a:rPr lang="es-419"/>
              <a:t> podemos agregar campos personalizados.</a:t>
            </a: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Estos campos son los que muestra el comando </a:t>
            </a:r>
            <a:r>
              <a:rPr b="1" lang="es-419"/>
              <a:t>modinfo</a:t>
            </a:r>
            <a:r>
              <a:rPr lang="es-419"/>
              <a:t>, devolviendo el contenido de la </a:t>
            </a:r>
            <a:r>
              <a:rPr lang="es-419"/>
              <a:t>sección</a:t>
            </a:r>
            <a:r>
              <a:rPr lang="es-419"/>
              <a:t> </a:t>
            </a:r>
            <a:r>
              <a:rPr b="1" lang="es-419"/>
              <a:t>.modinfo</a:t>
            </a:r>
            <a:endParaRPr b="1"/>
          </a:p>
        </p:txBody>
      </p:sp>
      <p:sp>
        <p:nvSpPr>
          <p:cNvPr id="292" name="Google Shape;292;p48"/>
          <p:cNvSpPr txBox="1"/>
          <p:nvPr/>
        </p:nvSpPr>
        <p:spPr>
          <a:xfrm>
            <a:off x="379650" y="2755475"/>
            <a:ext cx="8572500" cy="56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MODULE_INFO(mse_imd, </a:t>
            </a:r>
            <a:r>
              <a:rPr lang="es-419" sz="20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"Esto no es para simples mortales"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Algo muy importante en los </a:t>
            </a:r>
            <a:r>
              <a:rPr lang="es-419"/>
              <a:t>módulos</a:t>
            </a:r>
            <a:r>
              <a:rPr lang="es-419"/>
              <a:t> es la licencia por la cual se comparte (o no).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macro MODULE_LICENSE() da esta </a:t>
            </a:r>
            <a:r>
              <a:rPr lang="es-419"/>
              <a:t>información</a:t>
            </a:r>
            <a:r>
              <a:rPr lang="es-419"/>
              <a:t> al kernel, y tiene un efecto sobre </a:t>
            </a:r>
            <a:r>
              <a:rPr lang="es-419"/>
              <a:t>cómo</a:t>
            </a:r>
            <a:r>
              <a:rPr lang="es-419"/>
              <a:t> se comporta el </a:t>
            </a:r>
            <a:r>
              <a:rPr lang="es-419"/>
              <a:t>módulo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Una licencia no compatible con GPL provoca que el </a:t>
            </a:r>
            <a:r>
              <a:rPr lang="es-419"/>
              <a:t>módulo</a:t>
            </a:r>
            <a:r>
              <a:rPr lang="es-419"/>
              <a:t> no pueda ver/utilizar algunos servicios y funciones.</a:t>
            </a:r>
            <a:endParaRPr/>
          </a:p>
        </p:txBody>
      </p:sp>
      <p:sp>
        <p:nvSpPr>
          <p:cNvPr id="299" name="Google Shape;299;p49"/>
          <p:cNvSpPr txBox="1"/>
          <p:nvPr/>
        </p:nvSpPr>
        <p:spPr>
          <a:xfrm>
            <a:off x="1524750" y="3808675"/>
            <a:ext cx="6094500" cy="56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MODULE_LICENSE (</a:t>
            </a:r>
            <a:r>
              <a:rPr lang="es-419" sz="20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"GPL"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50"/>
          <p:cNvPicPr preferRelativeResize="0"/>
          <p:nvPr/>
        </p:nvPicPr>
        <p:blipFill rotWithShape="1">
          <a:blip r:embed="rId3">
            <a:alphaModFix/>
          </a:blip>
          <a:srcRect b="0" l="0" r="0" t="6200"/>
          <a:stretch/>
        </p:blipFill>
        <p:spPr>
          <a:xfrm>
            <a:off x="0" y="1170083"/>
            <a:ext cx="9144000" cy="3514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1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</a:t>
            </a:r>
            <a:r>
              <a:rPr lang="es-419"/>
              <a:t>argar un módulo no GPL da como resultado un tainted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significa que el kernel cargo </a:t>
            </a:r>
            <a:r>
              <a:rPr lang="es-419"/>
              <a:t>código</a:t>
            </a:r>
            <a:r>
              <a:rPr lang="es-419"/>
              <a:t> que no es open source o que no procede de una fuente confiable.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Implica no tener soporte de la comunidad.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omitir la </a:t>
            </a:r>
            <a:r>
              <a:rPr lang="es-419"/>
              <a:t>definición</a:t>
            </a:r>
            <a:r>
              <a:rPr lang="es-419"/>
              <a:t> de MODULE_LICENSE() se asume que el </a:t>
            </a:r>
            <a:r>
              <a:rPr lang="es-419"/>
              <a:t>código</a:t>
            </a:r>
            <a:r>
              <a:rPr lang="es-419"/>
              <a:t> no es open source.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2"/>
          <p:cNvSpPr txBox="1"/>
          <p:nvPr/>
        </p:nvSpPr>
        <p:spPr>
          <a:xfrm>
            <a:off x="0" y="713100"/>
            <a:ext cx="9144000" cy="443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35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&lt;linux/init.h&gt;</a:t>
            </a:r>
            <a:endParaRPr sz="13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35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&lt;linux/module.h&gt;</a:t>
            </a:r>
            <a:endParaRPr sz="13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35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&lt;linux/kernel.h&gt;</a:t>
            </a:r>
            <a:endParaRPr sz="13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35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__init helloworld_init(</a:t>
            </a:r>
            <a:r>
              <a:rPr lang="es-419" sz="135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pr_info(</a:t>
            </a:r>
            <a:r>
              <a:rPr lang="es-419" sz="135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"Hola Mundo!\n"</a:t>
            </a: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35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35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35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__exit helloworld_exit(</a:t>
            </a:r>
            <a:r>
              <a:rPr lang="es-419" sz="135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pr_info(</a:t>
            </a:r>
            <a:r>
              <a:rPr lang="es-419" sz="135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"Fin del mundo\n"</a:t>
            </a: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module_init(helloworld_init);</a:t>
            </a:r>
            <a:endParaRPr sz="13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module_exit(helloworld_exit);</a:t>
            </a:r>
            <a:endParaRPr sz="13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MODULE_AUTHOR(</a:t>
            </a:r>
            <a:r>
              <a:rPr lang="es-419" sz="135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"Cosme Fulanito &lt;cosme.fulanito@gmail.com&gt;"</a:t>
            </a: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MODULE_LICENSE(</a:t>
            </a:r>
            <a:r>
              <a:rPr lang="es-419" sz="135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"GPL"</a:t>
            </a:r>
            <a:r>
              <a:rPr lang="es-419" sz="13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rgbClr val="D81B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Utilización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utilización</a:t>
            </a:r>
            <a:r>
              <a:rPr lang="es-419"/>
              <a:t> de </a:t>
            </a:r>
            <a:r>
              <a:rPr lang="es-419"/>
              <a:t>módulos</a:t>
            </a:r>
            <a:r>
              <a:rPr lang="es-419"/>
              <a:t> de kernel tiene algunas ventajas: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El desarrollo y </a:t>
            </a:r>
            <a:r>
              <a:rPr lang="es-419"/>
              <a:t>modificación</a:t>
            </a:r>
            <a:r>
              <a:rPr lang="es-419"/>
              <a:t> se pueden hacer sin un reboot (load, test, unload, rebuild, load…).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Mantienen el tamaño de la imagen de kernel en un </a:t>
            </a:r>
            <a:r>
              <a:rPr lang="es-419"/>
              <a:t>mínimo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Reduce el tiempo de booteo.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cargar un </a:t>
            </a:r>
            <a:r>
              <a:rPr lang="es-419"/>
              <a:t>módulo</a:t>
            </a:r>
            <a:r>
              <a:rPr lang="es-419"/>
              <a:t> se deben tener en cuenta: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Una vez cargado el </a:t>
            </a:r>
            <a:r>
              <a:rPr lang="es-419"/>
              <a:t>módulo</a:t>
            </a:r>
            <a:r>
              <a:rPr lang="es-419"/>
              <a:t>, tiene privilegios nivel kernel (solo el usuario ROOT puede cargar </a:t>
            </a:r>
            <a:r>
              <a:rPr lang="es-419"/>
              <a:t>módulos)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Existe la posibilidad de solo permitir </a:t>
            </a:r>
            <a:r>
              <a:rPr lang="es-419"/>
              <a:t>módulos</a:t>
            </a:r>
            <a:r>
              <a:rPr lang="es-419"/>
              <a:t> firmados para incrementar la seguridad.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3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</a:t>
            </a:r>
            <a:r>
              <a:rPr lang="es-419"/>
              <a:t>código</a:t>
            </a:r>
            <a:r>
              <a:rPr lang="es-419"/>
              <a:t> de ejemplo se utiliza una macro que imprime mensajes en consola: </a:t>
            </a:r>
            <a:r>
              <a:rPr b="1" lang="es-419"/>
              <a:t>pr_info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junto con otras macros son wrappers de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printk</a:t>
            </a:r>
            <a:r>
              <a:rPr lang="es-419"/>
              <a:t>().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printk</a:t>
            </a:r>
            <a:r>
              <a:rPr lang="es-419"/>
              <a:t>() es para el espacio kernel lo que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printf</a:t>
            </a:r>
            <a:r>
              <a:rPr lang="es-419"/>
              <a:t>() es para el espacio usuario.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printk</a:t>
            </a:r>
            <a:r>
              <a:rPr lang="es-419"/>
              <a:t>() siempre necesita un log level como </a:t>
            </a:r>
            <a:r>
              <a:rPr lang="es-419"/>
              <a:t>parámetro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Estos niveles se definen en </a:t>
            </a:r>
            <a:r>
              <a:rPr b="1" lang="es-419"/>
              <a:t>include/linux/kern_levels.h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</a:t>
            </a:r>
            <a:r>
              <a:rPr lang="es-419"/>
              <a:t>módulos</a:t>
            </a:r>
            <a:r>
              <a:rPr lang="es-419"/>
              <a:t> nuevos se recomienda la </a:t>
            </a:r>
            <a:r>
              <a:rPr lang="es-419"/>
              <a:t>utilización</a:t>
            </a:r>
            <a:r>
              <a:rPr lang="es-419"/>
              <a:t> de las macros wrappers: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pr_info()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pr_notice()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pr_warning()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pr_error()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pr_debug()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5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 este punto con el esqueleto </a:t>
            </a:r>
            <a:r>
              <a:rPr lang="es-419"/>
              <a:t>básico</a:t>
            </a:r>
            <a:r>
              <a:rPr lang="es-419"/>
              <a:t> definido, podemos compilar nuestro primer </a:t>
            </a:r>
            <a:r>
              <a:rPr lang="es-419"/>
              <a:t>módulo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Hay dos posibilidades: dentro del kernel tree y out-of-tree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out-of-tree</a:t>
            </a:r>
            <a:r>
              <a:rPr lang="es-419"/>
              <a:t>: El código </a:t>
            </a:r>
            <a:r>
              <a:rPr lang="es-419"/>
              <a:t>está</a:t>
            </a:r>
            <a:r>
              <a:rPr lang="es-419"/>
              <a:t> fuera del source tree del kernel, en un directorio diferente.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Ventaja: puede resultar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fácil</a:t>
            </a:r>
            <a:r>
              <a:rPr lang="es-419"/>
              <a:t> las modificaciones.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Desventajas: Al no estar integrado con las configuraciones de </a:t>
            </a:r>
            <a:r>
              <a:rPr lang="es-419"/>
              <a:t>compilación</a:t>
            </a:r>
            <a:r>
              <a:rPr lang="es-419"/>
              <a:t> del kernel, hay que compilarlo por separado.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Al ser out-of-tree no puede ser compilado de forma </a:t>
            </a:r>
            <a:r>
              <a:rPr lang="es-419"/>
              <a:t>estática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6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Dentro del kernel tree</a:t>
            </a:r>
            <a:r>
              <a:rPr lang="es-419"/>
              <a:t>: El código </a:t>
            </a:r>
            <a:r>
              <a:rPr lang="es-419"/>
              <a:t>está</a:t>
            </a:r>
            <a:r>
              <a:rPr lang="es-419"/>
              <a:t> dentro del source tree del kernel.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Ventajas: Bien integrado con el proceso de </a:t>
            </a:r>
            <a:r>
              <a:rPr lang="es-419"/>
              <a:t>configuración</a:t>
            </a:r>
            <a:r>
              <a:rPr lang="es-419"/>
              <a:t> y </a:t>
            </a:r>
            <a:r>
              <a:rPr lang="es-419"/>
              <a:t>compilación</a:t>
            </a:r>
            <a:r>
              <a:rPr lang="es-419"/>
              <a:t> del kernel.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Puede ser compilado de forma </a:t>
            </a:r>
            <a:r>
              <a:rPr lang="es-419"/>
              <a:t>estática</a:t>
            </a:r>
            <a:r>
              <a:rPr lang="es-419"/>
              <a:t> si se desea.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Comenzaremos con una </a:t>
            </a:r>
            <a:r>
              <a:rPr lang="es-419"/>
              <a:t>compilación</a:t>
            </a:r>
            <a:r>
              <a:rPr lang="es-419"/>
              <a:t> out-of-tree.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necesita un makefile para poder compilar el archivo source.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7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7"/>
          <p:cNvSpPr txBox="1"/>
          <p:nvPr/>
        </p:nvSpPr>
        <p:spPr>
          <a:xfrm>
            <a:off x="0" y="979725"/>
            <a:ext cx="9144000" cy="3808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ifneq ($(KERNELRELEASE),)</a:t>
            </a:r>
            <a:endParaRPr sz="20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obj-m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:= hello.o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20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KDIR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:= /path/to/kernel/sources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all:</a:t>
            </a:r>
            <a:endParaRPr sz="20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$(</a:t>
            </a:r>
            <a:r>
              <a:rPr lang="es-419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 -C $(</a:t>
            </a:r>
            <a:r>
              <a:rPr lang="es-419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KDIR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-419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419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$$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PWD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endif</a:t>
            </a:r>
            <a:endParaRPr sz="20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Makefile </a:t>
            </a:r>
            <a:r>
              <a:rPr lang="es-419"/>
              <a:t>mínimo</a:t>
            </a:r>
            <a:r>
              <a:rPr lang="es-419"/>
              <a:t> es suficiente para compilar cualquier </a:t>
            </a:r>
            <a:r>
              <a:rPr lang="es-419"/>
              <a:t>módulo</a:t>
            </a:r>
            <a:r>
              <a:rPr lang="es-419"/>
              <a:t> compuesto por un solo archivo fuente.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caso out-of-tree es interpretado con la macro </a:t>
            </a:r>
            <a:r>
              <a:rPr b="1" lang="es-419"/>
              <a:t>KERNELRELEASE</a:t>
            </a:r>
            <a:r>
              <a:rPr lang="es-419"/>
              <a:t> sin definir.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 Esto provoca una llamada al Makefile del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directorio donde esta el modulo se pasa en la variable </a:t>
            </a:r>
            <a:r>
              <a:rPr b="1" lang="es-419"/>
              <a:t>M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Makefile del kernel ahora tiene visibilidad del directorio del </a:t>
            </a:r>
            <a:r>
              <a:rPr lang="es-419"/>
              <a:t>módulo</a:t>
            </a:r>
            <a:r>
              <a:rPr lang="es-419"/>
              <a:t>, y llama al Makefile nuevamente.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201850"/>
            <a:ext cx="79629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60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esta nueva llamada, el Makefile del </a:t>
            </a:r>
            <a:r>
              <a:rPr lang="es-419"/>
              <a:t>módulo</a:t>
            </a:r>
            <a:r>
              <a:rPr lang="es-419"/>
              <a:t> es invocado con la macro </a:t>
            </a:r>
            <a:r>
              <a:rPr b="1" lang="es-419"/>
              <a:t>KERNELRELEASE</a:t>
            </a:r>
            <a:r>
              <a:rPr lang="es-419"/>
              <a:t> definida.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tiene acceso a la definición de </a:t>
            </a:r>
            <a:r>
              <a:rPr b="1" lang="es-419"/>
              <a:t>obj-m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casi todos los Makefiles del kernel se pueden ver instancias del patrón </a:t>
            </a:r>
            <a:r>
              <a:rPr b="1" lang="es-419"/>
              <a:t>obj-&lt;X&gt;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&lt;X&gt;</a:t>
            </a:r>
            <a:r>
              <a:rPr lang="es-419"/>
              <a:t> puede tomar los valores </a:t>
            </a:r>
            <a:r>
              <a:rPr b="1" lang="es-419"/>
              <a:t>m</a:t>
            </a:r>
            <a:r>
              <a:rPr lang="es-419"/>
              <a:t>, </a:t>
            </a:r>
            <a:r>
              <a:rPr b="1" lang="es-419"/>
              <a:t>y</a:t>
            </a:r>
            <a:r>
              <a:rPr lang="es-419"/>
              <a:t>, </a:t>
            </a:r>
            <a:r>
              <a:rPr b="1" lang="es-419"/>
              <a:t>n</a:t>
            </a:r>
            <a:r>
              <a:rPr lang="es-419"/>
              <a:t>, o ser dejado en blanco.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Estas opciones se utilizan para indicar al kernel opciones de compilación.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1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clarificar, citamos distintos casos: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Si </a:t>
            </a:r>
            <a:r>
              <a:rPr b="1" lang="es-419"/>
              <a:t>&lt;X&gt; = m</a:t>
            </a:r>
            <a:r>
              <a:rPr lang="es-419"/>
              <a:t>, se utiliza la variable </a:t>
            </a:r>
            <a:r>
              <a:rPr b="1" lang="es-419"/>
              <a:t>obj-m</a:t>
            </a:r>
            <a:r>
              <a:rPr lang="es-419"/>
              <a:t> y el archivo objeto </a:t>
            </a:r>
            <a:r>
              <a:rPr b="1" lang="es-419"/>
              <a:t>mi_modulo.o</a:t>
            </a:r>
            <a:r>
              <a:rPr lang="es-419"/>
              <a:t> se compila como un </a:t>
            </a:r>
            <a:r>
              <a:rPr lang="es-419"/>
              <a:t>módulo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Si </a:t>
            </a:r>
            <a:r>
              <a:rPr b="1" lang="es-419"/>
              <a:t>&lt;X&gt; = y</a:t>
            </a:r>
            <a:r>
              <a:rPr lang="es-419"/>
              <a:t>, se utiliza la variable </a:t>
            </a:r>
            <a:r>
              <a:rPr b="1" lang="es-419"/>
              <a:t>obj-y</a:t>
            </a:r>
            <a:r>
              <a:rPr lang="es-419"/>
              <a:t> y el archivo objeto </a:t>
            </a:r>
            <a:r>
              <a:rPr b="1" lang="es-419"/>
              <a:t>mi_modulo.o</a:t>
            </a:r>
            <a:r>
              <a:rPr lang="es-419"/>
              <a:t> se compila como parte del kernel (built-in).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Si </a:t>
            </a:r>
            <a:r>
              <a:rPr b="1" lang="es-419"/>
              <a:t>&lt;X&gt; = n</a:t>
            </a:r>
            <a:r>
              <a:rPr lang="es-419"/>
              <a:t>, el archivo objeto no es compilado.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Por lo tanto, se utiliza frecuentemente el patrón </a:t>
            </a:r>
            <a:r>
              <a:rPr b="1" lang="es-419"/>
              <a:t>obj-$(CONFIG_XXX)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CONFIG_XXX</a:t>
            </a:r>
            <a:r>
              <a:rPr lang="es-419"/>
              <a:t> es una opción de configuración de kernel.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poder compilar un </a:t>
            </a:r>
            <a:r>
              <a:rPr lang="es-419"/>
              <a:t>módulo de kernel</a:t>
            </a:r>
            <a:r>
              <a:rPr lang="es-419"/>
              <a:t>, se necesita acceso a los headers </a:t>
            </a:r>
            <a:r>
              <a:rPr lang="es-419"/>
              <a:t>del</a:t>
            </a:r>
            <a:r>
              <a:rPr lang="es-419"/>
              <a:t> kernel.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puede lograr de dos maneras: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Teniendo el kernel completo (caso de esta materia).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Solo descargar los headers.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 u="sng"/>
              <a:t>IMPORTANTE:</a:t>
            </a:r>
            <a:r>
              <a:rPr lang="es-419"/>
              <a:t> </a:t>
            </a:r>
            <a:r>
              <a:rPr lang="es-419"/>
              <a:t>Módulos</a:t>
            </a:r>
            <a:r>
              <a:rPr lang="es-419"/>
              <a:t> de kernel compilados con headers de una </a:t>
            </a:r>
            <a:r>
              <a:rPr lang="es-419"/>
              <a:t>versión</a:t>
            </a:r>
            <a:r>
              <a:rPr lang="es-419"/>
              <a:t> </a:t>
            </a:r>
            <a:r>
              <a:rPr b="1" lang="es-419"/>
              <a:t>X</a:t>
            </a:r>
            <a:r>
              <a:rPr lang="es-419"/>
              <a:t> no </a:t>
            </a:r>
            <a:r>
              <a:rPr lang="es-419"/>
              <a:t>podrán</a:t>
            </a:r>
            <a:r>
              <a:rPr lang="es-419"/>
              <a:t> ser cargados en un kernel version </a:t>
            </a:r>
            <a:r>
              <a:rPr b="1" lang="es-419"/>
              <a:t>Y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modprobe</a:t>
            </a:r>
            <a:r>
              <a:rPr lang="es-419"/>
              <a:t> e </a:t>
            </a:r>
            <a:r>
              <a:rPr b="1" lang="es-419"/>
              <a:t>insmod</a:t>
            </a:r>
            <a:r>
              <a:rPr lang="es-419"/>
              <a:t> retornan </a:t>
            </a:r>
            <a:r>
              <a:rPr i="1" lang="es-419"/>
              <a:t>Invalid module format.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Utilización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Recordar que algunos </a:t>
            </a:r>
            <a:r>
              <a:rPr lang="es-419"/>
              <a:t>módulos</a:t>
            </a:r>
            <a:r>
              <a:rPr lang="es-419"/>
              <a:t> tienen dependencia de otros.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 el </a:t>
            </a:r>
            <a:r>
              <a:rPr lang="es-419"/>
              <a:t>módulo</a:t>
            </a:r>
            <a:r>
              <a:rPr lang="es-419"/>
              <a:t> </a:t>
            </a:r>
            <a:r>
              <a:rPr i="1" lang="es-419"/>
              <a:t>ubifs</a:t>
            </a:r>
            <a:r>
              <a:rPr lang="es-419"/>
              <a:t> depende de </a:t>
            </a:r>
            <a:r>
              <a:rPr i="1" lang="es-419"/>
              <a:t>ubi</a:t>
            </a:r>
            <a:r>
              <a:rPr lang="es-419"/>
              <a:t> y </a:t>
            </a:r>
            <a:r>
              <a:rPr i="1" lang="es-419"/>
              <a:t>mts</a:t>
            </a:r>
            <a:r>
              <a:rPr lang="es-419"/>
              <a:t>. (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link wiki</a:t>
            </a:r>
            <a:r>
              <a:rPr lang="es-419"/>
              <a:t>)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dependencias se pueden ver en </a:t>
            </a:r>
            <a:r>
              <a:rPr b="1" lang="es-419"/>
              <a:t>/lib/modules/&lt;kernel-version&gt;/modules.dep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archivo junto con </a:t>
            </a:r>
            <a:r>
              <a:rPr b="1" lang="es-419"/>
              <a:t>modules.bin.dep</a:t>
            </a:r>
            <a:r>
              <a:rPr lang="es-419"/>
              <a:t> se generan al ejecutar </a:t>
            </a:r>
            <a:r>
              <a:rPr b="1" i="1" lang="es-419"/>
              <a:t>make module_install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NOTA: Recordar que esto no se puede hacer directamente en nuestro caso (sistema embebido).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3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compilar in-tree, se debe identificar en </a:t>
            </a:r>
            <a:r>
              <a:rPr lang="es-419"/>
              <a:t>qué</a:t>
            </a:r>
            <a:r>
              <a:rPr lang="es-419"/>
              <a:t> directorio dentro de </a:t>
            </a:r>
            <a:r>
              <a:rPr b="1" lang="es-419"/>
              <a:t>/drivers</a:t>
            </a:r>
            <a:r>
              <a:rPr lang="es-419"/>
              <a:t> debe estar contenido el </a:t>
            </a:r>
            <a:r>
              <a:rPr lang="es-419"/>
              <a:t>módulo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este caso pondremos nuestro archivo </a:t>
            </a:r>
            <a:r>
              <a:rPr b="1" lang="es-419"/>
              <a:t>.c</a:t>
            </a:r>
            <a:r>
              <a:rPr lang="es-419"/>
              <a:t> en el directorio </a:t>
            </a:r>
            <a:r>
              <a:rPr b="1" lang="es-419"/>
              <a:t>/drivers/misc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subdirectorio en </a:t>
            </a:r>
            <a:r>
              <a:rPr b="1" lang="es-419"/>
              <a:t>/drivers</a:t>
            </a:r>
            <a:r>
              <a:rPr lang="es-419"/>
              <a:t> tiene un archivo </a:t>
            </a:r>
            <a:r>
              <a:rPr b="1" lang="es-419"/>
              <a:t>Makefile</a:t>
            </a:r>
            <a:r>
              <a:rPr lang="es-419"/>
              <a:t> y un </a:t>
            </a:r>
            <a:r>
              <a:rPr b="1" lang="es-419"/>
              <a:t>Kconfig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que la configuración pueda verse con menuconfig, se debe modificar el archivo </a:t>
            </a:r>
            <a:r>
              <a:rPr b="1" lang="es-419"/>
              <a:t>Kconfig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4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Ejemplo</a:t>
            </a:r>
            <a:r>
              <a:rPr lang="es-419"/>
              <a:t>: compilar un </a:t>
            </a:r>
            <a:r>
              <a:rPr lang="es-419"/>
              <a:t>módulo</a:t>
            </a:r>
            <a:r>
              <a:rPr lang="es-419"/>
              <a:t> </a:t>
            </a:r>
            <a:r>
              <a:rPr b="1" lang="es-419"/>
              <a:t>hello_world.c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Agregar al archivo </a:t>
            </a:r>
            <a:r>
              <a:rPr b="1" lang="es-419"/>
              <a:t>/drivers/misc/Kconfig</a:t>
            </a:r>
            <a:r>
              <a:rPr lang="es-419"/>
              <a:t> lo siguiente:</a:t>
            </a:r>
            <a:endParaRPr/>
          </a:p>
        </p:txBody>
      </p:sp>
      <p:sp>
        <p:nvSpPr>
          <p:cNvPr id="391" name="Google Shape;391;p64"/>
          <p:cNvSpPr txBox="1"/>
          <p:nvPr/>
        </p:nvSpPr>
        <p:spPr>
          <a:xfrm>
            <a:off x="0" y="2088225"/>
            <a:ext cx="9144000" cy="2929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config </a:t>
            </a:r>
            <a:r>
              <a:rPr lang="es-419" sz="20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MSE_HELLOWORLD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tristate </a:t>
            </a:r>
            <a:r>
              <a:rPr lang="es-419" sz="20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"Modulo hola mundo para IMD - MSE"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20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m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help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    Utilice la opcion </a:t>
            </a:r>
            <a:r>
              <a:rPr lang="es-419" sz="20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para compilar de manera built-</a:t>
            </a:r>
            <a:r>
              <a:rPr lang="es-419" sz="20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    Por defecto se compila como modulo </a:t>
            </a:r>
            <a:r>
              <a:rPr lang="es-419" sz="20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-tree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5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Luego de modificar </a:t>
            </a:r>
            <a:r>
              <a:rPr b="1" lang="es-419"/>
              <a:t>Kconfig</a:t>
            </a:r>
            <a:r>
              <a:rPr lang="es-419"/>
              <a:t>, se debe modificar el </a:t>
            </a:r>
            <a:r>
              <a:rPr b="1" lang="es-419"/>
              <a:t>Makefile</a:t>
            </a: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Agregar al archivo </a:t>
            </a:r>
            <a:r>
              <a:rPr b="1" lang="es-419"/>
              <a:t>/drivers/misc/</a:t>
            </a:r>
            <a:r>
              <a:rPr b="1" lang="es-419"/>
              <a:t>Makefile</a:t>
            </a:r>
            <a:r>
              <a:rPr lang="es-419"/>
              <a:t> lo siguiente:</a:t>
            </a: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Nuevamente verificar que la ruta del archivo fuente sea </a:t>
            </a:r>
            <a:r>
              <a:rPr b="1" lang="es-419"/>
              <a:t>/drivers/misc/hello_world.c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Verificar funcionamiento ejecutando </a:t>
            </a:r>
            <a:r>
              <a:rPr b="1" lang="es-419"/>
              <a:t>make menuconfig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caso de compilar con opción </a:t>
            </a:r>
            <a:r>
              <a:rPr b="1" lang="es-419"/>
              <a:t>m</a:t>
            </a:r>
            <a:r>
              <a:rPr lang="es-419"/>
              <a:t>, es necesario ejecutar </a:t>
            </a:r>
            <a:r>
              <a:rPr b="1" lang="es-419"/>
              <a:t>make modules</a:t>
            </a:r>
            <a:r>
              <a:rPr lang="es-419"/>
              <a:t>.</a:t>
            </a:r>
            <a:endParaRPr/>
          </a:p>
        </p:txBody>
      </p:sp>
      <p:sp>
        <p:nvSpPr>
          <p:cNvPr id="398" name="Google Shape;398;p65"/>
          <p:cNvSpPr txBox="1"/>
          <p:nvPr/>
        </p:nvSpPr>
        <p:spPr>
          <a:xfrm>
            <a:off x="269400" y="1935825"/>
            <a:ext cx="8605200" cy="48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obj-$(</a:t>
            </a:r>
            <a:r>
              <a:rPr lang="es-419" sz="20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CONFIG_MSE_HELLOWORLD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 += hello_world.o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6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Una parte importante del desarrollo de software es el manejo y </a:t>
            </a:r>
            <a:r>
              <a:rPr lang="es-419"/>
              <a:t>presentación</a:t>
            </a:r>
            <a:r>
              <a:rPr lang="es-419"/>
              <a:t> de errores.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es tan importante en el desarrollo de espacio kernel, pero la </a:t>
            </a:r>
            <a:r>
              <a:rPr lang="es-419"/>
              <a:t>propagación</a:t>
            </a:r>
            <a:r>
              <a:rPr lang="es-419"/>
              <a:t> de un error incorrecto puede generar problemas.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</a:t>
            </a:r>
            <a:r>
              <a:rPr lang="es-419"/>
              <a:t>códigos</a:t>
            </a:r>
            <a:r>
              <a:rPr lang="es-419"/>
              <a:t> de error son </a:t>
            </a:r>
            <a:r>
              <a:rPr lang="es-419"/>
              <a:t>útiles</a:t>
            </a:r>
            <a:r>
              <a:rPr lang="es-419"/>
              <a:t> para hacer print de ellos a la hora de hacer debug.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provee algunos </a:t>
            </a:r>
            <a:r>
              <a:rPr lang="es-419"/>
              <a:t>códigos</a:t>
            </a:r>
            <a:r>
              <a:rPr lang="es-419"/>
              <a:t> de error que cubren la </a:t>
            </a:r>
            <a:r>
              <a:rPr lang="es-419"/>
              <a:t>mayoría</a:t>
            </a:r>
            <a:r>
              <a:rPr lang="es-419"/>
              <a:t> de los errores que pueden ocurrir.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7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mencionados </a:t>
            </a:r>
            <a:r>
              <a:rPr lang="es-419"/>
              <a:t>códigos</a:t>
            </a:r>
            <a:r>
              <a:rPr lang="es-419"/>
              <a:t> de error pueden encontrarse en </a:t>
            </a:r>
            <a:r>
              <a:rPr i="1" lang="es-419"/>
              <a:t>include/uapi/asmgeneric/errno-base.h</a:t>
            </a:r>
            <a:endParaRPr i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mismo archivo pueden verse sus significados.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resto de los </a:t>
            </a:r>
            <a:r>
              <a:rPr lang="es-419"/>
              <a:t>códigos</a:t>
            </a:r>
            <a:r>
              <a:rPr lang="es-419"/>
              <a:t> puede encontrarse en </a:t>
            </a:r>
            <a:r>
              <a:rPr i="1" lang="es-419"/>
              <a:t>include/uapi/asmgeneric/errno.h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forma </a:t>
            </a:r>
            <a:r>
              <a:rPr lang="es-419"/>
              <a:t>clásica</a:t>
            </a:r>
            <a:r>
              <a:rPr lang="es-419"/>
              <a:t> de comunicar un error es mediante el </a:t>
            </a:r>
            <a:r>
              <a:rPr lang="es-419"/>
              <a:t>código</a:t>
            </a:r>
            <a:r>
              <a:rPr lang="es-419"/>
              <a:t> de error precedido de un signo menos.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se aplica mayormente en respuesta a system calls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8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ejemplo corresponde a un error de I/O.</a:t>
            </a:r>
            <a:endParaRPr/>
          </a:p>
        </p:txBody>
      </p:sp>
      <p:sp>
        <p:nvSpPr>
          <p:cNvPr id="417" name="Google Shape;417;p68"/>
          <p:cNvSpPr txBox="1"/>
          <p:nvPr/>
        </p:nvSpPr>
        <p:spPr>
          <a:xfrm>
            <a:off x="2226900" y="1225050"/>
            <a:ext cx="4690200" cy="165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dev = init(&amp;ptr);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if(!dev)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-EIO;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81B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9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Dependiendo la </a:t>
            </a:r>
            <a:r>
              <a:rPr lang="es-419"/>
              <a:t>situación</a:t>
            </a:r>
            <a:r>
              <a:rPr lang="es-419"/>
              <a:t> los errores pueden propagarse al espacio usuario.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caso de una llamada de syscall (open, read, ioctl, mmap) el valor se asigna </a:t>
            </a:r>
            <a:r>
              <a:rPr lang="es-419"/>
              <a:t>automáticamente</a:t>
            </a:r>
            <a:r>
              <a:rPr lang="es-419"/>
              <a:t> a la variable </a:t>
            </a:r>
            <a:r>
              <a:rPr b="1" lang="es-419"/>
              <a:t>errno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errno</a:t>
            </a:r>
            <a:r>
              <a:rPr lang="es-419"/>
              <a:t> es una variable global de espacio usuario.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estos casos se puede utilizar </a:t>
            </a:r>
            <a:r>
              <a:rPr b="1" lang="es-419"/>
              <a:t>strerror(errno)</a:t>
            </a:r>
            <a:r>
              <a:rPr lang="es-419"/>
              <a:t> para transformar el error a texto legible.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NOTA</a:t>
            </a:r>
            <a:r>
              <a:rPr lang="es-419"/>
              <a:t>: Recuerde que </a:t>
            </a:r>
            <a:r>
              <a:rPr b="1" lang="es-419"/>
              <a:t>errno</a:t>
            </a:r>
            <a:r>
              <a:rPr lang="es-419"/>
              <a:t> y </a:t>
            </a:r>
            <a:r>
              <a:rPr b="1" lang="es-419"/>
              <a:t>strerror()</a:t>
            </a:r>
            <a:r>
              <a:rPr lang="es-419"/>
              <a:t> son de espacio usuario.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0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la ocurrencia de un error, se debe deshacer todo lo que se hizo antes del mismo.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Aplica para cuando se asigna memoria </a:t>
            </a:r>
            <a:r>
              <a:rPr lang="es-419"/>
              <a:t>dinámica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</a:t>
            </a:r>
            <a:r>
              <a:rPr lang="es-419"/>
              <a:t>común</a:t>
            </a:r>
            <a:r>
              <a:rPr lang="es-419"/>
              <a:t> utilizar la </a:t>
            </a:r>
            <a:r>
              <a:rPr lang="es-419"/>
              <a:t>instrucción</a:t>
            </a:r>
            <a:r>
              <a:rPr lang="es-419"/>
              <a:t> </a:t>
            </a:r>
            <a:r>
              <a:rPr b="1" lang="es-419"/>
              <a:t>goto</a:t>
            </a:r>
            <a:r>
              <a:rPr lang="es-419"/>
              <a:t> para estos casos.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71"/>
          <p:cNvSpPr txBox="1"/>
          <p:nvPr/>
        </p:nvSpPr>
        <p:spPr>
          <a:xfrm>
            <a:off x="0" y="713100"/>
            <a:ext cx="3876900" cy="443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 = kmalloc(</a:t>
            </a: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device_t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(!ptr)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 = -ENOMEM;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err_alloc;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dev = init(&amp;ptr);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(!dev)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 = -EIO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err_init;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71"/>
          <p:cNvSpPr txBox="1"/>
          <p:nvPr/>
        </p:nvSpPr>
        <p:spPr>
          <a:xfrm>
            <a:off x="4430025" y="1610100"/>
            <a:ext cx="3876900" cy="1923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err_init: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free(ptr);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err_alloc: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ret;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81B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72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utiliza goto al gestionar errores porque se debe hacer en el orden inverso de las operaciones previas.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Podría</a:t>
            </a:r>
            <a:r>
              <a:rPr lang="es-419"/>
              <a:t> usarse estructuras if anidadas, pero tiende a ser confuso y a llevar a errores de </a:t>
            </a:r>
            <a:r>
              <a:rPr lang="es-419"/>
              <a:t>indentación</a:t>
            </a:r>
            <a:r>
              <a:rPr lang="es-419"/>
              <a:t>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utilización</a:t>
            </a:r>
            <a:r>
              <a:rPr lang="es-419"/>
              <a:t> de goto hace que el </a:t>
            </a:r>
            <a:r>
              <a:rPr lang="es-419"/>
              <a:t>código</a:t>
            </a:r>
            <a:r>
              <a:rPr lang="es-419"/>
              <a:t> sea legible y tener un control de flujo directo (sin saltos FWD-BKWD).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Utilización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cargar un </a:t>
            </a:r>
            <a:r>
              <a:rPr lang="es-419"/>
              <a:t>módulo</a:t>
            </a:r>
            <a:r>
              <a:rPr lang="es-419"/>
              <a:t>, el kernel log se carga con </a:t>
            </a:r>
            <a:r>
              <a:rPr lang="es-419"/>
              <a:t>información</a:t>
            </a:r>
            <a:r>
              <a:rPr lang="es-419"/>
              <a:t> relacionada.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 Los mensajes de kernel se almacenan en un buffer circular.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Disponibles a </a:t>
            </a:r>
            <a:r>
              <a:rPr lang="es-419"/>
              <a:t>través</a:t>
            </a:r>
            <a:r>
              <a:rPr lang="es-419"/>
              <a:t> del comando </a:t>
            </a:r>
            <a:r>
              <a:rPr b="1" lang="es-419"/>
              <a:t>dmesg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Mensajes del kernel log </a:t>
            </a:r>
            <a:r>
              <a:rPr lang="es-419"/>
              <a:t>también</a:t>
            </a:r>
            <a:r>
              <a:rPr lang="es-419"/>
              <a:t> se muestran por medio de la consola de sistema.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filtran </a:t>
            </a:r>
            <a:r>
              <a:rPr lang="es-419"/>
              <a:t>según</a:t>
            </a:r>
            <a:r>
              <a:rPr lang="es-419"/>
              <a:t> el valor que tenga la variable </a:t>
            </a:r>
            <a:r>
              <a:rPr b="1" lang="es-419"/>
              <a:t>loglevel</a:t>
            </a:r>
            <a:r>
              <a:rPr lang="es-419"/>
              <a:t>.</a:t>
            </a:r>
            <a:endParaRPr b="1" i="1"/>
          </a:p>
        </p:txBody>
      </p:sp>
      <p:sp>
        <p:nvSpPr>
          <p:cNvPr id="101" name="Google Shape;101;p19"/>
          <p:cNvSpPr txBox="1"/>
          <p:nvPr/>
        </p:nvSpPr>
        <p:spPr>
          <a:xfrm>
            <a:off x="925050" y="4236250"/>
            <a:ext cx="72939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console=ttyS0 root=/dev/mmcblk0p2 loglevel=5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3"/>
          <p:cNvSpPr txBox="1"/>
          <p:nvPr/>
        </p:nvSpPr>
        <p:spPr>
          <a:xfrm>
            <a:off x="620325" y="1100800"/>
            <a:ext cx="3075600" cy="334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(ops1() == ERR) // |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error1;   // |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(ops2() == ERR) // |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error2;   // |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(ops3() == ERR) // |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error3;   // |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(ops4() == ERR) // V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error4;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73"/>
          <p:cNvSpPr txBox="1"/>
          <p:nvPr/>
        </p:nvSpPr>
        <p:spPr>
          <a:xfrm>
            <a:off x="5231300" y="1002700"/>
            <a:ext cx="2845800" cy="3541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error4: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error3: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error2: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error1: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4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caso que se tengan funciones que retornan punteros, en caso de error retornan NULL.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un mecanismo simple y efectivo, pero no da </a:t>
            </a:r>
            <a:r>
              <a:rPr lang="es-419"/>
              <a:t>información</a:t>
            </a:r>
            <a:r>
              <a:rPr lang="es-419"/>
              <a:t> de porque se dio el error.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esto el kernel provee tres funciones: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void *ERR_PTR(long error);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long IS_ERR(const void *ptr);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long PTR_ERR(const void *ptr);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75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void *ERR_PTR(long error)</a:t>
            </a:r>
            <a:endParaRPr b="1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Devuelve el error como un puntero. Generalmente utilizada para funciones que retornan ENOMEM.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 u="sng"/>
              <a:t>Ejemplo</a:t>
            </a:r>
            <a:r>
              <a:rPr lang="es-419"/>
              <a:t>: return ERR_PTR(-ENOMEM);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long IS_ERR(const void *ptr)</a:t>
            </a:r>
            <a:endParaRPr b="1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Chequea si el valor de puntero corresponde a un error.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long PTR_ERR(const void *ptr)</a:t>
            </a:r>
            <a:endParaRPr b="1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Retorna el error que fue devuelto como puntero.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76"/>
          <p:cNvSpPr txBox="1"/>
          <p:nvPr/>
        </p:nvSpPr>
        <p:spPr>
          <a:xfrm>
            <a:off x="232625" y="1100800"/>
            <a:ext cx="8697300" cy="379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static struct 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iio_dev *indiodev_setup(){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struct 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iio_dev *indio_dev;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indio_dev = devm_iio_device_alloc(&amp;data-&gt;client-&gt;dev, sizeof(data));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if 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(!indio_dev)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	return 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ERR_PTR(-ENOMEM);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indio_dev;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7"/>
          <p:cNvSpPr txBox="1"/>
          <p:nvPr/>
        </p:nvSpPr>
        <p:spPr>
          <a:xfrm>
            <a:off x="1366950" y="1196550"/>
            <a:ext cx="6410100" cy="27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static int 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foo_probe([...]){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[...]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struct 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iio_dev *my_indio_dev = indiodev_setup();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if 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(IS_ERR(my_indio_dev))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	return 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PTR_ERR(data-&gt;acc_indio_dev);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[...]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8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Así</a:t>
            </a:r>
            <a:r>
              <a:rPr lang="es-419"/>
              <a:t> como un programa espacio usuario, los </a:t>
            </a:r>
            <a:r>
              <a:rPr lang="es-419"/>
              <a:t>módulos</a:t>
            </a:r>
            <a:r>
              <a:rPr lang="es-419"/>
              <a:t> pueden recibir </a:t>
            </a:r>
            <a:r>
              <a:rPr lang="es-419"/>
              <a:t>parámetros</a:t>
            </a:r>
            <a:r>
              <a:rPr lang="es-419"/>
              <a:t> al ser cargados.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Útil</a:t>
            </a:r>
            <a:r>
              <a:rPr lang="es-419"/>
              <a:t> a la hora de desarrollar para evitar ciclos de </a:t>
            </a:r>
            <a:r>
              <a:rPr lang="es-419"/>
              <a:t>corrección</a:t>
            </a:r>
            <a:r>
              <a:rPr lang="es-419"/>
              <a:t>/</a:t>
            </a:r>
            <a:r>
              <a:rPr lang="es-419"/>
              <a:t>compilación</a:t>
            </a:r>
            <a:r>
              <a:rPr lang="es-419"/>
              <a:t>/carga/</a:t>
            </a:r>
            <a:r>
              <a:rPr lang="es-419"/>
              <a:t>verificación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definir </a:t>
            </a:r>
            <a:r>
              <a:rPr lang="es-419"/>
              <a:t>parámetros</a:t>
            </a:r>
            <a:r>
              <a:rPr lang="es-419"/>
              <a:t> de </a:t>
            </a:r>
            <a:r>
              <a:rPr lang="es-419"/>
              <a:t>módulos</a:t>
            </a:r>
            <a:r>
              <a:rPr lang="es-419"/>
              <a:t>, primero se deben instanciar las variables que van a recibir los valores.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Luego utilizar en cada una de ellas la macro </a:t>
            </a:r>
            <a:r>
              <a:rPr b="1" lang="es-419"/>
              <a:t>module_param()</a:t>
            </a:r>
            <a:r>
              <a:rPr lang="es-419"/>
              <a:t> definida en </a:t>
            </a:r>
            <a:r>
              <a:rPr i="1" lang="es-419"/>
              <a:t>include/linux/moduleparam.h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9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module_param(name, type, perm);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name</a:t>
            </a:r>
            <a:r>
              <a:rPr lang="es-419"/>
              <a:t>: el nombre de la variable a utilizar.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type:</a:t>
            </a:r>
            <a:r>
              <a:rPr lang="es-419"/>
              <a:t> El tipo de datos del parametro. </a:t>
            </a:r>
            <a:r>
              <a:rPr i="1" lang="es-419"/>
              <a:t>No son los mismos que en C</a:t>
            </a:r>
            <a:r>
              <a:rPr lang="es-419"/>
              <a:t>.</a:t>
            </a:r>
            <a:br>
              <a:rPr lang="es-419"/>
            </a:br>
            <a:r>
              <a:rPr lang="es-419"/>
              <a:t> (bool, charp, byte, short, ushort, int, uint, long, ulong).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perm:</a:t>
            </a:r>
            <a:r>
              <a:rPr lang="es-419"/>
              <a:t> representa los permisos del archivo  /sys/module/&lt;module&gt;/parameters/&lt;param&gt;.</a:t>
            </a:r>
            <a:br>
              <a:rPr lang="es-419"/>
            </a:br>
            <a:r>
              <a:rPr lang="es-419"/>
              <a:t>Puede ser  S_IWUSR, S_IRUSR, S_IXUSR, S_IRGRP, S_WGRP, S_IRUGO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S_I</a:t>
            </a:r>
            <a:r>
              <a:rPr lang="es-419"/>
              <a:t> es solo un prefijo.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R:</a:t>
            </a:r>
            <a:r>
              <a:rPr lang="es-419"/>
              <a:t> read, </a:t>
            </a:r>
            <a:r>
              <a:rPr b="1" lang="es-419"/>
              <a:t>W:</a:t>
            </a:r>
            <a:r>
              <a:rPr lang="es-419"/>
              <a:t> write, </a:t>
            </a:r>
            <a:r>
              <a:rPr b="1" lang="es-419"/>
              <a:t>X:</a:t>
            </a:r>
            <a:r>
              <a:rPr lang="es-419"/>
              <a:t> execute.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USR:</a:t>
            </a:r>
            <a:r>
              <a:rPr lang="es-419"/>
              <a:t> user, </a:t>
            </a:r>
            <a:r>
              <a:rPr b="1" lang="es-419"/>
              <a:t>GRP:</a:t>
            </a:r>
            <a:r>
              <a:rPr lang="es-419"/>
              <a:t> group, </a:t>
            </a:r>
            <a:r>
              <a:rPr b="1" lang="es-419"/>
              <a:t>UGO:</a:t>
            </a:r>
            <a:r>
              <a:rPr lang="es-419"/>
              <a:t> user, group, others.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80"/>
          <p:cNvSpPr txBox="1"/>
          <p:nvPr>
            <p:ph idx="1" type="body"/>
          </p:nvPr>
        </p:nvSpPr>
        <p:spPr>
          <a:xfrm>
            <a:off x="311700" y="6966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puede utilizar el operador OR ( | ) para obtener permisos </a:t>
            </a:r>
            <a:r>
              <a:rPr lang="es-419"/>
              <a:t>específicos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utilizar </a:t>
            </a:r>
            <a:r>
              <a:rPr lang="es-419"/>
              <a:t>parámetros</a:t>
            </a:r>
            <a:r>
              <a:rPr lang="es-419"/>
              <a:t> en los </a:t>
            </a:r>
            <a:r>
              <a:rPr lang="es-419"/>
              <a:t>módulos</a:t>
            </a:r>
            <a:r>
              <a:rPr lang="es-419"/>
              <a:t>, es buena </a:t>
            </a:r>
            <a:r>
              <a:rPr lang="es-419"/>
              <a:t>práctica</a:t>
            </a:r>
            <a:r>
              <a:rPr lang="es-419"/>
              <a:t> emplear la macro </a:t>
            </a:r>
            <a:r>
              <a:rPr b="1" lang="es-419"/>
              <a:t>MODULE_PARM_DESC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macro asigna una </a:t>
            </a:r>
            <a:r>
              <a:rPr lang="es-419"/>
              <a:t>descripción</a:t>
            </a:r>
            <a:r>
              <a:rPr lang="es-419"/>
              <a:t> a cada </a:t>
            </a:r>
            <a:r>
              <a:rPr lang="es-419"/>
              <a:t>parámetro</a:t>
            </a:r>
            <a:r>
              <a:rPr lang="es-419"/>
              <a:t>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0"/>
          <p:cNvSpPr txBox="1"/>
          <p:nvPr/>
        </p:nvSpPr>
        <p:spPr>
          <a:xfrm>
            <a:off x="989250" y="3510800"/>
            <a:ext cx="7165500" cy="68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MODULE_PARM_DESC(myint,</a:t>
            </a:r>
            <a:r>
              <a:rPr lang="es-419" sz="18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"Esto es un int innecesario"</a:t>
            </a:r>
            <a: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00" y="824350"/>
            <a:ext cx="6187800" cy="41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81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0" name="Google Shape;500;p81"/>
          <p:cNvSpPr txBox="1"/>
          <p:nvPr/>
        </p:nvSpPr>
        <p:spPr>
          <a:xfrm>
            <a:off x="55800" y="1923650"/>
            <a:ext cx="28161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Escribir un modulo “hola mundo”.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Compilar out of tree, testear el 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módulo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Compilar in-tree de manera built-in.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Guía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de práctica I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506" name="Google Shape;506;p82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Utilización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varios comandos </a:t>
            </a:r>
            <a:r>
              <a:rPr lang="es-419"/>
              <a:t>útiles</a:t>
            </a:r>
            <a:r>
              <a:rPr lang="es-419"/>
              <a:t> a la hora de trabajar con un </a:t>
            </a:r>
            <a:r>
              <a:rPr lang="es-419"/>
              <a:t>módulo</a:t>
            </a:r>
            <a:r>
              <a:rPr lang="es-419"/>
              <a:t> de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Ejemplo:</a:t>
            </a:r>
            <a:r>
              <a:rPr lang="es-419"/>
              <a:t> sea un </a:t>
            </a:r>
            <a:r>
              <a:rPr lang="es-419"/>
              <a:t>módulo</a:t>
            </a:r>
            <a:r>
              <a:rPr lang="es-419"/>
              <a:t> </a:t>
            </a:r>
            <a:r>
              <a:rPr b="1" lang="es-419"/>
              <a:t>mi_modulo.ko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modinfo</a:t>
            </a:r>
            <a:r>
              <a:rPr lang="es-419"/>
              <a:t> lista la </a:t>
            </a:r>
            <a:r>
              <a:rPr lang="es-419"/>
              <a:t>información</a:t>
            </a:r>
            <a:r>
              <a:rPr lang="es-419"/>
              <a:t> del </a:t>
            </a:r>
            <a:r>
              <a:rPr lang="es-419"/>
              <a:t>módulo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insmod</a:t>
            </a:r>
            <a:r>
              <a:rPr lang="es-419"/>
              <a:t> trata de cargar el </a:t>
            </a:r>
            <a:r>
              <a:rPr lang="es-419"/>
              <a:t>módulo</a:t>
            </a:r>
            <a:r>
              <a:rPr lang="es-419"/>
              <a:t>. Se debe proporcionar el path completo.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922575" y="3541950"/>
            <a:ext cx="7613100" cy="138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$ modinfo </a:t>
            </a:r>
            <a:r>
              <a:rPr lang="es-419" sz="19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&lt;module_path&gt;</a:t>
            </a: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/mi_modulo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.ko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$ modinfo </a:t>
            </a: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mi_modulo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9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//(para modulos en /lib/modules)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$ sudo insmod </a:t>
            </a:r>
            <a:r>
              <a:rPr lang="es-419" sz="19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&lt;module_path&gt;</a:t>
            </a: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/mi_modulo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.ko</a:t>
            </a:r>
            <a:endParaRPr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Utilización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Cuando </a:t>
            </a:r>
            <a:r>
              <a:rPr b="1" lang="es-419"/>
              <a:t>insmod</a:t>
            </a:r>
            <a:r>
              <a:rPr lang="es-419"/>
              <a:t> falla, no da muchos detalles.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necesario ver el kernel log para estos detalles.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379650" y="2733675"/>
            <a:ext cx="8452500" cy="193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$ sudo insmod ./intr_monitor.ko</a:t>
            </a:r>
            <a:endParaRPr sz="16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insmod: error inserting './intr_monitor.ko': -1 Device or resource busy</a:t>
            </a:r>
            <a:br>
              <a:rPr lang="es-419" sz="16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$ dmesg</a:t>
            </a:r>
            <a:endParaRPr sz="16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419" sz="16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17549774.552000</a:t>
            </a:r>
            <a:r>
              <a:rPr lang="es-419" sz="16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s-419" sz="16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Failed to register handler for irq channel 2</a:t>
            </a:r>
            <a:endParaRPr sz="1600">
              <a:solidFill>
                <a:srgbClr val="C539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Utilización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Otro comando </a:t>
            </a:r>
            <a:r>
              <a:rPr lang="es-419"/>
              <a:t>útil</a:t>
            </a:r>
            <a:r>
              <a:rPr lang="es-419"/>
              <a:t> es </a:t>
            </a:r>
            <a:r>
              <a:rPr b="1" lang="es-419"/>
              <a:t>modprobe</a:t>
            </a:r>
            <a:r>
              <a:rPr lang="es-419"/>
              <a:t>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Trata de cargar todos los </a:t>
            </a:r>
            <a:r>
              <a:rPr lang="es-419"/>
              <a:t>módulos</a:t>
            </a:r>
            <a:r>
              <a:rPr lang="es-419"/>
              <a:t> de los que depende el </a:t>
            </a:r>
            <a:r>
              <a:rPr lang="es-419"/>
              <a:t>módulo</a:t>
            </a:r>
            <a:r>
              <a:rPr lang="es-419"/>
              <a:t> pasado como argumento.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Luego de cargar las dependencias, carga el </a:t>
            </a:r>
            <a:r>
              <a:rPr lang="es-419"/>
              <a:t>módulo</a:t>
            </a:r>
            <a:r>
              <a:rPr lang="es-419"/>
              <a:t> indicado.</a:t>
            </a:r>
            <a:br>
              <a:rPr lang="es-419"/>
            </a:br>
            <a:br>
              <a:rPr lang="es-419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925050" y="3928725"/>
            <a:ext cx="72939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 sudo modprobe mi_modulo.ko</a:t>
            </a:r>
            <a:endParaRPr sz="2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