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  <p:embeddedFont>
      <p:font typeface="Merriweather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erriweather-bold.fntdata"/><Relationship Id="rId82" Type="http://schemas.openxmlformats.org/officeDocument/2006/relationships/font" Target="fonts/Merriweather-boldItalic.fntdata"/><Relationship Id="rId81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italic.fntdata"/><Relationship Id="rId32" Type="http://schemas.openxmlformats.org/officeDocument/2006/relationships/slide" Target="slides/slide27.xml"/><Relationship Id="rId76" Type="http://schemas.openxmlformats.org/officeDocument/2006/relationships/font" Target="fonts/Roboto-bold.fntdata"/><Relationship Id="rId35" Type="http://schemas.openxmlformats.org/officeDocument/2006/relationships/slide" Target="slides/slide30.xml"/><Relationship Id="rId79" Type="http://schemas.openxmlformats.org/officeDocument/2006/relationships/font" Target="fonts/Merriweather-regular.fntdata"/><Relationship Id="rId34" Type="http://schemas.openxmlformats.org/officeDocument/2006/relationships/slide" Target="slides/slide29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56a85a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56a85a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56a85a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56a85a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56a85a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56a85a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56a85a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56a85a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498a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498a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8498ad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b8498ad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56a85a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656a85a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621c9b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621c9b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8498ad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8498ad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b8498ad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b8498ad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8498ad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8498ad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b8498ad9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b8498ad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cd0ed4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cd0ed4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d0ed4b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d0ed4b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d0ed4b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d0ed4b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d0ed4b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d0ed4b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773810c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773810c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77381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77381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773810c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773810c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773810c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773810c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773810c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773810c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0621c9b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0621c9b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773810c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773810c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773810ca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773810c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773810ca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773810c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773810ca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773810ca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773810c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773810c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73810ca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773810ca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773810ca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773810ca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0621c9b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0621c9b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773810c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773810c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840946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840946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840946e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840946e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840946e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840946e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840946e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840946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840946e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840946e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840946e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840946e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840946e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840946e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840946e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840946e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840946e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840946e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656a85a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656a85a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840946e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840946e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840946e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840946e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840946e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840946e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840946e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840946e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773810c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773810c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773810c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773810c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840946e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840946e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40946e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840946e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840946e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840946e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840946e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840946e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56a85a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56a85a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840946e9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840946e9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840946e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840946e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840946e9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840946e9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f773810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f773810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773810c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773810c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840946e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840946e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840946e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840946e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840946e9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840946e9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840946e9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840946e9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56a85a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56a85a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56a85a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56a85a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56a85a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56a85a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cc.gnu.org/onlinedocs/gcc/Typeof.html" TargetMode="External"/><Relationship Id="rId4" Type="http://schemas.openxmlformats.org/officeDocument/2006/relationships/hyperlink" Target="https://stackoverflow.com/questions/13723422/why-this-0-in-type0-member-in-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Construcciones del Kernel y Funciones de ayuda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Uso de macro container_of.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494650" y="1575575"/>
            <a:ext cx="2711400" cy="24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persona 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edad;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salario;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*nombre;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227000" y="2006900"/>
            <a:ext cx="4284300" cy="147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persona somebody;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[........]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*edad_ptr = &amp;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somebody.edad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Teniendo el puntero al miembro </a:t>
            </a:r>
            <a:r>
              <a:rPr b="1" lang="es-419"/>
              <a:t>edad</a:t>
            </a:r>
            <a:r>
              <a:rPr lang="es-419"/>
              <a:t> de la instancia </a:t>
            </a:r>
            <a:r>
              <a:rPr b="1" lang="es-419"/>
              <a:t>somebody</a:t>
            </a:r>
            <a:r>
              <a:rPr lang="es-419"/>
              <a:t> se puede obtener un puntero a </a:t>
            </a:r>
            <a:r>
              <a:rPr b="1" lang="es-419"/>
              <a:t>somebody</a:t>
            </a:r>
            <a:r>
              <a:rPr lang="es-419"/>
              <a:t> usando </a:t>
            </a:r>
            <a:r>
              <a:rPr b="1" lang="es-419"/>
              <a:t>container_of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container_of</a:t>
            </a:r>
            <a:r>
              <a:rPr lang="es-419"/>
              <a:t> toma el offset correspondiente al campo </a:t>
            </a:r>
            <a:r>
              <a:rPr b="1" lang="es-419"/>
              <a:t>edad</a:t>
            </a:r>
            <a:r>
              <a:rPr lang="es-419"/>
              <a:t> desde el principio de la estructura </a:t>
            </a:r>
            <a:r>
              <a:rPr b="1" lang="es-419"/>
              <a:t>persona</a:t>
            </a:r>
            <a:r>
              <a:rPr lang="es-419"/>
              <a:t>.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22450" y="2068700"/>
            <a:ext cx="8099100" cy="10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persona *una_persona;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una_persona = </a:t>
            </a:r>
            <a:r>
              <a:rPr lang="es-419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container_of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(edad_ptr, 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persona, edad);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>
                <a:solidFill>
                  <a:srgbClr val="C53929"/>
                </a:solidFill>
              </a:rPr>
              <a:t>ATENCIÓN</a:t>
            </a:r>
            <a:r>
              <a:rPr lang="es-419"/>
              <a:t>: la macro </a:t>
            </a:r>
            <a:r>
              <a:rPr b="1" lang="es-419"/>
              <a:t>container_of</a:t>
            </a:r>
            <a:r>
              <a:rPr lang="es-419"/>
              <a:t> no funciona para miembros array.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significa que el primer argumento de </a:t>
            </a:r>
            <a:r>
              <a:rPr b="1" lang="es-419"/>
              <a:t>container_of</a:t>
            </a:r>
            <a:r>
              <a:rPr lang="es-419"/>
              <a:t> no puede ser un puntero a otro puntero (ver </a:t>
            </a:r>
            <a:r>
              <a:rPr lang="es-419"/>
              <a:t>implementación</a:t>
            </a:r>
            <a:r>
              <a:rPr lang="es-419"/>
              <a:t>).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que en el ejemplo anterior, no se </a:t>
            </a:r>
            <a:r>
              <a:rPr lang="es-419"/>
              <a:t>podría</a:t>
            </a:r>
            <a:r>
              <a:rPr lang="es-419"/>
              <a:t> utilizar el miembro </a:t>
            </a:r>
            <a:r>
              <a:rPr b="1" lang="es-419"/>
              <a:t>nombre</a:t>
            </a:r>
            <a:r>
              <a:rPr lang="es-419"/>
              <a:t> dado que es un array de char.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macro </a:t>
            </a:r>
            <a:r>
              <a:rPr b="1" lang="es-419"/>
              <a:t>container_of</a:t>
            </a:r>
            <a:r>
              <a:rPr lang="es-419"/>
              <a:t> se utiliza en general para contenedores </a:t>
            </a:r>
            <a:r>
              <a:rPr lang="es-419"/>
              <a:t>genéricos</a:t>
            </a:r>
            <a:r>
              <a:rPr lang="es-419"/>
              <a:t> en el kernel.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 </a:t>
            </a:r>
            <a:r>
              <a:rPr lang="es-419"/>
              <a:t>utilización</a:t>
            </a:r>
            <a:r>
              <a:rPr lang="es-419"/>
              <a:t> se ve en las implementaciones de Platform Device Drivers.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Uso de macro container_of.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1050600" y="1524775"/>
            <a:ext cx="7042800" cy="34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mcp23016</a:t>
            </a: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i2c_client *client;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gpio_chip chip;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retrieve the mcp23016 struct given a pointer 'chip' field */</a:t>
            </a:r>
            <a:endParaRPr sz="145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 inline struct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mcp23016 *to_mcp23016(</a:t>
            </a: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gpio_chip *gc)  {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container_of(gc, struct mcp23016, chip);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Uso de macro container_of (</a:t>
            </a:r>
            <a:r>
              <a:rPr lang="es-419"/>
              <a:t>continuación</a:t>
            </a:r>
            <a:r>
              <a:rPr lang="es-419"/>
              <a:t>).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59600" y="1524775"/>
            <a:ext cx="8672700" cy="34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mcp23016_probe(</a:t>
            </a: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i2c_client *client, </a:t>
            </a: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struct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i2c_device_id *id) {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mcp23016 *mcp;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mcp = devm_kzalloc(&amp;client-&gt;dev, </a:t>
            </a: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(*mcp), GFP_KERNEL);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(!mcp)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-ENOMEM;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54175" y="18621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Listas enlazadas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tiene un driver que administra </a:t>
            </a:r>
            <a:r>
              <a:rPr lang="es-419"/>
              <a:t>más</a:t>
            </a:r>
            <a:r>
              <a:rPr lang="es-419"/>
              <a:t> de un dispositivo, es muy </a:t>
            </a:r>
            <a:r>
              <a:rPr lang="es-419"/>
              <a:t>útil</a:t>
            </a:r>
            <a:r>
              <a:rPr lang="es-419"/>
              <a:t> hacer un seguimiento de estos en el driver.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estos casos se utilizan listas enlazadas en espacio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tipos de listas enlazadas: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 enlaces simples.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Doblemente enlazadas.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desarrolladores de kernel solo implementan doblemente enlazadas para dar soporte a FIFO y LIFO a la vez.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, permite que el set de </a:t>
            </a:r>
            <a:r>
              <a:rPr lang="es-419"/>
              <a:t>código</a:t>
            </a:r>
            <a:r>
              <a:rPr lang="es-419"/>
              <a:t> se mantenga </a:t>
            </a:r>
            <a:r>
              <a:rPr lang="es-419"/>
              <a:t>mínimo</a:t>
            </a:r>
            <a:r>
              <a:rPr lang="es-419"/>
              <a:t> con la mayor generalidad.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la </a:t>
            </a:r>
            <a:r>
              <a:rPr lang="es-419"/>
              <a:t>utilización</a:t>
            </a:r>
            <a:r>
              <a:rPr lang="es-419"/>
              <a:t> de listas enlazadas, se debe incluir el archivo </a:t>
            </a:r>
            <a:r>
              <a:rPr b="1" lang="es-419"/>
              <a:t>include/linux/list.h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de datos en el </a:t>
            </a:r>
            <a:r>
              <a:rPr lang="es-419"/>
              <a:t>núcleo</a:t>
            </a:r>
            <a:r>
              <a:rPr lang="es-419"/>
              <a:t> de la </a:t>
            </a:r>
            <a:r>
              <a:rPr lang="es-419"/>
              <a:t>implementación</a:t>
            </a:r>
            <a:r>
              <a:rPr lang="es-419"/>
              <a:t> en el kernel es </a:t>
            </a:r>
            <a:r>
              <a:rPr b="1" lang="es-419"/>
              <a:t>struct list_head</a:t>
            </a:r>
            <a:r>
              <a:rPr lang="es-419"/>
              <a:t>.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1570200" y="3602350"/>
            <a:ext cx="6003600" cy="129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list_head {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list_head *next, *prev;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Aunque su nombre se preste a </a:t>
            </a:r>
            <a:r>
              <a:rPr lang="es-419"/>
              <a:t>confusión</a:t>
            </a:r>
            <a:r>
              <a:rPr lang="es-419"/>
              <a:t> </a:t>
            </a:r>
            <a:r>
              <a:rPr b="1" lang="es-419"/>
              <a:t>list_head</a:t>
            </a:r>
            <a:r>
              <a:rPr lang="es-419"/>
              <a:t> se utiliza en todos los nodos de la lista enlazada, no solo en el primero.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espacio kernel, para que una estructura de datos se represente como lista enlazada, debe contener a </a:t>
            </a:r>
            <a:r>
              <a:rPr b="1" lang="es-419"/>
              <a:t>list_head</a:t>
            </a:r>
            <a:r>
              <a:rPr lang="es-419"/>
              <a:t>.</a:t>
            </a:r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1050600" y="2736075"/>
            <a:ext cx="7042800" cy="22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cant_puertas;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*color;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*modelo;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list_head lista;</a:t>
            </a:r>
            <a:r>
              <a:rPr lang="es-419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kernel's list structure */</a:t>
            </a:r>
            <a:endParaRPr sz="16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/>
              <a:t>Construcciones del Kernel y Funciones de ayuda</a:t>
            </a:r>
            <a:endParaRPr sz="39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Macro container_of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Listas enlazadas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Mecanismo sleep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Administración</a:t>
            </a:r>
            <a:r>
              <a:rPr lang="es-419" sz="2400"/>
              <a:t> de delay y timers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Kernel locking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419" sz="2400"/>
              <a:t>Work queue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iniciar su </a:t>
            </a:r>
            <a:r>
              <a:rPr lang="es-419"/>
              <a:t>utilización</a:t>
            </a:r>
            <a:r>
              <a:rPr lang="es-419"/>
              <a:t>, se crea una variable struct list_head que siempre apunte al primer elemento de la lista (head).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la estructura </a:t>
            </a:r>
            <a:r>
              <a:rPr b="1" lang="es-419"/>
              <a:t>head_list</a:t>
            </a:r>
            <a:r>
              <a:rPr lang="es-419"/>
              <a:t> solo tiene dos punteros, pero </a:t>
            </a:r>
            <a:r>
              <a:rPr lang="es-419"/>
              <a:t>ningún</a:t>
            </a:r>
            <a:r>
              <a:rPr lang="es-419"/>
              <a:t> contenido.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primer instancia de </a:t>
            </a:r>
            <a:r>
              <a:rPr b="1" lang="es-419"/>
              <a:t>list_head</a:t>
            </a:r>
            <a:r>
              <a:rPr lang="es-419"/>
              <a:t> es especial y no </a:t>
            </a:r>
            <a:r>
              <a:rPr lang="es-419"/>
              <a:t>está</a:t>
            </a:r>
            <a:r>
              <a:rPr lang="es-419"/>
              <a:t> asociada a </a:t>
            </a:r>
            <a:r>
              <a:rPr lang="es-419"/>
              <a:t>ningún</a:t>
            </a:r>
            <a:r>
              <a:rPr lang="es-419"/>
              <a:t> elemento.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925050" y="393145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LIST_HEAD(lista_autos) ;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Uso de lista enlazada.</a:t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159600" y="1524775"/>
            <a:ext cx="8672700" cy="340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3929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&lt;linux/list.h&gt;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car *redcar = kmalloc(sizeof(*car), GFP_KERNEL);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car *bluecar = kmalloc(sizeof(*car), GFP_KERNEL);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Initialize each node's list entry */</a:t>
            </a:r>
            <a:endParaRPr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INIT_LIST_HEAD(&amp;bluecar-&gt;list);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INIT_LIST_HEAD(&amp;redcar-&gt;list);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allocate memory for color and model field and fill every field */</a:t>
            </a:r>
            <a:endParaRPr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list_add(&amp;redcar-&gt;list, &amp;carlist) 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list_add(&amp;bluecar-&gt;list, &amp;carlist) ;</a:t>
            </a:r>
            <a:endParaRPr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creación e inicialización de una lista se puede hacer de dos maneras distintas: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Método</a:t>
            </a:r>
            <a:r>
              <a:rPr lang="es-419"/>
              <a:t> </a:t>
            </a:r>
            <a:r>
              <a:rPr lang="es-419"/>
              <a:t>dinámico</a:t>
            </a:r>
            <a:r>
              <a:rPr lang="es-419"/>
              <a:t> (</a:t>
            </a:r>
            <a:r>
              <a:rPr lang="es-419"/>
              <a:t>asignación</a:t>
            </a:r>
            <a:r>
              <a:rPr lang="es-419"/>
              <a:t> de memoria en tiempo de ejecución).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Método</a:t>
            </a:r>
            <a:r>
              <a:rPr lang="es-419"/>
              <a:t> </a:t>
            </a:r>
            <a:r>
              <a:rPr lang="es-419"/>
              <a:t>estático</a:t>
            </a:r>
            <a:r>
              <a:rPr lang="es-419"/>
              <a:t> (</a:t>
            </a:r>
            <a:r>
              <a:rPr lang="es-419"/>
              <a:t>asignación</a:t>
            </a:r>
            <a:r>
              <a:rPr lang="es-419"/>
              <a:t> de memoria en tiempo de </a:t>
            </a:r>
            <a:r>
              <a:rPr lang="es-419"/>
              <a:t>compilación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uso de un </a:t>
            </a:r>
            <a:r>
              <a:rPr lang="es-419"/>
              <a:t>método</a:t>
            </a:r>
            <a:r>
              <a:rPr lang="es-419"/>
              <a:t> u otro </a:t>
            </a:r>
            <a:r>
              <a:rPr lang="es-419"/>
              <a:t>dependerá</a:t>
            </a:r>
            <a:r>
              <a:rPr lang="es-419"/>
              <a:t> del criterio del desarrollador.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Ambos </a:t>
            </a:r>
            <a:r>
              <a:rPr lang="es-419"/>
              <a:t>métodos</a:t>
            </a:r>
            <a:r>
              <a:rPr lang="es-419"/>
              <a:t> hacen uso de macros que ayudan a la legibilidad del </a:t>
            </a:r>
            <a:r>
              <a:rPr lang="es-419"/>
              <a:t>código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</a:t>
            </a:r>
            <a:r>
              <a:rPr b="1" lang="es-419"/>
              <a:t> </a:t>
            </a:r>
            <a:r>
              <a:rPr b="1" lang="es-419"/>
              <a:t>estático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asignación estática se hace mediante la macro </a:t>
            </a:r>
            <a:r>
              <a:rPr b="1" lang="es-419"/>
              <a:t>LIST_HEAD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782900" y="205755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LIST_HEAD(mylist);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782900" y="2933650"/>
            <a:ext cx="7293900" cy="10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LIST_HEAD(name) \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 name = LIST_HEAD_INIT(name)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782900" y="4194050"/>
            <a:ext cx="72939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LIST_HEAD_INIT(name) { &amp;(name), &amp;(name) }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Método dinámico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debe crear una estructura </a:t>
            </a:r>
            <a:r>
              <a:rPr b="1" lang="es-419"/>
              <a:t>list_head</a:t>
            </a:r>
            <a:r>
              <a:rPr lang="es-419"/>
              <a:t> y se utiliza </a:t>
            </a:r>
            <a:r>
              <a:rPr b="1" lang="es-419"/>
              <a:t>INIT_LIST_HEAD</a:t>
            </a:r>
            <a:endParaRPr b="1"/>
          </a:p>
        </p:txBody>
      </p:sp>
      <p:sp>
        <p:nvSpPr>
          <p:cNvPr id="223" name="Google Shape;223;p37"/>
          <p:cNvSpPr txBox="1"/>
          <p:nvPr/>
        </p:nvSpPr>
        <p:spPr>
          <a:xfrm>
            <a:off x="782900" y="2057550"/>
            <a:ext cx="7293900" cy="10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 mylist;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INIT_LIST_HEAD(&amp;mylist);</a:t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782900" y="3205000"/>
            <a:ext cx="7293900" cy="171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static inline void</a:t>
            </a:r>
            <a:r>
              <a:rPr lang="es-419" sz="17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INIT_LIST_HEAD(</a:t>
            </a:r>
            <a:r>
              <a:rPr lang="es-419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7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list_head *list) {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list-&gt;next = list;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list-&gt;prev = list;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</a:t>
            </a:r>
            <a:r>
              <a:rPr lang="es-419"/>
              <a:t>reación</a:t>
            </a:r>
            <a:r>
              <a:rPr lang="es-419"/>
              <a:t> de nodos es sencilla. Solo se crea la estructura de datos y luego se inicializa el campo </a:t>
            </a:r>
            <a:r>
              <a:rPr b="1" lang="es-419"/>
              <a:t>list_head</a:t>
            </a:r>
            <a:r>
              <a:rPr lang="es-419"/>
              <a:t> contenido.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usa </a:t>
            </a:r>
            <a:r>
              <a:rPr b="1" lang="es-419"/>
              <a:t>INIT_LIST_HEAD</a:t>
            </a:r>
            <a:r>
              <a:rPr lang="es-419"/>
              <a:t> porque es una lista asignada </a:t>
            </a:r>
            <a:r>
              <a:rPr lang="es-419"/>
              <a:t>dinámicamente</a:t>
            </a:r>
            <a:r>
              <a:rPr lang="es-419"/>
              <a:t>, y </a:t>
            </a:r>
            <a:r>
              <a:rPr lang="es-419"/>
              <a:t>comúnmente</a:t>
            </a:r>
            <a:r>
              <a:rPr lang="es-419"/>
              <a:t> parte de otra estructura.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186900" y="1915350"/>
            <a:ext cx="87126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auto *auto_negro = kzalloc(sizeof(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auto), GFP_KERNEL);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186900" y="2671600"/>
            <a:ext cx="8645400" cy="92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inicializacion dinamica, porque es el campo lista en la estructura*/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INIT_LIST_HEAD(&amp;auto_negro-&gt;list);</a:t>
            </a:r>
            <a:endParaRPr sz="19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agregar un nodo, el kernel provee el método </a:t>
            </a:r>
            <a:r>
              <a:rPr b="1" lang="es-419"/>
              <a:t>list_add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</a:t>
            </a:r>
            <a:r>
              <a:rPr lang="es-419"/>
              <a:t>método</a:t>
            </a:r>
            <a:r>
              <a:rPr lang="es-419"/>
              <a:t> es un wrapper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__list_add()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resumidas cuentas, agrega un nuevo nodo en la </a:t>
            </a:r>
            <a:r>
              <a:rPr lang="es-419"/>
              <a:t>posición</a:t>
            </a:r>
            <a:r>
              <a:rPr lang="es-419"/>
              <a:t> siguiente al nodo indicado.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haber elementos anteriores y posteriores existentes, se abre la lista e inserta el nuevo en esa </a:t>
            </a:r>
            <a:r>
              <a:rPr lang="es-419"/>
              <a:t>posición</a:t>
            </a:r>
            <a:r>
              <a:rPr lang="es-419"/>
              <a:t>.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15700" y="3838750"/>
            <a:ext cx="8712600" cy="98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list_add(&amp;auto_rojo-&gt;list, &amp;lista_autos);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list_add(&amp;auto_azul-&gt;list, &amp;lista_autos);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311700" y="2810388"/>
            <a:ext cx="1423500" cy="83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1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2424025" y="2810388"/>
            <a:ext cx="1423500" cy="83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2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1441750" y="1499100"/>
            <a:ext cx="1423500" cy="83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nuevo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48" name="Google Shape;248;p40"/>
          <p:cNvCxnSpPr/>
          <p:nvPr/>
        </p:nvCxnSpPr>
        <p:spPr>
          <a:xfrm flipH="1">
            <a:off x="3565475" y="790750"/>
            <a:ext cx="1409100" cy="42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40"/>
          <p:cNvCxnSpPr/>
          <p:nvPr/>
        </p:nvCxnSpPr>
        <p:spPr>
          <a:xfrm>
            <a:off x="1735200" y="3074988"/>
            <a:ext cx="6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40"/>
          <p:cNvCxnSpPr/>
          <p:nvPr/>
        </p:nvCxnSpPr>
        <p:spPr>
          <a:xfrm>
            <a:off x="1735200" y="3379788"/>
            <a:ext cx="68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1" name="Google Shape;251;p40"/>
          <p:cNvSpPr/>
          <p:nvPr/>
        </p:nvSpPr>
        <p:spPr>
          <a:xfrm>
            <a:off x="5093650" y="2810388"/>
            <a:ext cx="1423500" cy="83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1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205975" y="2810388"/>
            <a:ext cx="1423500" cy="83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2</a:t>
            </a:r>
            <a:endParaRPr/>
          </a:p>
        </p:txBody>
      </p:sp>
      <p:sp>
        <p:nvSpPr>
          <p:cNvPr id="253" name="Google Shape;253;p40"/>
          <p:cNvSpPr/>
          <p:nvPr/>
        </p:nvSpPr>
        <p:spPr>
          <a:xfrm>
            <a:off x="6223700" y="1499100"/>
            <a:ext cx="1423500" cy="834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Elemento nuevo</a:t>
            </a:r>
            <a:endParaRPr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54" name="Google Shape;254;p40"/>
          <p:cNvCxnSpPr>
            <a:endCxn id="253" idx="1"/>
          </p:cNvCxnSpPr>
          <p:nvPr/>
        </p:nvCxnSpPr>
        <p:spPr>
          <a:xfrm flipH="1" rot="10800000">
            <a:off x="5390000" y="1916100"/>
            <a:ext cx="833700" cy="8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0"/>
          <p:cNvCxnSpPr>
            <a:endCxn id="251" idx="0"/>
          </p:cNvCxnSpPr>
          <p:nvPr/>
        </p:nvCxnSpPr>
        <p:spPr>
          <a:xfrm flipH="1">
            <a:off x="5805400" y="2336688"/>
            <a:ext cx="4182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0"/>
          <p:cNvCxnSpPr>
            <a:endCxn id="252" idx="0"/>
          </p:cNvCxnSpPr>
          <p:nvPr/>
        </p:nvCxnSpPr>
        <p:spPr>
          <a:xfrm>
            <a:off x="7648625" y="2329188"/>
            <a:ext cx="2691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40"/>
          <p:cNvCxnSpPr>
            <a:endCxn id="253" idx="3"/>
          </p:cNvCxnSpPr>
          <p:nvPr/>
        </p:nvCxnSpPr>
        <p:spPr>
          <a:xfrm rot="10800000">
            <a:off x="7647200" y="1916100"/>
            <a:ext cx="648600" cy="8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a</a:t>
            </a:r>
            <a:r>
              <a:rPr lang="es-419"/>
              <a:t>l pasar como argumento nodo actual la estructura especial inicio de lista, los nodos se agregan al inicio.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asociar el funcionamiento a un stack (LIFO).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</a:t>
            </a:r>
            <a:r>
              <a:rPr lang="es-419"/>
              <a:t>también</a:t>
            </a:r>
            <a:r>
              <a:rPr lang="es-419"/>
              <a:t> el </a:t>
            </a:r>
            <a:r>
              <a:rPr lang="es-419"/>
              <a:t>método</a:t>
            </a:r>
            <a:r>
              <a:rPr lang="es-419"/>
              <a:t> </a:t>
            </a:r>
            <a:r>
              <a:rPr b="1" lang="es-419"/>
              <a:t>list_add_tail()</a:t>
            </a:r>
            <a:r>
              <a:rPr lang="es-419"/>
              <a:t> que </a:t>
            </a:r>
            <a:r>
              <a:rPr lang="es-419"/>
              <a:t>tendrá</a:t>
            </a:r>
            <a:r>
              <a:rPr lang="es-419"/>
              <a:t> el comportamiento contrario, agregando los nodos al final.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agregar un nodo en una </a:t>
            </a:r>
            <a:r>
              <a:rPr lang="es-419"/>
              <a:t>posición</a:t>
            </a:r>
            <a:r>
              <a:rPr lang="es-419"/>
              <a:t> arbitraria, se debe hacer uso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__list_add()</a:t>
            </a:r>
            <a:r>
              <a:rPr lang="es-419"/>
              <a:t> directamente.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eliminar nodos, se utiliza el </a:t>
            </a:r>
            <a:r>
              <a:rPr lang="es-419"/>
              <a:t>método</a:t>
            </a:r>
            <a:r>
              <a:rPr lang="es-419"/>
              <a:t> </a:t>
            </a:r>
            <a:r>
              <a:rPr b="1" lang="es-419"/>
              <a:t>list_del()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método</a:t>
            </a:r>
            <a:r>
              <a:rPr lang="es-419"/>
              <a:t> </a:t>
            </a:r>
            <a:r>
              <a:rPr b="1" lang="es-419"/>
              <a:t>list_del()</a:t>
            </a:r>
            <a:r>
              <a:rPr lang="es-419"/>
              <a:t> desconecta el nodo indicado de la lista enlazada, pero no libera la memoria asociada al mismo.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liberar la memoria asignada </a:t>
            </a:r>
            <a:r>
              <a:rPr lang="es-419"/>
              <a:t>dinámicamente</a:t>
            </a:r>
            <a:r>
              <a:rPr lang="es-419"/>
              <a:t> debe hacerse manualmente llamando a </a:t>
            </a:r>
            <a:r>
              <a:rPr b="1" lang="es-419"/>
              <a:t>kfree()</a:t>
            </a:r>
            <a:r>
              <a:rPr lang="es-419"/>
              <a:t>.</a:t>
            </a: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1667850" y="3608700"/>
            <a:ext cx="58083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list_del(&amp;auto_rojo-&gt;list);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Macro container_of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 enlazadas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recorrer la lista el kernel provee la macro </a:t>
            </a:r>
            <a:r>
              <a:rPr b="1" lang="es-419"/>
              <a:t>list_for_each_entry(</a:t>
            </a:r>
            <a:r>
              <a:rPr b="1" lang="es-419"/>
              <a:t>pos, head, member)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head</a:t>
            </a:r>
            <a:r>
              <a:rPr lang="es-419"/>
              <a:t> es el nodo list_head.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member</a:t>
            </a:r>
            <a:r>
              <a:rPr lang="es-419"/>
              <a:t> es el nombre de la struct list_head dentro de la estructura de datos.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pos</a:t>
            </a:r>
            <a:r>
              <a:rPr lang="es-419"/>
              <a:t> se utiliza para la </a:t>
            </a:r>
            <a:r>
              <a:rPr lang="es-419"/>
              <a:t>iteración</a:t>
            </a:r>
            <a:r>
              <a:rPr lang="es-419"/>
              <a:t>. Es un </a:t>
            </a:r>
            <a:r>
              <a:rPr lang="es-419"/>
              <a:t>índice</a:t>
            </a:r>
            <a:r>
              <a:rPr lang="es-419"/>
              <a:t> de loop que en cada </a:t>
            </a:r>
            <a:r>
              <a:rPr lang="es-419"/>
              <a:t>iteración</a:t>
            </a:r>
            <a:r>
              <a:rPr lang="es-419"/>
              <a:t> apunta al elemento actual.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pos es un puntero a la estructura que contiene el tipo member. Se utiliza la macro container_of para determinar esto.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1980000"/>
            <a:ext cx="85206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Mecanismo Sleep</a:t>
            </a:r>
            <a:endParaRPr sz="7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Sleep es el mecanismo por el cual un proceso libera al procesador para dar posibilidad de atender otro proceso.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Distintas causas pueden requerir entrar en sleep, como ser disponibilidad de datos o espera de </a:t>
            </a:r>
            <a:r>
              <a:rPr lang="es-419"/>
              <a:t>algún</a:t>
            </a:r>
            <a:r>
              <a:rPr lang="es-419"/>
              <a:t> recurso ocupado.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administra una lista de tareas para correr, conocida como run queue.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proceso que pase a estado sleep no se incluye en el scheduling, dado que se quita de la run queue.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menos que el proceso cambie de estado, no se </a:t>
            </a:r>
            <a:r>
              <a:rPr lang="es-419"/>
              <a:t>ejecutará</a:t>
            </a:r>
            <a:r>
              <a:rPr lang="es-419"/>
              <a:t> nunca.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este motivo, un agente externo debe despertar el proceso  (usualmente un evento).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hacer uso del mecanismo sleep, el kernel provee una estructura de datos llamada </a:t>
            </a:r>
            <a:r>
              <a:rPr b="1" lang="es-419"/>
              <a:t>wait queue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Está</a:t>
            </a:r>
            <a:r>
              <a:rPr lang="es-419"/>
              <a:t> definida en el archivo </a:t>
            </a:r>
            <a:r>
              <a:rPr b="1" lang="es-419"/>
              <a:t>include/linux/wait.h </a:t>
            </a:r>
            <a:r>
              <a:rPr lang="es-419"/>
              <a:t>bajo el nombre de </a:t>
            </a:r>
            <a:r>
              <a:rPr b="1" lang="es-419"/>
              <a:t>__wait_queue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wait queues son utilizadas para procesos bloqueados que esperan que alguna </a:t>
            </a:r>
            <a:r>
              <a:rPr lang="es-419"/>
              <a:t>condición</a:t>
            </a:r>
            <a:r>
              <a:rPr lang="es-419"/>
              <a:t> particular se torne </a:t>
            </a:r>
            <a:r>
              <a:rPr i="1" lang="es-419"/>
              <a:t>true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 </a:t>
            </a:r>
            <a:r>
              <a:rPr b="1" lang="es-419"/>
              <a:t>__wait_queue</a:t>
            </a:r>
            <a:r>
              <a:rPr lang="es-419"/>
              <a:t> existe un miembro </a:t>
            </a:r>
            <a:r>
              <a:rPr b="1" lang="es-419"/>
              <a:t>task_list</a:t>
            </a:r>
            <a:r>
              <a:rPr lang="es-419"/>
              <a:t>, que no es otra cosa que una lista enlazada.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proceso en sleep </a:t>
            </a:r>
            <a:r>
              <a:rPr lang="es-419"/>
              <a:t>será</a:t>
            </a:r>
            <a:r>
              <a:rPr lang="es-419"/>
              <a:t> encolado en esa lista hasta tanto una </a:t>
            </a:r>
            <a:r>
              <a:rPr lang="es-419"/>
              <a:t>condición</a:t>
            </a:r>
            <a:r>
              <a:rPr lang="es-419"/>
              <a:t> indicada se torne </a:t>
            </a:r>
            <a:r>
              <a:rPr i="1" lang="es-419"/>
              <a:t>true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Declaración</a:t>
            </a:r>
            <a:r>
              <a:rPr lang="es-419"/>
              <a:t> </a:t>
            </a:r>
            <a:r>
              <a:rPr lang="es-419"/>
              <a:t>estática</a:t>
            </a:r>
            <a:r>
              <a:rPr lang="es-419"/>
              <a:t> de wait queue: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Declaración dinámica de wait queue:</a:t>
            </a: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948975" y="1685000"/>
            <a:ext cx="5808300" cy="50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DECLARE_WAIT_QUEUE_HEAD(name)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948975" y="3236200"/>
            <a:ext cx="5808300" cy="96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wait_queue_head_t my_wait_queue;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init_waitqueue_head(&amp;my_wait_queue);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Bloqueo (solo si &lt;CONDICION&gt; es </a:t>
            </a:r>
            <a:r>
              <a:rPr i="1" lang="es-419"/>
              <a:t>false</a:t>
            </a:r>
            <a:r>
              <a:rPr lang="es-419"/>
              <a:t>)</a:t>
            </a:r>
            <a:r>
              <a:rPr lang="es-419"/>
              <a:t>: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Desbloqueo (solo si &lt;CONDICION&gt; se tornó </a:t>
            </a:r>
            <a:r>
              <a:rPr i="1" lang="es-419"/>
              <a:t>true</a:t>
            </a:r>
            <a:r>
              <a:rPr lang="es-419"/>
              <a:t>):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89475" y="1685000"/>
            <a:ext cx="8242800" cy="50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wait_event_interruptible(wait_queue_head_t q, &lt;CONDICION&gt;);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589475" y="3236200"/>
            <a:ext cx="81807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wake_up_interruptible(wait_queue_head_t *q);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wait_event_interruptible</a:t>
            </a:r>
            <a:r>
              <a:rPr lang="es-419"/>
              <a:t> no ejecuta un poll continuo, sino que simplemente evalua &lt;CONDICION&gt; cuando es llamada.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&lt;CONDICION&gt; es </a:t>
            </a:r>
            <a:r>
              <a:rPr i="1" lang="es-419"/>
              <a:t>false</a:t>
            </a:r>
            <a:r>
              <a:rPr lang="es-419"/>
              <a:t> el proceso pasa a estado </a:t>
            </a:r>
            <a:r>
              <a:rPr b="1" lang="es-419"/>
              <a:t>TASK_INTERRUPTIBLE</a:t>
            </a:r>
            <a:r>
              <a:rPr lang="es-419"/>
              <a:t> y se remueve de la </a:t>
            </a:r>
            <a:r>
              <a:rPr i="1" lang="es-419"/>
              <a:t>run queue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partir de ese punto, &lt;CONDICION&gt; se chequea solo cuando se llama a </a:t>
            </a:r>
            <a:r>
              <a:rPr b="1" lang="es-419"/>
              <a:t>wait_event_interruptible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&lt;CONDICION&gt; pasa a ser </a:t>
            </a:r>
            <a:r>
              <a:rPr i="1" lang="es-419"/>
              <a:t>true</a:t>
            </a:r>
            <a:r>
              <a:rPr lang="es-419"/>
              <a:t> el proceso se despierta y pasa a estado </a:t>
            </a:r>
            <a:r>
              <a:rPr b="1" lang="es-419"/>
              <a:t>TASK_RUNNING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Mecanismo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módulo ejemplo </a:t>
            </a:r>
            <a:r>
              <a:rPr i="1"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my_sleep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Observar comportamiento y salidas en kernel log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Administración de delay y timers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es una </a:t>
            </a:r>
            <a:r>
              <a:rPr lang="es-419"/>
              <a:t>porción</a:t>
            </a:r>
            <a:r>
              <a:rPr lang="es-419"/>
              <a:t> de </a:t>
            </a:r>
            <a:r>
              <a:rPr lang="es-419"/>
              <a:t>código</a:t>
            </a:r>
            <a:r>
              <a:rPr lang="es-419"/>
              <a:t> que no depende de </a:t>
            </a:r>
            <a:r>
              <a:rPr lang="es-419"/>
              <a:t>ningún</a:t>
            </a:r>
            <a:r>
              <a:rPr lang="es-419"/>
              <a:t> otro </a:t>
            </a:r>
            <a:r>
              <a:rPr lang="es-419"/>
              <a:t>módulo</a:t>
            </a:r>
            <a:r>
              <a:rPr lang="es-419"/>
              <a:t>, biblioteca C o software de terceros.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Implementa muchos mecanismos que se encuentran en otras bibliotecas para poder lograr funcionalidades.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Entre ellas existen funcionalidades para cadena de caracteres, </a:t>
            </a:r>
            <a:r>
              <a:rPr lang="es-419"/>
              <a:t>compresión</a:t>
            </a:r>
            <a:r>
              <a:rPr lang="es-419"/>
              <a:t> e </a:t>
            </a:r>
            <a:r>
              <a:rPr lang="es-419"/>
              <a:t>impresión</a:t>
            </a:r>
            <a:r>
              <a:rPr lang="es-419"/>
              <a:t> en pantalla entre otras.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muchas macros y funciones, una muy utilizada es la macro </a:t>
            </a:r>
            <a:r>
              <a:rPr b="1" lang="es-419"/>
              <a:t>container_of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es sabido, el tiempo es el recurso </a:t>
            </a:r>
            <a:r>
              <a:rPr lang="es-419"/>
              <a:t>más</a:t>
            </a:r>
            <a:r>
              <a:rPr lang="es-419"/>
              <a:t> valioso del sistema, que se traduce en ciclos de CPU.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hace uso de distintos timers para el seguimiento del tiempo relativo que es muy utilizado en varias tareas: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Scheduling.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Work deferring.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Timeouts.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Sleep.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timers del kernel se clasifican en dos: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Timers estándar, llamados también system timers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Timers de alta resolución (high-resolution).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timers estándar basan su operación en una granularidad medida en </a:t>
            </a:r>
            <a:r>
              <a:rPr b="1" lang="es-419"/>
              <a:t>jiffies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</a:t>
            </a:r>
            <a:r>
              <a:rPr b="1" lang="es-419"/>
              <a:t>jiffy</a:t>
            </a:r>
            <a:r>
              <a:rPr lang="es-419"/>
              <a:t> es una unidad de tiempo que utiliza el kernel, declarada en </a:t>
            </a:r>
            <a:r>
              <a:rPr b="1" lang="es-419"/>
              <a:t>linux/jiffies.h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</a:t>
            </a:r>
            <a:r>
              <a:rPr lang="es-419"/>
              <a:t>definición</a:t>
            </a:r>
            <a:r>
              <a:rPr lang="es-419"/>
              <a:t>, la constante </a:t>
            </a:r>
            <a:r>
              <a:rPr b="1" lang="es-419"/>
              <a:t>HZ</a:t>
            </a:r>
            <a:r>
              <a:rPr lang="es-419"/>
              <a:t> representa la cantidad de veces que se incrementa </a:t>
            </a:r>
            <a:r>
              <a:rPr i="1" lang="es-419"/>
              <a:t>jiffies</a:t>
            </a:r>
            <a:r>
              <a:rPr lang="es-419"/>
              <a:t> en un segundo.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uno de estos incrementos es llamado </a:t>
            </a:r>
            <a:r>
              <a:rPr b="1" lang="es-419"/>
              <a:t>tick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decirse entonces que </a:t>
            </a:r>
            <a:r>
              <a:rPr b="1" lang="es-419"/>
              <a:t>HZ</a:t>
            </a:r>
            <a:r>
              <a:rPr lang="es-419"/>
              <a:t> es el tamaño de un jiffy.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Claramente, HZ depende del HW y la </a:t>
            </a:r>
            <a:r>
              <a:rPr lang="es-419"/>
              <a:t>versión</a:t>
            </a:r>
            <a:r>
              <a:rPr lang="es-419"/>
              <a:t>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Determina la frecuencia de las interrupciones de clock, en algunas arquitecturas es configurable, en otras es fijo.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incremento de jiffies se da mediante la </a:t>
            </a:r>
            <a:r>
              <a:rPr lang="es-419"/>
              <a:t>definición</a:t>
            </a:r>
            <a:r>
              <a:rPr lang="es-419"/>
              <a:t> de la constante </a:t>
            </a:r>
            <a:r>
              <a:rPr b="1" lang="es-419"/>
              <a:t>HZ</a:t>
            </a:r>
            <a:r>
              <a:rPr lang="es-419"/>
              <a:t> y la </a:t>
            </a:r>
            <a:r>
              <a:rPr lang="es-419"/>
              <a:t>programación</a:t>
            </a:r>
            <a:r>
              <a:rPr lang="es-419"/>
              <a:t> de la </a:t>
            </a:r>
            <a:r>
              <a:rPr b="1" lang="es-419"/>
              <a:t>PIT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PIT</a:t>
            </a:r>
            <a:r>
              <a:rPr lang="es-419"/>
              <a:t>: </a:t>
            </a:r>
            <a:r>
              <a:rPr b="1" lang="es-419"/>
              <a:t>programmable interrupt timer</a:t>
            </a:r>
            <a:r>
              <a:rPr lang="es-419"/>
              <a:t>. Es un componente de HW que se da una vez por tick y por lo tanto incrementa </a:t>
            </a:r>
            <a:r>
              <a:rPr i="1" lang="es-419"/>
              <a:t>jiffies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</a:t>
            </a:r>
            <a:r>
              <a:rPr lang="es-419"/>
              <a:t>podrán</a:t>
            </a:r>
            <a:r>
              <a:rPr lang="es-419"/>
              <a:t> pensar, esto puede dar lugar a overflow según como </a:t>
            </a:r>
            <a:r>
              <a:rPr lang="es-419"/>
              <a:t>esté</a:t>
            </a:r>
            <a:r>
              <a:rPr lang="es-419"/>
              <a:t> definida jiffies en sistemas de 32 bits.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soluciona con una </a:t>
            </a:r>
            <a:r>
              <a:rPr lang="es-419"/>
              <a:t>definición</a:t>
            </a:r>
            <a:r>
              <a:rPr lang="es-419"/>
              <a:t> del tipo u64 para estos sistemas, siendo por defecto para los de 64 bits.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timer </a:t>
            </a:r>
            <a:r>
              <a:rPr lang="es-419"/>
              <a:t>estándar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representado en el kernel como una instancia del </a:t>
            </a:r>
            <a:r>
              <a:rPr b="1" lang="es-419"/>
              <a:t>timer_list</a:t>
            </a:r>
            <a:r>
              <a:rPr lang="es-419"/>
              <a:t> definida en </a:t>
            </a:r>
            <a:r>
              <a:rPr b="1" lang="es-419"/>
              <a:t>linux/timer.h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 sus campos: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expires</a:t>
            </a:r>
            <a:r>
              <a:rPr lang="es-419"/>
              <a:t> es un valor absoluto en jiffies.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entry</a:t>
            </a:r>
            <a:r>
              <a:rPr lang="es-419"/>
              <a:t> es una lista enlazada.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data</a:t>
            </a:r>
            <a:r>
              <a:rPr lang="es-419"/>
              <a:t> es opcional, y se pasa a la </a:t>
            </a:r>
            <a:r>
              <a:rPr lang="es-419"/>
              <a:t>función</a:t>
            </a:r>
            <a:r>
              <a:rPr lang="es-419"/>
              <a:t> callback.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Set up del timer, donde se indica </a:t>
            </a:r>
            <a:r>
              <a:rPr lang="es-419"/>
              <a:t>función</a:t>
            </a:r>
            <a:r>
              <a:rPr lang="es-419"/>
              <a:t> callback y datos.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Tiempo de </a:t>
            </a:r>
            <a:r>
              <a:rPr lang="es-419"/>
              <a:t>expiración</a:t>
            </a:r>
            <a:r>
              <a:rPr lang="es-419"/>
              <a:t> para llamar al callback.</a:t>
            </a:r>
            <a:endParaRPr/>
          </a:p>
        </p:txBody>
      </p:sp>
      <p:sp>
        <p:nvSpPr>
          <p:cNvPr id="371" name="Google Shape;371;p58"/>
          <p:cNvSpPr txBox="1"/>
          <p:nvPr/>
        </p:nvSpPr>
        <p:spPr>
          <a:xfrm>
            <a:off x="311700" y="1608450"/>
            <a:ext cx="8357700" cy="141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setup_timer(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timer_list *timer, \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(*function)(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), \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data);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311700" y="4048900"/>
            <a:ext cx="83577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mod_timer( 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timer_list *timer, 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unsigned long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expires);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Liberación</a:t>
            </a:r>
            <a:r>
              <a:rPr lang="es-419"/>
              <a:t> del timer, una vez que se deja de utilizar: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del_timer()</a:t>
            </a:r>
            <a:r>
              <a:rPr lang="es-419"/>
              <a:t> siempre retorna, haya desactivado un timer pendiente o no.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del_timer_sync()</a:t>
            </a:r>
            <a:r>
              <a:rPr lang="es-419"/>
              <a:t> espera hasta que termine la </a:t>
            </a:r>
            <a:r>
              <a:rPr lang="es-419"/>
              <a:t>ejecución</a:t>
            </a:r>
            <a:r>
              <a:rPr lang="es-419"/>
              <a:t> del handler, aun si esta corriendo en otra CPU.</a:t>
            </a:r>
            <a:endParaRPr/>
          </a:p>
        </p:txBody>
      </p:sp>
      <p:sp>
        <p:nvSpPr>
          <p:cNvPr id="379" name="Google Shape;379;p59"/>
          <p:cNvSpPr txBox="1"/>
          <p:nvPr/>
        </p:nvSpPr>
        <p:spPr>
          <a:xfrm>
            <a:off x="311700" y="1532250"/>
            <a:ext cx="8357700" cy="963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del_timer(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timer_list *timer);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del_timer_sync(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timer_list *timer);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no se </a:t>
            </a:r>
            <a:r>
              <a:rPr lang="es-419"/>
              <a:t>debería</a:t>
            </a:r>
            <a:r>
              <a:rPr lang="es-419"/>
              <a:t> mantener un lock que prevenga el handler (callback) que complete su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Hacerlo </a:t>
            </a:r>
            <a:r>
              <a:rPr lang="es-419"/>
              <a:t>implicaría</a:t>
            </a:r>
            <a:r>
              <a:rPr lang="es-419"/>
              <a:t> un deadlock.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buena </a:t>
            </a:r>
            <a:r>
              <a:rPr lang="es-419"/>
              <a:t>práctica</a:t>
            </a:r>
            <a:r>
              <a:rPr lang="es-419"/>
              <a:t> liberar los timers en la </a:t>
            </a:r>
            <a:r>
              <a:rPr lang="es-419"/>
              <a:t>función</a:t>
            </a:r>
            <a:r>
              <a:rPr lang="es-419"/>
              <a:t> clean-up (exit) del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utilizar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timer_pending()</a:t>
            </a:r>
            <a:r>
              <a:rPr lang="es-419"/>
              <a:t> para saber si hay </a:t>
            </a:r>
            <a:r>
              <a:rPr lang="es-419"/>
              <a:t>algún</a:t>
            </a:r>
            <a:r>
              <a:rPr lang="es-419"/>
              <a:t> callback pendiente de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3" name="Google Shape;393;p61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módulo ejemplo </a:t>
            </a:r>
            <a:r>
              <a:rPr i="1"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my_timer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Observar comportamiento y salidas en kernel log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timers </a:t>
            </a:r>
            <a:r>
              <a:rPr lang="es-419"/>
              <a:t>estándar</a:t>
            </a:r>
            <a:r>
              <a:rPr lang="es-419"/>
              <a:t> no son del todo precisos.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aplicables a aplicaciones con </a:t>
            </a:r>
            <a:r>
              <a:rPr i="1" lang="es-419"/>
              <a:t>time constraints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exigentes.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esto los </a:t>
            </a:r>
            <a:r>
              <a:rPr b="1" lang="es-419"/>
              <a:t>HRT</a:t>
            </a:r>
            <a:r>
              <a:rPr lang="es-419"/>
              <a:t> se introdujeron a partir del kernel 2.6.16.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 </a:t>
            </a:r>
            <a:r>
              <a:rPr lang="es-419"/>
              <a:t>utilización</a:t>
            </a:r>
            <a:r>
              <a:rPr lang="es-419"/>
              <a:t> depende de la habilitación </a:t>
            </a:r>
            <a:r>
              <a:rPr b="1" lang="es-419"/>
              <a:t>CONFIG_HIGH_RES_TIMERS</a:t>
            </a:r>
            <a:r>
              <a:rPr lang="es-419"/>
              <a:t> en la </a:t>
            </a:r>
            <a:r>
              <a:rPr lang="es-419"/>
              <a:t>configuración</a:t>
            </a:r>
            <a:r>
              <a:rPr lang="es-419"/>
              <a:t>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</a:t>
            </a:r>
            <a:r>
              <a:rPr i="1" lang="es-419"/>
              <a:t>High Resolution Timers</a:t>
            </a:r>
            <a:r>
              <a:rPr lang="es-419"/>
              <a:t> tienen una granularidad de </a:t>
            </a:r>
            <a:r>
              <a:rPr lang="es-419"/>
              <a:t>𝜇</a:t>
            </a:r>
            <a:r>
              <a:rPr lang="es-419"/>
              <a:t>s (algunas plataformas llegan a ns).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se tienen muchas estructuras de datos en el </a:t>
            </a:r>
            <a:r>
              <a:rPr lang="es-419"/>
              <a:t>código</a:t>
            </a:r>
            <a:r>
              <a:rPr lang="es-419"/>
              <a:t>, es usual tener estructuras conteniendo otras.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ocasiones en que se tienen punteros a miembros de las estructuras, pero no a la estructura que contiene el puntero.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usual tener que recuperar esos datos en cualquier momento sin que se consulten offsets en memoria.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HRT no dependen de </a:t>
            </a:r>
            <a:r>
              <a:rPr b="1" lang="es-419"/>
              <a:t>HZ</a:t>
            </a:r>
            <a:r>
              <a:rPr lang="es-419"/>
              <a:t>, sino que la </a:t>
            </a:r>
            <a:r>
              <a:rPr lang="es-419"/>
              <a:t>implementación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basada en </a:t>
            </a:r>
            <a:r>
              <a:rPr b="1" lang="es-419"/>
              <a:t>ktime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No todas las plataformas pueden hacer uso de HRT dado el soporte de HW necesario.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HRT se representa en el kernel como una estructura del tipo </a:t>
            </a:r>
            <a:r>
              <a:rPr b="1" lang="es-419"/>
              <a:t>hrtimer</a:t>
            </a:r>
            <a:r>
              <a:rPr lang="es-419"/>
              <a:t> definida en el archivo </a:t>
            </a:r>
            <a:r>
              <a:rPr b="1" lang="es-419"/>
              <a:t>linux/hrtimer.h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teniendo HRT habilitados en el sistema, sleep y timer ya no dependen de jiffies.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respecto a los delays en el kernel, existen dos tipos dependiendo el contexto en el que corre el </a:t>
            </a:r>
            <a:r>
              <a:rPr lang="es-419"/>
              <a:t>código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Atómicos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</a:t>
            </a:r>
            <a:r>
              <a:rPr lang="es-419"/>
              <a:t>atómicos</a:t>
            </a:r>
            <a:r>
              <a:rPr lang="es-419"/>
              <a:t>.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uso de delays requiere del header </a:t>
            </a:r>
            <a:r>
              <a:rPr b="1" lang="es-419"/>
              <a:t>linux/delay.h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Delays en contexto atómico: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ndelay(unsigned long nsecs)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udelay(unsigned long usecs)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mdelay(unsigned long msecs)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delays en contextos </a:t>
            </a:r>
            <a:r>
              <a:rPr lang="es-419"/>
              <a:t>atómicos</a:t>
            </a:r>
            <a:r>
              <a:rPr lang="es-419"/>
              <a:t> (como ser ISRs) no pueden hacer uso de sleep.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por esto que se implementan como busy-wait loops, basados en jiffies.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Dada la </a:t>
            </a:r>
            <a:r>
              <a:rPr lang="es-419"/>
              <a:t>implementación</a:t>
            </a:r>
            <a:r>
              <a:rPr lang="es-419"/>
              <a:t> de los mismos, se recomienda utilizar siempre </a:t>
            </a:r>
            <a:r>
              <a:rPr b="1" lang="es-419"/>
              <a:t>udelay()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ndelay()</a:t>
            </a:r>
            <a:r>
              <a:rPr lang="es-419"/>
              <a:t> </a:t>
            </a:r>
            <a:r>
              <a:rPr lang="es-419"/>
              <a:t>tendrá</a:t>
            </a:r>
            <a:r>
              <a:rPr lang="es-419"/>
              <a:t> tanta </a:t>
            </a:r>
            <a:r>
              <a:rPr lang="es-419"/>
              <a:t>precisión</a:t>
            </a:r>
            <a:r>
              <a:rPr lang="es-419"/>
              <a:t> como tenga el timer de HW.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Dado que es un busy wait, </a:t>
            </a:r>
            <a:r>
              <a:rPr lang="es-419"/>
              <a:t>también</a:t>
            </a:r>
            <a:r>
              <a:rPr lang="es-419"/>
              <a:t> el uso de </a:t>
            </a:r>
            <a:r>
              <a:rPr b="1" lang="es-419"/>
              <a:t>mdelay()</a:t>
            </a:r>
            <a:r>
              <a:rPr lang="es-419"/>
              <a:t> se desalienta.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delay y timers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contextos no </a:t>
            </a:r>
            <a:r>
              <a:rPr lang="es-419"/>
              <a:t>atómicos</a:t>
            </a:r>
            <a:r>
              <a:rPr lang="es-419"/>
              <a:t>, el kernel provee la familia de funciones </a:t>
            </a:r>
            <a:r>
              <a:rPr b="1" lang="es-419"/>
              <a:t>sleep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más</a:t>
            </a:r>
            <a:r>
              <a:rPr lang="es-419"/>
              <a:t> utilizada es </a:t>
            </a:r>
            <a:r>
              <a:rPr b="1" lang="es-419"/>
              <a:t>msleep(</a:t>
            </a:r>
            <a:r>
              <a:rPr i="1" lang="es-419"/>
              <a:t>unsigned long msecs</a:t>
            </a:r>
            <a:r>
              <a:rPr b="1" lang="es-419"/>
              <a:t>)</a:t>
            </a:r>
            <a:r>
              <a:rPr lang="es-419"/>
              <a:t> que se basa en jiffies. Recomendada para delays de 10+ ms.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usleep_range</a:t>
            </a:r>
            <a:r>
              <a:rPr lang="es-419"/>
              <a:t>(</a:t>
            </a:r>
            <a:r>
              <a:rPr i="1" lang="es-419"/>
              <a:t>unsigned long min, unsigned long max</a:t>
            </a:r>
            <a:r>
              <a:rPr lang="es-419"/>
              <a:t>) se utiliza para rangos de 10 us a 20 ms.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 </a:t>
            </a:r>
            <a:r>
              <a:rPr b="1" lang="es-419"/>
              <a:t>usleep_range()</a:t>
            </a:r>
            <a:r>
              <a:rPr lang="es-419"/>
              <a:t> se basa en </a:t>
            </a:r>
            <a:r>
              <a:rPr i="1" lang="es-419"/>
              <a:t>hrtimers</a:t>
            </a:r>
            <a:r>
              <a:rPr lang="es-419"/>
              <a:t>, puede no estar disponible en el sistema.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963650"/>
            <a:ext cx="8520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Kernel Locking</a:t>
            </a:r>
            <a:endParaRPr sz="7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ya es sabido, el mecanismo de locking se utiliza para compartir recursos a </a:t>
            </a:r>
            <a:r>
              <a:rPr lang="es-419"/>
              <a:t>través</a:t>
            </a:r>
            <a:r>
              <a:rPr lang="es-419"/>
              <a:t> de diferentes procesos o hilos.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mecanismos previenen el uso abusivo del recurso o la concurrencia por parte de distintos procesos.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provee varios mecanismos de locking, de los cuales solo se </a:t>
            </a:r>
            <a:r>
              <a:rPr lang="es-419"/>
              <a:t>abordará</a:t>
            </a:r>
            <a:r>
              <a:rPr lang="es-419"/>
              <a:t> el </a:t>
            </a:r>
            <a:r>
              <a:rPr b="1" lang="es-419"/>
              <a:t>Mutex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Mutual exclusion</a:t>
            </a:r>
            <a:r>
              <a:rPr lang="es-419"/>
              <a:t> es el mecanismo de facto utilizado para locking.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Definido en el archivo </a:t>
            </a:r>
            <a:r>
              <a:rPr b="1" lang="es-419"/>
              <a:t>include/linux/mutex.h</a:t>
            </a:r>
            <a:r>
              <a:rPr lang="es-419"/>
              <a:t> </a:t>
            </a:r>
            <a:endParaRPr/>
          </a:p>
        </p:txBody>
      </p:sp>
      <p:sp>
        <p:nvSpPr>
          <p:cNvPr id="441" name="Google Shape;441;p69"/>
          <p:cNvSpPr txBox="1"/>
          <p:nvPr/>
        </p:nvSpPr>
        <p:spPr>
          <a:xfrm>
            <a:off x="230050" y="2300375"/>
            <a:ext cx="8712600" cy="274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mutex 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/* 1: unlocked, 0: locked, negative: locked, possible waiters */</a:t>
            </a:r>
            <a:endParaRPr sz="17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atomic_t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spinlock_t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wait_lock;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list_head wait_list;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igual que en las </a:t>
            </a:r>
            <a:r>
              <a:rPr i="1" lang="es-419"/>
              <a:t>wait queues</a:t>
            </a:r>
            <a:r>
              <a:rPr lang="es-419"/>
              <a:t>, tenemos una lista enlazada llamada </a:t>
            </a:r>
            <a:r>
              <a:rPr b="1" lang="es-419"/>
              <a:t>wait_list</a:t>
            </a:r>
            <a:r>
              <a:rPr lang="es-419"/>
              <a:t>. El principio del mecanismo sleep es igual.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“contendientes” que quieren hacer uso del recurso son removidos del run queue y agregados al </a:t>
            </a:r>
            <a:r>
              <a:rPr b="1" lang="es-419"/>
              <a:t>wait_list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se libera el lock, uno de los elementos que </a:t>
            </a:r>
            <a:r>
              <a:rPr lang="es-419"/>
              <a:t>están</a:t>
            </a:r>
            <a:r>
              <a:rPr lang="es-419"/>
              <a:t> esperando se despierta y se quita del </a:t>
            </a:r>
            <a:r>
              <a:rPr b="1" lang="es-419"/>
              <a:t>wait_list</a:t>
            </a:r>
            <a:r>
              <a:rPr lang="es-419"/>
              <a:t>.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elementos (procesos) del </a:t>
            </a:r>
            <a:r>
              <a:rPr b="1" lang="es-419"/>
              <a:t>wait_list</a:t>
            </a:r>
            <a:r>
              <a:rPr lang="es-419"/>
              <a:t> </a:t>
            </a:r>
            <a:r>
              <a:rPr lang="es-419"/>
              <a:t>están</a:t>
            </a:r>
            <a:r>
              <a:rPr lang="es-419"/>
              <a:t> en estado sleep (sin </a:t>
            </a:r>
            <a:r>
              <a:rPr lang="es-419"/>
              <a:t>excepción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Declaración estática del mutex.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Declaración</a:t>
            </a:r>
            <a:r>
              <a:rPr lang="es-419"/>
              <a:t> </a:t>
            </a:r>
            <a:r>
              <a:rPr lang="es-419"/>
              <a:t>dinámica</a:t>
            </a:r>
            <a:r>
              <a:rPr lang="es-419"/>
              <a:t> del mutex.</a:t>
            </a:r>
            <a:endParaRPr/>
          </a:p>
        </p:txBody>
      </p:sp>
      <p:sp>
        <p:nvSpPr>
          <p:cNvPr id="454" name="Google Shape;454;p71"/>
          <p:cNvSpPr txBox="1"/>
          <p:nvPr/>
        </p:nvSpPr>
        <p:spPr>
          <a:xfrm>
            <a:off x="948975" y="1685000"/>
            <a:ext cx="5808300" cy="50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DEFINE_MUTEX(my_mutex);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71"/>
          <p:cNvSpPr txBox="1"/>
          <p:nvPr/>
        </p:nvSpPr>
        <p:spPr>
          <a:xfrm>
            <a:off x="948975" y="3332650"/>
            <a:ext cx="5808300" cy="99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 my_mutex;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mutex_init(&amp;my_mutex);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Locking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Unlocking.</a:t>
            </a:r>
            <a:endParaRPr/>
          </a:p>
        </p:txBody>
      </p:sp>
      <p:sp>
        <p:nvSpPr>
          <p:cNvPr id="462" name="Google Shape;462;p72"/>
          <p:cNvSpPr txBox="1"/>
          <p:nvPr/>
        </p:nvSpPr>
        <p:spPr>
          <a:xfrm>
            <a:off x="661425" y="1696200"/>
            <a:ext cx="6383400" cy="135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mutex_lock(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 *lock);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mutex_lock_interruptible(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 *lock);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mutex_lock_killable(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 *lock);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72"/>
          <p:cNvSpPr txBox="1"/>
          <p:nvPr/>
        </p:nvSpPr>
        <p:spPr>
          <a:xfrm>
            <a:off x="661425" y="3962075"/>
            <a:ext cx="6383400" cy="50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mutex_unlock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mutex *lock);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EJEMPLO:</a:t>
            </a:r>
            <a:r>
              <a:rPr lang="es-419"/>
              <a:t> Se tiene una estructura </a:t>
            </a:r>
            <a:r>
              <a:rPr i="1" lang="es-419"/>
              <a:t>persona </a:t>
            </a:r>
            <a:r>
              <a:rPr lang="es-419"/>
              <a:t>y su instancia </a:t>
            </a:r>
            <a:r>
              <a:rPr b="1" lang="es-419"/>
              <a:t>p</a:t>
            </a:r>
            <a:r>
              <a:rPr lang="es-419"/>
              <a:t>.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234325" y="1791250"/>
            <a:ext cx="4465500" cy="246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persona  {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edad;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salario;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419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*nombre;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}p;</a:t>
            </a:r>
            <a:endParaRPr sz="18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requiere solo chequear que el mutex </a:t>
            </a:r>
            <a:r>
              <a:rPr lang="es-419"/>
              <a:t>está</a:t>
            </a:r>
            <a:r>
              <a:rPr lang="es-419"/>
              <a:t> bloqueado o no, se utiliza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mutex_is_locked()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</a:t>
            </a:r>
            <a:r>
              <a:rPr lang="es-419"/>
              <a:t>función</a:t>
            </a:r>
            <a:r>
              <a:rPr lang="es-419"/>
              <a:t> verifica si el dueño del mutex es NULL o si es un puntero </a:t>
            </a:r>
            <a:r>
              <a:rPr lang="es-419"/>
              <a:t>válido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Otra funcion util es </a:t>
            </a:r>
            <a:r>
              <a:rPr b="1" lang="es-419"/>
              <a:t>mutex_trylock()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su nombre lo indica, trata de tomar un mutex.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lo logra retorna 1, de lo contrario retorna 0.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recomienda el uso de </a:t>
            </a:r>
            <a:r>
              <a:rPr b="1" lang="es-419"/>
              <a:t>mutex_lock_interruptible()</a:t>
            </a:r>
            <a:r>
              <a:rPr lang="es-419"/>
              <a:t>, resultando en un driver que puede ser interrumpido por cualquier señal.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mutex_lock_killable()</a:t>
            </a:r>
            <a:r>
              <a:rPr lang="es-419"/>
              <a:t> </a:t>
            </a:r>
            <a:r>
              <a:rPr lang="es-419"/>
              <a:t>sólo</a:t>
            </a:r>
            <a:r>
              <a:rPr lang="es-419"/>
              <a:t> permite </a:t>
            </a:r>
            <a:r>
              <a:rPr lang="es-419"/>
              <a:t>interrupción</a:t>
            </a:r>
            <a:r>
              <a:rPr lang="es-419"/>
              <a:t> del driver por señales que matan el proceso.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uso de </a:t>
            </a:r>
            <a:r>
              <a:rPr b="1" lang="es-419"/>
              <a:t>mutex_lock()</a:t>
            </a:r>
            <a:r>
              <a:rPr lang="es-419"/>
              <a:t> debe ser solamente en casos que se sepa que el mutex se libera en cualquier </a:t>
            </a:r>
            <a:r>
              <a:rPr lang="es-419"/>
              <a:t>situación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Ninguna señal interrumpe a </a:t>
            </a:r>
            <a:r>
              <a:rPr b="1" lang="es-419"/>
              <a:t>mutex_lock()</a:t>
            </a:r>
            <a:r>
              <a:rPr lang="es-419"/>
              <a:t>, esto incluye CTRL+C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Kernel 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NOTA: Existen reglas muy estrictas para el uso de mutex, listadas en el header correspondiente. Algunos ejemplos: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Solo una tarea puede mantener el mutex por vez.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Efectuar unlock </a:t>
            </a:r>
            <a:r>
              <a:rPr lang="es-419"/>
              <a:t>más</a:t>
            </a:r>
            <a:r>
              <a:rPr lang="es-419"/>
              <a:t> de una vez no </a:t>
            </a:r>
            <a:r>
              <a:rPr lang="es-419"/>
              <a:t>está</a:t>
            </a:r>
            <a:r>
              <a:rPr lang="es-419"/>
              <a:t> permitido.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Deben ser inicializados desde la API.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tarea con mutex tomado debe primero liberarlo y luego retornar, caso contrario si existen contendientes </a:t>
            </a:r>
            <a:r>
              <a:rPr lang="es-419"/>
              <a:t>dormirán</a:t>
            </a:r>
            <a:r>
              <a:rPr lang="es-419"/>
              <a:t> por siempre.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pueden ser utilizados en contextos </a:t>
            </a:r>
            <a:r>
              <a:rPr lang="es-419"/>
              <a:t>atómicos</a:t>
            </a:r>
            <a:r>
              <a:rPr lang="es-419"/>
              <a:t> (ej: Timers) porque pueden requerir rescheduling.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6"/>
          <p:cNvSpPr txBox="1"/>
          <p:nvPr>
            <p:ph type="title"/>
          </p:nvPr>
        </p:nvSpPr>
        <p:spPr>
          <a:xfrm>
            <a:off x="311700" y="1963650"/>
            <a:ext cx="8520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Work Queue</a:t>
            </a:r>
            <a:endParaRPr sz="7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partir del kernel 2.6 el mecanismo </a:t>
            </a:r>
            <a:r>
              <a:rPr lang="es-419"/>
              <a:t>más</a:t>
            </a:r>
            <a:r>
              <a:rPr lang="es-419"/>
              <a:t> simple y utilizado para diferir trabajo es work queue.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maneras de utilizar work queues en el kernel: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work queue compartida (por defecto).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work queue en un kernel thread dedicado.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alcance de esta materia, solo veremos la </a:t>
            </a:r>
            <a:r>
              <a:rPr i="1" lang="es-419"/>
              <a:t>work queue</a:t>
            </a:r>
            <a:r>
              <a:rPr lang="es-419"/>
              <a:t> compartida.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ser una cola global, el trabajo es ejecutado en el momento propicio, dependiendo lo que haya en la cola.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menos que se necesite una performance nivel </a:t>
            </a:r>
            <a:r>
              <a:rPr lang="es-419"/>
              <a:t>crítico</a:t>
            </a:r>
            <a:r>
              <a:rPr lang="es-419"/>
              <a:t>, o no se tenga otra </a:t>
            </a:r>
            <a:r>
              <a:rPr lang="es-419"/>
              <a:t>opción</a:t>
            </a:r>
            <a:r>
              <a:rPr lang="es-419"/>
              <a:t>, se utiliza la global work queue.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ser una cola global, se debe tener cuidado de no monopolizar su uso por periodos prolongados.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ser una queue serializada, no se debe utilizar sleep por mucho tiempo, porque afecta a las </a:t>
            </a:r>
            <a:r>
              <a:rPr lang="es-419"/>
              <a:t>demás</a:t>
            </a:r>
            <a:r>
              <a:rPr lang="es-419"/>
              <a:t> tareas.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sabe con </a:t>
            </a:r>
            <a:r>
              <a:rPr lang="es-419"/>
              <a:t>quién</a:t>
            </a:r>
            <a:r>
              <a:rPr lang="es-419"/>
              <a:t> se comparte el queue (mayor prioridad), a veces toma tiempo que se asigne CPU.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trabajo a diferir se debe inicializar con la macro INIT_WORK.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utilizar una cola global, no es necesario crear una estructura work queue.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pocas funciones para agendar trabajo en la work queue: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schedule_work()</a:t>
            </a:r>
            <a:r>
              <a:rPr lang="es-419"/>
              <a:t>: Asigna al CPU actual.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schedule_delayed_work()</a:t>
            </a:r>
            <a:r>
              <a:rPr lang="es-419"/>
              <a:t>: idem anterior, con delay.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schedule_work_on()</a:t>
            </a:r>
            <a:r>
              <a:rPr lang="es-419"/>
              <a:t>: Asigna al CPU indicado.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scheduled_delayed_work_on()</a:t>
            </a:r>
            <a:r>
              <a:rPr lang="es-419"/>
              <a:t>: Idem anterior, con delay.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las funciones anteriores agendan el trabajo dado como argumento en la work queue compartida del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work queue se llama </a:t>
            </a:r>
            <a:r>
              <a:rPr b="1" lang="es-419"/>
              <a:t>system_wq</a:t>
            </a:r>
            <a:r>
              <a:rPr lang="es-419"/>
              <a:t> y </a:t>
            </a:r>
            <a:r>
              <a:rPr lang="es-419"/>
              <a:t>está</a:t>
            </a:r>
            <a:r>
              <a:rPr lang="es-419"/>
              <a:t> definida en </a:t>
            </a:r>
            <a:r>
              <a:rPr b="1" lang="es-419"/>
              <a:t>kernel/workqueue.c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Trabajo ya pasado a la </a:t>
            </a:r>
            <a:r>
              <a:rPr i="1" lang="es-419"/>
              <a:t>work queue</a:t>
            </a:r>
            <a:r>
              <a:rPr lang="es-419"/>
              <a:t> se puede cancelar con la funcion </a:t>
            </a:r>
            <a:r>
              <a:rPr b="1" lang="es-419"/>
              <a:t>cancel_delayed_work()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hacer un flush de la </a:t>
            </a:r>
            <a:r>
              <a:rPr i="1" lang="es-419"/>
              <a:t>work queue</a:t>
            </a:r>
            <a:r>
              <a:rPr lang="es-419"/>
              <a:t> mediante </a:t>
            </a:r>
            <a:r>
              <a:rPr b="1" lang="es-419"/>
              <a:t>flush_scheduled_work()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8" name="Google Shape;518;p81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módulo ejemplo </a:t>
            </a:r>
            <a:r>
              <a:rPr i="1"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my_wq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Observar comportamiento y salidas en kernel log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2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524" name="Google Shape;524;p82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tiene un puntero a los miembros </a:t>
            </a:r>
            <a:r>
              <a:rPr b="1" lang="es-419"/>
              <a:t>edad</a:t>
            </a:r>
            <a:r>
              <a:rPr lang="es-419"/>
              <a:t> o </a:t>
            </a:r>
            <a:r>
              <a:rPr b="1" lang="es-419"/>
              <a:t>salario</a:t>
            </a:r>
            <a:r>
              <a:rPr lang="es-419"/>
              <a:t> se puede recuperar la estructura que los contiene.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macro </a:t>
            </a:r>
            <a:r>
              <a:rPr b="1" lang="es-419"/>
              <a:t>container_of</a:t>
            </a:r>
            <a:r>
              <a:rPr lang="es-419"/>
              <a:t> se utiliza para esto: encontrar la estructura contenedora de un campo miembro determinado.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macro </a:t>
            </a:r>
            <a:r>
              <a:rPr lang="es-419"/>
              <a:t>está</a:t>
            </a:r>
            <a:r>
              <a:rPr lang="es-419"/>
              <a:t> definida en </a:t>
            </a:r>
            <a:r>
              <a:rPr i="1" lang="es-419"/>
              <a:t>include/linux/kernel.h</a:t>
            </a:r>
            <a:r>
              <a:rPr lang="es-419"/>
              <a:t>.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34375" y="3287475"/>
            <a:ext cx="8298000" cy="138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container_of(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member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({			 \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typeof(((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*)0)-&gt;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member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 * __mptr = 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);  \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*)((</a:t>
            </a:r>
            <a:r>
              <a:rPr lang="es-419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*)__mptr - offsetof(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member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)); })</a:t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NOTAS</a:t>
            </a:r>
            <a:r>
              <a:rPr b="1" lang="es-419"/>
              <a:t>:</a:t>
            </a:r>
            <a:r>
              <a:rPr lang="es-419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</a:t>
            </a:r>
            <a:r>
              <a:rPr lang="es-419"/>
              <a:t>código</a:t>
            </a:r>
            <a:r>
              <a:rPr lang="es-419"/>
              <a:t> para la </a:t>
            </a:r>
            <a:r>
              <a:rPr lang="es-419"/>
              <a:t>versión</a:t>
            </a:r>
            <a:r>
              <a:rPr lang="es-419"/>
              <a:t> 5.10 es un poco diferente. Se agrega una macro de assert para tiempo de </a:t>
            </a:r>
            <a:r>
              <a:rPr lang="es-419"/>
              <a:t>compilación y </a:t>
            </a:r>
            <a:r>
              <a:rPr i="1" lang="es-419"/>
              <a:t>__mptr</a:t>
            </a:r>
            <a:r>
              <a:rPr lang="es-419"/>
              <a:t> es de tipo void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typeof</a:t>
            </a:r>
            <a:r>
              <a:rPr lang="es-419"/>
              <a:t> es una keyword del compilador GCC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ver uso</a:t>
            </a:r>
            <a:r>
              <a:rPr lang="es-419"/>
              <a:t>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offsetof</a:t>
            </a:r>
            <a:r>
              <a:rPr lang="es-419"/>
              <a:t> es una macro definida en </a:t>
            </a:r>
            <a:r>
              <a:rPr i="1" lang="es-419"/>
              <a:t>/linux/stddef.h</a:t>
            </a:r>
            <a:endParaRPr i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la </a:t>
            </a:r>
            <a:r>
              <a:rPr lang="es-419"/>
              <a:t>expresión</a:t>
            </a:r>
            <a:r>
              <a:rPr lang="es-419"/>
              <a:t> </a:t>
            </a:r>
            <a:r>
              <a:rPr i="1" lang="es-419"/>
              <a:t>((type *)0)-&gt;member</a:t>
            </a:r>
            <a:r>
              <a:rPr lang="es-419"/>
              <a:t> se utiliza un puntero a NULL para hacer válida la sintaxis de </a:t>
            </a:r>
            <a:r>
              <a:rPr b="1" lang="es-419"/>
              <a:t>typeof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Esto </a:t>
            </a:r>
            <a:r>
              <a:rPr lang="es-419"/>
              <a:t>último</a:t>
            </a:r>
            <a:r>
              <a:rPr lang="es-419"/>
              <a:t> se resuelve a tiempo de </a:t>
            </a:r>
            <a:r>
              <a:rPr lang="es-419"/>
              <a:t>compilación, por lo que no hace falta que sea una dirección válida. Explicación en StackOverflow</a:t>
            </a:r>
            <a:r>
              <a:rPr lang="es-419"/>
              <a:t> (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link</a:t>
            </a:r>
            <a:r>
              <a:rPr lang="es-419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Macro container_of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fin de cuentas la macro se lee de la siguiente manera: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puntero</a:t>
            </a:r>
            <a:r>
              <a:rPr lang="es-419"/>
              <a:t> es el puntero al miembro de la estructura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tipo_contenedor</a:t>
            </a:r>
            <a:r>
              <a:rPr lang="es-419"/>
              <a:t> es el tipo de estructura contenedora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miembro_contenedor</a:t>
            </a:r>
            <a:r>
              <a:rPr lang="es-419"/>
              <a:t> es el nombre del campo al que </a:t>
            </a:r>
            <a:r>
              <a:rPr lang="es-419"/>
              <a:t>está</a:t>
            </a:r>
            <a:r>
              <a:rPr lang="es-419"/>
              <a:t> apuntando puntero dentro de la estructura contenedora.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23000" y="1714600"/>
            <a:ext cx="8298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container_of(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puntero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tipo_contenedor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miembro_contenedor</a:t>
            </a:r>
            <a:r>
              <a:rPr lang="es-419" sz="19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