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43"/>
  </p:notesMasterIdLst>
  <p:sldIdLst>
    <p:sldId id="256" r:id="rId2"/>
    <p:sldId id="259" r:id="rId3"/>
    <p:sldId id="257" r:id="rId4"/>
    <p:sldId id="258" r:id="rId5"/>
    <p:sldId id="260" r:id="rId6"/>
    <p:sldId id="262" r:id="rId7"/>
    <p:sldId id="265" r:id="rId8"/>
    <p:sldId id="266" r:id="rId9"/>
    <p:sldId id="267" r:id="rId10"/>
    <p:sldId id="269" r:id="rId11"/>
    <p:sldId id="268" r:id="rId12"/>
    <p:sldId id="274" r:id="rId13"/>
    <p:sldId id="275" r:id="rId14"/>
    <p:sldId id="288" r:id="rId15"/>
    <p:sldId id="280" r:id="rId16"/>
    <p:sldId id="290" r:id="rId17"/>
    <p:sldId id="289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03" r:id="rId29"/>
    <p:sldId id="318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ní slide a Obsah" id="{2567BC03-CA2C-4CF8-89FB-73C477954E35}">
          <p14:sldIdLst>
            <p14:sldId id="256"/>
            <p14:sldId id="259"/>
          </p14:sldIdLst>
        </p14:section>
        <p14:section name="Co je sociální inženýrství?" id="{988AEB0F-0F6A-4693-861B-66622FBE9788}">
          <p14:sldIdLst>
            <p14:sldId id="257"/>
            <p14:sldId id="258"/>
            <p14:sldId id="260"/>
            <p14:sldId id="262"/>
            <p14:sldId id="265"/>
          </p14:sldIdLst>
        </p14:section>
        <p14:section name="Historie soc. inženýrství" id="{AA96D414-5F98-48F9-B8EB-C86122342BE7}">
          <p14:sldIdLst>
            <p14:sldId id="266"/>
            <p14:sldId id="267"/>
            <p14:sldId id="269"/>
            <p14:sldId id="268"/>
          </p14:sldIdLst>
        </p14:section>
        <p14:section name="Metody s. i." id="{3A10F118-4E4B-47C0-B533-724DB4D02BCA}">
          <p14:sldIdLst>
            <p14:sldId id="274"/>
            <p14:sldId id="275"/>
            <p14:sldId id="288"/>
            <p14:sldId id="280"/>
            <p14:sldId id="290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1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50" autoAdjust="0"/>
  </p:normalViewPr>
  <p:slideViewPr>
    <p:cSldViewPr snapToGrid="0">
      <p:cViewPr varScale="1">
        <p:scale>
          <a:sx n="61" d="100"/>
          <a:sy n="61" d="100"/>
        </p:scale>
        <p:origin x="1284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988A3-2A15-4668-868A-37B15E784B10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7888-4812-40BD-A7F2-9428A6E263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0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544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existující metody se neustále vyvíjejí a nové přibývají každým dnem, proto nelze zaručit, že všechny budou vylistovány</a:t>
            </a:r>
          </a:p>
          <a:p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Fira Sans" panose="020B0503050000020004" pitchFamily="34" charset="0"/>
              </a:rPr>
              <a:t>, které např. fungují na dálku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1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Obrázek: 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Tohle např. je příklad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consent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phishing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aplikace jmenující se Risky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jenž požaduje po uživateli mnoho podezřelých požadavků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(Příklady)</a:t>
            </a:r>
          </a:p>
          <a:p>
            <a:pPr marL="0" marR="0" lvl="0" indent="0" algn="just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Tato technika také vznikla kvůli autorizační technologii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OAuth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2.0 používaná mnoha obrovskými firmami, např. Google, Microsoft, Facebook atd. </a:t>
            </a:r>
          </a:p>
          <a:p>
            <a:pPr marL="0" marR="0" lvl="0" indent="0" algn="just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Kvůli této metodě nebezpečné aplikace dokážou spustit skript mimo uživatelský počítač, tímto způsobem obejdou další zabezpečení (koncových bodů).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Jedním příkladem by mohl být v celku nedávný útok na SANS Institute, kde jeden ze zaměstnanců si stáhl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addon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do Office 365. 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Jeho účet byl přeposlán útočníkovi, který se následně naboural do dalších 28000 záznamů.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040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Jedná se o </a:t>
            </a:r>
            <a:r>
              <a:rPr lang="cs-CZ" dirty="0">
                <a:latin typeface="Fira Sans Condensed Light" panose="020B0403050000020004" pitchFamily="34" charset="0"/>
              </a:rPr>
              <a:t>zpopularizovanou metodu pro převzetí kontroly mobilního čísla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>
              <a:latin typeface="Fira Sans Condensed Light" panose="020B04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Fira Sans Condensed Light" panose="020B0403050000020004" pitchFamily="34" charset="0"/>
              </a:rPr>
              <a:t>(Příklad)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Fira Sans Condensed Light" panose="020B0403050000020004" pitchFamily="34" charset="0"/>
              </a:rPr>
              <a:t>Na obrázku je uveden proces SIM </a:t>
            </a:r>
            <a:r>
              <a:rPr lang="cs-CZ" dirty="0" err="1">
                <a:latin typeface="Fira Sans Condensed Light" panose="020B0403050000020004" pitchFamily="34" charset="0"/>
              </a:rPr>
              <a:t>Swappingu</a:t>
            </a:r>
            <a:r>
              <a:rPr lang="cs-CZ" dirty="0">
                <a:latin typeface="Fira Sans Condensed Light" panose="020B0403050000020004" pitchFamily="34" charset="0"/>
              </a:rPr>
              <a:t>. Sociální inženýr si získá informace uživatele (přes </a:t>
            </a:r>
            <a:r>
              <a:rPr lang="cs-CZ" dirty="0" err="1">
                <a:latin typeface="Fira Sans Condensed Light" panose="020B0403050000020004" pitchFamily="34" charset="0"/>
              </a:rPr>
              <a:t>phishing</a:t>
            </a:r>
            <a:r>
              <a:rPr lang="cs-CZ" dirty="0">
                <a:latin typeface="Fira Sans Condensed Light" panose="020B0403050000020004" pitchFamily="34" charset="0"/>
              </a:rPr>
              <a:t>, nebo ty data získá na </a:t>
            </a:r>
            <a:r>
              <a:rPr lang="cs-CZ" dirty="0" err="1">
                <a:latin typeface="Fira Sans Condensed Light" panose="020B0403050000020004" pitchFamily="34" charset="0"/>
              </a:rPr>
              <a:t>Dark</a:t>
            </a:r>
            <a:r>
              <a:rPr lang="cs-CZ" dirty="0">
                <a:latin typeface="Fira Sans Condensed Light" panose="020B0403050000020004" pitchFamily="34" charset="0"/>
              </a:rPr>
              <a:t> Webu, na černém trhu).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Fira Sans Condensed Light" panose="020B0403050000020004" pitchFamily="34" charset="0"/>
              </a:rPr>
              <a:t>Poté zavolá a za pomocí informací se snaží přesvědčit telefonního poskytovatele o jeho legitimnosti.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Fira Sans Condensed Light" panose="020B0403050000020004" pitchFamily="34" charset="0"/>
              </a:rPr>
              <a:t>Po přesvědčení, kdy útočník chtěl aby mu přehodil telefonní číslo na jeho novou SIM kartu, získává přístup ke </a:t>
            </a:r>
            <a:r>
              <a:rPr lang="cs-CZ" dirty="0" err="1">
                <a:latin typeface="Fira Sans Condensed Light" panose="020B0403050000020004" pitchFamily="34" charset="0"/>
              </a:rPr>
              <a:t>SMSkám</a:t>
            </a:r>
            <a:r>
              <a:rPr lang="cs-CZ" dirty="0">
                <a:latin typeface="Fira Sans Condensed Light" panose="020B0403050000020004" pitchFamily="34" charset="0"/>
              </a:rPr>
              <a:t>, kontaktům zprávám, účtům uživatele, atd. </a:t>
            </a:r>
          </a:p>
          <a:p>
            <a:r>
              <a:rPr lang="cs-CZ" dirty="0"/>
              <a:t>Tím pádem může přeskočit jakoukoliv dvoufázovou autentizaci, jenž používá mnoho služeb. </a:t>
            </a:r>
          </a:p>
          <a:p>
            <a:endParaRPr lang="cs-CZ" dirty="0"/>
          </a:p>
          <a:p>
            <a:r>
              <a:rPr lang="cs-CZ" dirty="0"/>
              <a:t>(Řešení)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Dá se tomu napřímo bránit nastavením si na účet PIN, kdokoliv volá, musí vědět PIN pro provedení změn. 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Nedoporučuje se posílat SMS zprávy s kódem, kvůli vlastnostem tohoto útoku a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phishingu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jako takového, doporučují se proto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push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notifikace. 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Dále se doporučuje použití lepší 2FA, například Google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Authenticator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který propojí autentizaci pomocí mobilního telefonu, 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nikoli pouze mobilního telefonního čísla =&gt;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Bad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Actor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by se musel zmocnit telefonu fyzicky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6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Například v roce 2019 litevský útočník, vydávající se za prodejce hardwaru, přesvědčil Google a Facebook, aby mu převedli 123 miliónů dolarů na jeho bankovní účty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(měl firmu s podobným jménem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Quanta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která s těmito firmami spolupracuje).</a:t>
            </a:r>
          </a:p>
          <a:p>
            <a:endParaRPr lang="cs-CZ" dirty="0"/>
          </a:p>
          <a:p>
            <a:r>
              <a:rPr lang="cs-CZ" dirty="0"/>
              <a:t>7. </a:t>
            </a:r>
            <a:r>
              <a:rPr lang="cs-CZ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Sama FBI proto často připomíná firmám, jak zničující tahle metoda je. Označují tuto metodu jako jednu z nejškodlivějších online zločinů.</a:t>
            </a:r>
          </a:p>
          <a:p>
            <a:endParaRPr lang="cs-CZ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(Obrázek)</a:t>
            </a:r>
          </a:p>
          <a:p>
            <a:endParaRPr lang="cs-CZ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Zde je 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přehled statistik ztrát z roku 2020 zveřejněno FBI, BEC představoval 37% všech ztrát.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646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44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dirty="0"/>
              <a:t>4. Aby mu ten uživatel poslal důležité informace, což je jeho cíle</a:t>
            </a:r>
          </a:p>
          <a:p>
            <a:r>
              <a:rPr lang="cs-CZ" dirty="0"/>
              <a:t>4. 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Buď, aby klikl na neznámý odkaz, stáhl malware, atp.</a:t>
            </a:r>
          </a:p>
          <a:p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/>
              <a:t>(Příklad)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Např. na obrázku za pomocí m-platby, který stále je populárním podvodem v ČR, kdy podvodník žádá o přeposlání kódu.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45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dirty="0"/>
              <a:t>2. Jedná se o </a:t>
            </a:r>
            <a:r>
              <a:rPr lang="cs-CZ" dirty="0" err="1"/>
              <a:t>Catfishing</a:t>
            </a:r>
            <a:r>
              <a:rPr lang="cs-CZ" dirty="0"/>
              <a:t>, slouží k navázání vztahu s uživatelem</a:t>
            </a:r>
          </a:p>
          <a:p>
            <a:endParaRPr lang="cs-CZ" dirty="0"/>
          </a:p>
          <a:p>
            <a:r>
              <a:rPr lang="cs-CZ" dirty="0"/>
              <a:t>(Příklad)</a:t>
            </a:r>
          </a:p>
          <a:p>
            <a:r>
              <a:rPr lang="cs-CZ" dirty="0"/>
              <a:t>Příkladem může být osoba, která se dobře chová, chce vám pomoct, prostě příjemný člověk. </a:t>
            </a:r>
          </a:p>
          <a:p>
            <a:r>
              <a:rPr lang="cs-CZ" dirty="0"/>
              <a:t>Tohle psaní může klidně trvat několik měsíců, postupně si bude doprošovat peněžní částku a chovat se, že je to chyba té druhé osoby. </a:t>
            </a:r>
          </a:p>
          <a:p>
            <a:r>
              <a:rPr lang="cs-CZ" dirty="0"/>
              <a:t>Tohle bude útočník dělat tak dlouho, dokud si to ta osoba nemůže dovolit.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0925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kdyby byl kvíz legitimní, i beztak jsou o nás sbírány osobní údaje, jenž jsou použity pro cílenou reklamu. Nejlepší je tedy kvíz raději nedělat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(Příklad)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Zde mám příklad povolení kvízu na Facebooku, mnoho těchto kvízů vás informuje o podmínkách, se kterými musíte souhlasit. 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 to potom na vás, jestli chcete, aby k vašim datům měly přístup programy z třetích stran, přesněji řečeno 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např. přístup k uživatelským údajům, seznamu přátel, telefonnímu číslu, emailové adrese atd.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594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346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dirty="0">
                <a:latin typeface="Fira Sans" panose="020B0503050000020004" pitchFamily="34" charset="0"/>
              </a:rPr>
              <a:t>1. Sociální inženýři si pohrávají s vašimi emocemi – strach, chamtivost, empatie (vcítění), naléhavost, autorita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33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Bahnschrift Condensed" panose="020B0502040204020203" pitchFamily="34" charset="0"/>
              </a:rPr>
              <a:t>1. Na počátku lidstva (ještě před počítači)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Bahnschrift Condensed" panose="020B0502040204020203" pitchFamily="34" charset="0"/>
              </a:rPr>
              <a:t>3. v rámci společenských věd, ne jeho význam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Bahnschrift Condensed" panose="020B0502040204020203" pitchFamily="34" charset="0"/>
              </a:rPr>
              <a:t>5. „</a:t>
            </a:r>
            <a:r>
              <a:rPr lang="cs-CZ" sz="1200" b="0" dirty="0">
                <a:effectLst/>
                <a:latin typeface="Bahnschrift 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moderní zaměstnavatelé potřebují pomoc specialistů při řešení jak lidských problémů, tak i problémů technických (materiály, stroje, procesy)“</a:t>
            </a:r>
            <a:endParaRPr lang="cs-CZ" dirty="0"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>
              <a:latin typeface="Bahnschrift Condensed" panose="020B0502040204020203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4305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979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Email se také může lišit jedním písmenkem od legitimního emailu, a/nebo jméno emailu neodpovídá podpisu v obsahu emailu.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327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194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ts val="800"/>
              </a:spcBef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3585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2363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4484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1.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Který si můžete sami vyzkoušet a zjistit, jak jste na tom s rozpoznáním falešné zprávy od skutečné.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768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4. Lze to použít jako metafora v dnešní době pro uživatele a útočníka, že se útočník chce dostat k střeženým údajům uživatele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013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Kdo ho </a:t>
            </a:r>
            <a:r>
              <a:rPr lang="cs-CZ" dirty="0" err="1"/>
              <a:t>spopularizoval</a:t>
            </a:r>
            <a:r>
              <a:rPr lang="cs-CZ" dirty="0"/>
              <a:t> byl: Kevin </a:t>
            </a:r>
            <a:r>
              <a:rPr lang="cs-CZ" dirty="0" err="1"/>
              <a:t>Mitnick</a:t>
            </a:r>
            <a:endParaRPr lang="cs-CZ" dirty="0"/>
          </a:p>
          <a:p>
            <a:pPr marL="228600" indent="-228600">
              <a:buAutoNum type="arabicPeriod"/>
            </a:pPr>
            <a:r>
              <a:rPr lang="cs-CZ" dirty="0"/>
              <a:t>Svých knih</a:t>
            </a:r>
          </a:p>
          <a:p>
            <a:pPr marL="228600" indent="-228600">
              <a:buAutoNum type="arabicPeriod"/>
            </a:pPr>
            <a:r>
              <a:rPr lang="cs-CZ" dirty="0"/>
              <a:t>Ve své knize 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Deception</a:t>
            </a:r>
            <a:r>
              <a:rPr lang="cs-CZ" dirty="0"/>
              <a:t> tvrdí, že nikdy nepoužil software, aby se dostal na cizí počítač, získával je pomocí sociálního </a:t>
            </a:r>
            <a:r>
              <a:rPr lang="cs-CZ" dirty="0" err="1"/>
              <a:t>inženýrsví</a:t>
            </a:r>
            <a:r>
              <a:rPr lang="cs-CZ" dirty="0"/>
              <a:t> </a:t>
            </a:r>
          </a:p>
          <a:p>
            <a:pPr marL="228600" indent="-228600">
              <a:buAutoNum type="arabicPeriod" startAt="6"/>
            </a:pPr>
            <a:r>
              <a:rPr lang="cs-CZ" dirty="0"/>
              <a:t>Další Čtení emailů pracovníků PC bezpečnosti</a:t>
            </a:r>
          </a:p>
          <a:p>
            <a:pPr marL="228600" indent="-228600">
              <a:buAutoNum type="arabicPeriod" startAt="6"/>
            </a:pPr>
            <a:r>
              <a:rPr lang="cs-CZ" dirty="0"/>
              <a:t>Poté byl jednoho dne chycen a dnes pomáhá proti </a:t>
            </a:r>
            <a:r>
              <a:rPr lang="cs-CZ" dirty="0" err="1"/>
              <a:t>kyberzločinům</a:t>
            </a:r>
            <a:endParaRPr lang="cs-CZ" dirty="0"/>
          </a:p>
          <a:p>
            <a:pPr marL="228600" indent="-228600">
              <a:buAutoNum type="arabicPeriod" startAt="6"/>
            </a:pPr>
            <a:endParaRPr lang="cs-CZ" dirty="0"/>
          </a:p>
          <a:p>
            <a:pPr marL="0" indent="0">
              <a:buNone/>
            </a:pPr>
            <a:r>
              <a:rPr lang="cs-CZ" dirty="0"/>
              <a:t>Příklad jeho dění: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 roce 1992 si dal za cíl, že zavolá a zmanipuluje firmu Motorola, aby mu dala zdrojový kód ke v té době revolučnímu telefonu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MicroTAC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Ultra Lite. S tímto kódem by telefon dokázal modifikovat tak, že by zůstal v anonymitě před úřady.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Kevina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Mitnicka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si při volání lidé z firmy několikrát přehazovali, během té doby zjistil jednu kritickou informaci, že Motorola má výzkumné centrum v 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Arlington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Heights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Takže v dalším volání se představil jako zaměstnanec tohoto centra (tzv.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pretexting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=&gt; vydává se za někoho s autoritou, aby se mohl dostat blíže ke svému cíli) a znova si vyžádal mluvit s projektovým manažerem. Dostal „rozšíření“ k projektové manažerce jménem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Pam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jen aby zjistil, že je na dovolené. Zanechal na hlasové poště kontakt, koho jiného má zavolat, pokud je pryč. Kevin zavolal na kontakt,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Aleeshu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 zeptal se, jestli je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Pam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pořád na dovolené, aby jeho příběh zněl více uvěřitelně. Potom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Aleeshe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řekl, že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Pam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mu slíbila, že mu pošle ten zdrojový kód, ale pokud by to nějak nestihla, má to poslat ona.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Aleesha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tomu uvěřila a Kevin s menšími komplikacemi ten kód získal.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když s tím nic dále neudělal, mohl klidně firmu s kódem vydírat, nebo ho prodat za velkou částku peněz.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557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existující metody se neustále vyvíjejí a nové přibývají každým dnem, proto nelze zaručit, že všechny budou vylistovány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73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Smishing</a:t>
            </a:r>
            <a:r>
              <a:rPr lang="cs-CZ" dirty="0"/>
              <a:t> a </a:t>
            </a:r>
            <a:r>
              <a:rPr lang="cs-CZ" dirty="0" err="1"/>
              <a:t>Vishing</a:t>
            </a:r>
            <a:r>
              <a:rPr lang="cs-CZ" dirty="0"/>
              <a:t> Jsou skoro to samé jako </a:t>
            </a:r>
            <a:r>
              <a:rPr lang="cs-CZ" dirty="0" err="1"/>
              <a:t>Phishing</a:t>
            </a:r>
            <a:r>
              <a:rPr lang="cs-CZ" dirty="0"/>
              <a:t>: </a:t>
            </a:r>
            <a:r>
              <a:rPr lang="cs-CZ" dirty="0" err="1"/>
              <a:t>Smishing</a:t>
            </a:r>
            <a:r>
              <a:rPr lang="cs-CZ" dirty="0"/>
              <a:t> (SMS </a:t>
            </a:r>
            <a:r>
              <a:rPr lang="cs-CZ" dirty="0" err="1"/>
              <a:t>Phishing</a:t>
            </a:r>
            <a:r>
              <a:rPr lang="cs-CZ" dirty="0"/>
              <a:t>) je </a:t>
            </a:r>
            <a:r>
              <a:rPr lang="cs-CZ" dirty="0" err="1"/>
              <a:t>phishing</a:t>
            </a:r>
            <a:r>
              <a:rPr lang="cs-CZ" dirty="0"/>
              <a:t> přes SMS textové zprávy, a </a:t>
            </a:r>
            <a:r>
              <a:rPr lang="cs-CZ" dirty="0" err="1"/>
              <a:t>Vishing</a:t>
            </a:r>
            <a:r>
              <a:rPr lang="cs-CZ" dirty="0"/>
              <a:t> (</a:t>
            </a:r>
            <a:r>
              <a:rPr lang="cs-CZ" dirty="0" err="1"/>
              <a:t>Voice</a:t>
            </a:r>
            <a:r>
              <a:rPr lang="cs-CZ" dirty="0"/>
              <a:t> </a:t>
            </a:r>
            <a:r>
              <a:rPr lang="cs-CZ" dirty="0" err="1"/>
              <a:t>Phishing</a:t>
            </a:r>
            <a:r>
              <a:rPr lang="cs-CZ" dirty="0"/>
              <a:t>) je </a:t>
            </a:r>
            <a:r>
              <a:rPr lang="cs-CZ" dirty="0" err="1"/>
              <a:t>phishing</a:t>
            </a:r>
            <a:r>
              <a:rPr lang="cs-CZ" dirty="0"/>
              <a:t> odehrávající se na mobilním telefonu</a:t>
            </a:r>
          </a:p>
          <a:p>
            <a:endParaRPr lang="cs-CZ" dirty="0"/>
          </a:p>
          <a:p>
            <a:r>
              <a:rPr lang="cs-CZ" dirty="0"/>
              <a:t>(Příklad)</a:t>
            </a:r>
          </a:p>
          <a:p>
            <a:r>
              <a:rPr lang="cs-CZ" dirty="0"/>
              <a:t>Mám zde 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speciální příklad amatérského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phishingu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(přesněji řečeno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smishingu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který se  nedávno udal na platformě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Discord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Někdo ukradnul účet uživatele na serveru, účet poté použil jako „robota“, který všude automaticky přeposílal podvod na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Discord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Nitro (předplatné pro tuhle platformu s výhodami)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842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Neboli „Lákání“</a:t>
            </a:r>
          </a:p>
          <a:p>
            <a:r>
              <a:rPr lang="cs-CZ" dirty="0"/>
              <a:t>3.</a:t>
            </a:r>
            <a:r>
              <a:rPr lang="cs-CZ" dirty="0">
                <a:latin typeface="Fira Sans" panose="020B0503050000020004" pitchFamily="34" charset="0"/>
              </a:rPr>
              <a:t> Virtuálně: Ve formě lákavého názvu, obrázku v emailu, obrázkem inzerátu atd.</a:t>
            </a: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4.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Fyzicky: Někde leží nějaké CD/DVD nebo USB infikovaný malwarem na místě, kde ho člověk s velkou pravděpodobností najde.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(Příklad)</a:t>
            </a:r>
            <a:endParaRPr lang="cs-CZ" dirty="0"/>
          </a:p>
          <a:p>
            <a:r>
              <a:rPr lang="cs-CZ" dirty="0"/>
              <a:t>Příkladem také může být zpráva o falešné výhře.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231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023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(Příklad 1)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Příkladem může být následováním zaměstnance do zabezpečeného prostoru a projití otevřenými dveřmi (bez jejich souhlasu/nevěděli o něm)</a:t>
            </a:r>
          </a:p>
          <a:p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Dalším „podtypem“ může být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Piggybacking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 to vlastně skoro to samé jako </a:t>
            </a:r>
            <a:r>
              <a:rPr lang="cs-CZ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tailgating</a:t>
            </a: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ale zaměstnanec si je vědom útočníka a dovolí útočníkovi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(buď přesvědčen útočníkem, projevuje laskavost, nebo vědomě napomáhá) se dostat do míst, kam má namířeno</a:t>
            </a:r>
          </a:p>
          <a:p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(Příklad 2)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Klasickým příkladem bývá dodavatel s plnými rukami (např. nese krabice) za účelem, aby zaměstnanec projevil laskavost a podržel dveře útočníkovi</a:t>
            </a:r>
          </a:p>
          <a:p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7888-4812-40BD-A7F2-9428A6E26345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53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1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2" r:id="rId6"/>
    <p:sldLayoutId id="2147483888" r:id="rId7"/>
    <p:sldLayoutId id="2147483889" r:id="rId8"/>
    <p:sldLayoutId id="2147483890" r:id="rId9"/>
    <p:sldLayoutId id="2147483891" r:id="rId10"/>
    <p:sldLayoutId id="21474838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hishingquiz.withgoogle.com/?hl=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chnologické pozadí">
            <a:extLst>
              <a:ext uri="{FF2B5EF4-FFF2-40B4-BE49-F238E27FC236}">
                <a16:creationId xmlns:a16="http://schemas.microsoft.com/office/drawing/2014/main" id="{4FEF744B-EC11-4366-9685-A552B6AE8E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865" b="7865"/>
          <a:stretch/>
        </p:blipFill>
        <p:spPr>
          <a:xfrm>
            <a:off x="21" y="-5"/>
            <a:ext cx="12191979" cy="685800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235C2F-4D63-43AF-B223-64899A6C75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86000" y="1523999"/>
            <a:ext cx="7620000" cy="1905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53975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Condensed" panose="020B0502040204020203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KYBERNETICKÁ BEZPEČNOST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Condensed" panose="020B0502040204020203" pitchFamily="34" charset="0"/>
                <a:ea typeface="Cambria" panose="02040503050406030204" pitchFamily="18" charset="0"/>
                <a:cs typeface="Calibri Light" panose="020F0302020204030204" pitchFamily="34" charset="0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Condensed" panose="020B0502040204020203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TECHNIKY SOCIÁLNÍHO INŽENÝRSTVÍ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E68951-508C-44B8-AB65-A14ABA14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rgbClr val="FFFFFF"/>
                </a:solidFill>
              </a:rPr>
              <a:t>Vlastimil Pálfi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Příklad: Trojská válka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3" y="1409424"/>
            <a:ext cx="6439042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Ze starořeckého eposu Ilias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Příběh o 10ti-leté válce mezi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Trójou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a Řeky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Řekové zvítězili na základě lsti =&gt; darovali obyvatelům trojského koně jako formu vzdání se, poté vybili obyvatele zevnitř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Jedna z prvně dokumentovaných instancí sociálního inženýrství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Trojský kůň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Dnes program spojený s virem tvářící se jako legitimní program</a:t>
            </a:r>
          </a:p>
        </p:txBody>
      </p:sp>
    </p:spTree>
    <p:extLst>
      <p:ext uri="{BB962C8B-B14F-4D97-AF65-F5344CB8AC3E}">
        <p14:creationId xmlns:p14="http://schemas.microsoft.com/office/powerpoint/2010/main" val="35627732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2" y="287270"/>
            <a:ext cx="9836197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Popularizace Sociální Inženýrství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901" y="1948401"/>
            <a:ext cx="6326870" cy="4786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Americký konzultant pro kybernetickou bezpečnost, autor, dříve byl hackerem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 90. letech jeden z nejhledanějších kyberzločinců v zemi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Nejsilnější stránkou manipulace lidí než přímo znalosti o IT 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Zločiny: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BD4A5D2-118D-467C-9411-FF95DF654DD4}"/>
              </a:ext>
            </a:extLst>
          </p:cNvPr>
          <p:cNvSpPr txBox="1">
            <a:spLocks/>
          </p:cNvSpPr>
          <p:nvPr/>
        </p:nvSpPr>
        <p:spPr>
          <a:xfrm>
            <a:off x="1628077" y="925394"/>
            <a:ext cx="9574931" cy="889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600" dirty="0">
                <a:latin typeface="Bahnschrift Condensed" panose="020B0502040204020203" pitchFamily="34" charset="0"/>
              </a:rPr>
              <a:t>Kevin </a:t>
            </a:r>
            <a:r>
              <a:rPr lang="cs-CZ" sz="2600" dirty="0" err="1">
                <a:latin typeface="Bahnschrift Condensed" panose="020B0502040204020203" pitchFamily="34" charset="0"/>
              </a:rPr>
              <a:t>Mitnick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0A35EF07-C987-45C7-A1C0-3816ED6CB741}"/>
              </a:ext>
            </a:extLst>
          </p:cNvPr>
          <p:cNvSpPr txBox="1">
            <a:spLocks/>
          </p:cNvSpPr>
          <p:nvPr/>
        </p:nvSpPr>
        <p:spPr>
          <a:xfrm>
            <a:off x="1451344" y="3750198"/>
            <a:ext cx="6326870" cy="169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Nabourání se do systémů firem Motorola, Nokia, Apple organizace FBI, …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Vyhýbání se FBI, úřadům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pic>
        <p:nvPicPr>
          <p:cNvPr id="1026" name="Picture 2" descr="Kevin Mitnick - Speaker Ideas">
            <a:extLst>
              <a:ext uri="{FF2B5EF4-FFF2-40B4-BE49-F238E27FC236}">
                <a16:creationId xmlns:a16="http://schemas.microsoft.com/office/drawing/2014/main" id="{2429910E-B90F-4079-B949-EB2C97F4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21" y="1370190"/>
            <a:ext cx="2887588" cy="27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782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Metody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04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2" y="287270"/>
            <a:ext cx="5033987" cy="889592"/>
          </a:xfrm>
        </p:spPr>
        <p:txBody>
          <a:bodyPr/>
          <a:lstStyle/>
          <a:p>
            <a:pPr algn="ctr"/>
            <a:r>
              <a:rPr lang="pl-PL" sz="2600" dirty="0">
                <a:latin typeface="Bahnschrift Condensed" panose="020B0502040204020203" pitchFamily="34" charset="0"/>
              </a:rPr>
              <a:t>Metody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9836198" cy="51613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Způsoby provedení útoků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Metod existuje mnoho 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Mohou se lišit v mnoha variacích a kombinacích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Dnes existují už více sofistikované metody: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9DA063DB-ACB2-4BC1-B5C6-35ABD8400F58}"/>
              </a:ext>
            </a:extLst>
          </p:cNvPr>
          <p:cNvSpPr txBox="1">
            <a:spLocks/>
          </p:cNvSpPr>
          <p:nvPr/>
        </p:nvSpPr>
        <p:spPr>
          <a:xfrm>
            <a:off x="4262412" y="287270"/>
            <a:ext cx="5033987" cy="889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600" dirty="0">
                <a:latin typeface="Bahnschrift Condensed" panose="020B0502040204020203" pitchFamily="34" charset="0"/>
              </a:rPr>
              <a:t>Sociálního inženýrství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BCAE1B0D-114F-44F4-AB44-33CF9BBE8D59}"/>
              </a:ext>
            </a:extLst>
          </p:cNvPr>
          <p:cNvSpPr txBox="1">
            <a:spLocks/>
          </p:cNvSpPr>
          <p:nvPr/>
        </p:nvSpPr>
        <p:spPr>
          <a:xfrm>
            <a:off x="1621330" y="2958353"/>
            <a:ext cx="9734079" cy="376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Spear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Phishing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Baiting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Tailgating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Scareware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Quid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Pro Quo</a:t>
            </a: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2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 err="1">
                <a:latin typeface="Bahnschrift Condensed" panose="020B0502040204020203" pitchFamily="34" charset="0"/>
              </a:rPr>
              <a:t>Phishing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3" y="1620456"/>
            <a:ext cx="8633714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Jedna z nejrozšířenějších a nejpopulárnějších metod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Útočník posílá falešné emaily nebo textové zprávy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Jejich účel je vyvolat naléhavost, zvědavost, chamtivost či strach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Pobízení k otevření přílohy, odkazu na falešnou stránku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Další typy: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Smishing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Vishing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, …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AD3D71-3336-4A2C-8F02-DEB881C74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13" y="3948892"/>
            <a:ext cx="9589899" cy="1352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178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 err="1">
                <a:latin typeface="Bahnschrift Condensed" panose="020B0502040204020203" pitchFamily="34" charset="0"/>
              </a:rPr>
              <a:t>Baiting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5277056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Nalákání uživatele do pasti ve formě „falešného slibu“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Lze se s ním setkat:</a:t>
            </a:r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D8EEEDD6-E9EB-4436-8C33-61013BBF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7" y="1409424"/>
            <a:ext cx="4032271" cy="254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4FBD630-B0AE-4EBB-93A0-16FE9E17D6D0}"/>
              </a:ext>
            </a:extLst>
          </p:cNvPr>
          <p:cNvSpPr txBox="1">
            <a:spLocks/>
          </p:cNvSpPr>
          <p:nvPr/>
        </p:nvSpPr>
        <p:spPr>
          <a:xfrm>
            <a:off x="1585017" y="2451207"/>
            <a:ext cx="5277056" cy="106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Virtuálně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Fyzicky</a:t>
            </a:r>
          </a:p>
          <a:p>
            <a:pPr>
              <a:lnSpc>
                <a:spcPct val="100000"/>
              </a:lnSpc>
            </a:pPr>
            <a:endParaRPr lang="cs-CZ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700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>
                <a:latin typeface="Bahnschrift Condensed" panose="020B0502040204020203" pitchFamily="34" charset="0"/>
              </a:rPr>
              <a:t>Pretexting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6" y="1695895"/>
            <a:ext cx="454785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Vytvoření příběhu, vydávání se v průběhu útoku za někoho s autoritou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Každý útok má svůj pretext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Vymyšlený na základě výzkumu útočníka o uživateli</a:t>
            </a: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</p:txBody>
      </p:sp>
      <p:pic>
        <p:nvPicPr>
          <p:cNvPr id="6" name="Obrázek 5" descr="Obsah obrázku text, hračka&#10;&#10;Popis byl vytvořen automaticky">
            <a:extLst>
              <a:ext uri="{FF2B5EF4-FFF2-40B4-BE49-F238E27FC236}">
                <a16:creationId xmlns:a16="http://schemas.microsoft.com/office/drawing/2014/main" id="{EB87CAAA-CA5A-4AA7-AB55-DA8AC6997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46" y="1176862"/>
            <a:ext cx="5760720" cy="32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349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>
                <a:latin typeface="Bahnschrift Condensed" panose="020B0502040204020203" pitchFamily="34" charset="0"/>
              </a:rPr>
              <a:t>Tailgating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228" y="1695895"/>
            <a:ext cx="5429799" cy="487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Snaha o fyzický přístup do zabezpečeného prostoru v nějakém pretextu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Následování autorizovaného zaměstnance firmy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Další typ: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Piggybacking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Obrázek 9" descr="Obsah obrázku text, silueta&#10;&#10;Popis byl vytvořen automaticky">
            <a:extLst>
              <a:ext uri="{FF2B5EF4-FFF2-40B4-BE49-F238E27FC236}">
                <a16:creationId xmlns:a16="http://schemas.microsoft.com/office/drawing/2014/main" id="{12644A9B-62C9-477A-BC84-6C11E4DE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50" y="1226054"/>
            <a:ext cx="4700905" cy="26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A8F4E90-DC14-4E91-B322-ABAD65C50F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15" y="7344723"/>
            <a:ext cx="4840373" cy="2732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4908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89514 L -1.45833E-6 0.25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57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-1.45833E-6 -0.7476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Trendy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7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06" y="287270"/>
            <a:ext cx="8691588" cy="889592"/>
          </a:xfrm>
        </p:spPr>
        <p:txBody>
          <a:bodyPr/>
          <a:lstStyle/>
          <a:p>
            <a:pPr algn="ctr"/>
            <a:r>
              <a:rPr lang="pl-PL" sz="2600" dirty="0">
                <a:latin typeface="Bahnschrift Condensed" panose="020B0502040204020203" pitchFamily="34" charset="0"/>
              </a:rPr>
              <a:t>       dnešní době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9836198" cy="51613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Březen 2020 – 2022 – Největší vzrůst soc. inženýrství a kyberzločinců obecně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Lidé musí být v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lockdownu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, popř. karanténě a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homeoffice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=&gt; roste popularita soc. inženýrství kvůli jeho závislosti na propojení s lidmi v on-line prostoru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Využívají/vyvíjejí se stálé metody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Vymýšlejí se nové techniky</a:t>
            </a: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Dnešní trendy:</a:t>
            </a: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Fira Sans Condensed Light" panose="020B0403050000020004" pitchFamily="34" charset="0"/>
            </a:endParaRP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90FF9D7C-B3D7-4934-85BE-022E6405C196}"/>
              </a:ext>
            </a:extLst>
          </p:cNvPr>
          <p:cNvSpPr txBox="1">
            <a:spLocks/>
          </p:cNvSpPr>
          <p:nvPr/>
        </p:nvSpPr>
        <p:spPr>
          <a:xfrm>
            <a:off x="1750206" y="4249272"/>
            <a:ext cx="6326870" cy="169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Consent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Phishing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SIM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Swapping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BEC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Útoky podporované státem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840DAD9-9759-40CF-A262-8FA49CD500C6}"/>
              </a:ext>
            </a:extLst>
          </p:cNvPr>
          <p:cNvSpPr txBox="1">
            <a:spLocks/>
          </p:cNvSpPr>
          <p:nvPr/>
        </p:nvSpPr>
        <p:spPr>
          <a:xfrm>
            <a:off x="4038599" y="504921"/>
            <a:ext cx="7515225" cy="671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600" dirty="0" err="1">
                <a:latin typeface="Bahnschrift Condensed" panose="020B0502040204020203" pitchFamily="34" charset="0"/>
              </a:rPr>
              <a:t>TrEndy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75FA7-ACF5-4AB8-8CB2-8618A5E5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628757"/>
            <a:ext cx="10161973" cy="857559"/>
          </a:xfrm>
        </p:spPr>
        <p:txBody>
          <a:bodyPr/>
          <a:lstStyle/>
          <a:p>
            <a:r>
              <a:rPr lang="cs-CZ" sz="3200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2F795A-DAB1-48F6-B499-869B81AA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6" y="1486316"/>
            <a:ext cx="10161973" cy="4358900"/>
          </a:xfrm>
        </p:spPr>
        <p:txBody>
          <a:bodyPr>
            <a:normAutofit/>
          </a:bodyPr>
          <a:lstStyle/>
          <a:p>
            <a:r>
              <a:rPr lang="cs-CZ" sz="2400" dirty="0"/>
              <a:t>Co je sociální inženýrství?</a:t>
            </a:r>
          </a:p>
          <a:p>
            <a:r>
              <a:rPr lang="cs-CZ" sz="2400" dirty="0"/>
              <a:t>Historie</a:t>
            </a:r>
          </a:p>
          <a:p>
            <a:r>
              <a:rPr lang="cs-CZ" sz="2400" dirty="0"/>
              <a:t>Metody</a:t>
            </a:r>
          </a:p>
          <a:p>
            <a:r>
              <a:rPr lang="cs-CZ" sz="2400" dirty="0"/>
              <a:t>Trendy</a:t>
            </a:r>
          </a:p>
          <a:p>
            <a:r>
              <a:rPr lang="cs-CZ" sz="2400" dirty="0"/>
              <a:t>Nové komunikační platformy</a:t>
            </a:r>
          </a:p>
          <a:p>
            <a:r>
              <a:rPr lang="cs-CZ" sz="2400" dirty="0"/>
              <a:t>Stanovení organizačních pravidel pro školení zaměstnanců</a:t>
            </a:r>
          </a:p>
          <a:p>
            <a:r>
              <a:rPr lang="cs-CZ" sz="2400" dirty="0"/>
              <a:t>Ochrana před kybernetickými útoky</a:t>
            </a:r>
          </a:p>
        </p:txBody>
      </p:sp>
    </p:spTree>
    <p:extLst>
      <p:ext uri="{BB962C8B-B14F-4D97-AF65-F5344CB8AC3E}">
        <p14:creationId xmlns:p14="http://schemas.microsoft.com/office/powerpoint/2010/main" val="14807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>
                <a:latin typeface="Bahnschrift Condensed" panose="020B0502040204020203" pitchFamily="34" charset="0"/>
              </a:rPr>
              <a:t>Consent Phishing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514128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Vytvoření aplikace požadující souhlas od uživatele pro přístup ke cloudovému úložišti 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Většinou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addony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či rozšíření pro legitimní aplikaci (Office 365)</a:t>
            </a:r>
          </a:p>
          <a:p>
            <a:pPr>
              <a:lnSpc>
                <a:spcPct val="100000"/>
              </a:lnSpc>
            </a:pPr>
            <a:endParaRPr lang="cs-CZ" dirty="0">
              <a:latin typeface="Fira Sans" panose="020B0503050000020004" pitchFamily="34" charset="0"/>
            </a:endParaRP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C6170512-39A3-48F8-8341-FEC95ECA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22" y="732066"/>
            <a:ext cx="4643796" cy="54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54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SIM </a:t>
            </a:r>
            <a:r>
              <a:rPr lang="cs-CZ" sz="2600" dirty="0" err="1">
                <a:latin typeface="Bahnschrift Condensed" panose="020B0502040204020203" pitchFamily="34" charset="0"/>
              </a:rPr>
              <a:t>Swapping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514128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Zpopularizovaná metoda pro převzetí kontroly nad mobilním číslem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=&gt; manipulace telefonního poskytovatele, aby převedl telefonní číslo oběti na SIM kartu v rukou útočníka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Kompletní přístup ke kontaktům, zprávám, účtům uživatele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Lze přeskočit jakákoliv forma SMS dvoufázové autentizace (používá mnoho služeb)</a:t>
            </a:r>
          </a:p>
        </p:txBody>
      </p:sp>
      <p:pic>
        <p:nvPicPr>
          <p:cNvPr id="7" name="Obrázek 6" descr="SIM Swap scam process ">
            <a:extLst>
              <a:ext uri="{FF2B5EF4-FFF2-40B4-BE49-F238E27FC236}">
                <a16:creationId xmlns:a16="http://schemas.microsoft.com/office/drawing/2014/main" id="{A5D820A3-E140-43CB-BB5E-BB023C1A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5895"/>
            <a:ext cx="5760720" cy="324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7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BEC (Business Email </a:t>
            </a:r>
            <a:r>
              <a:rPr lang="cs-CZ" sz="2600" dirty="0" err="1">
                <a:latin typeface="Bahnschrift Condensed" panose="020B0502040204020203" pitchFamily="34" charset="0"/>
              </a:rPr>
              <a:t>Compromise</a:t>
            </a:r>
            <a:r>
              <a:rPr lang="cs-CZ" sz="2600" dirty="0">
                <a:latin typeface="Bahnschrift Condensed" panose="020B0502040204020203" pitchFamily="34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514128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Útočník se vydává za důvěryhodný obchodní kontakt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Snaha o přesvědčení vybrané společnosti/firmy k zaplacení faktur, bankovnímu převodu peněz atd.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Průměrná hodnota útoku: 80 000 dolarů (cena se každým rokem zvyšuje)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Během roku 2020 ukradeno organizacím přibližně 1,8 miliardy dolarů</a:t>
            </a: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rázek 4" descr="Obsah obrázku stůl&#10;&#10;Popis byl vytvořen automaticky">
            <a:extLst>
              <a:ext uri="{FF2B5EF4-FFF2-40B4-BE49-F238E27FC236}">
                <a16:creationId xmlns:a16="http://schemas.microsoft.com/office/drawing/2014/main" id="{AA637299-3E17-4E78-BEDD-AFDD1756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5895"/>
            <a:ext cx="5760720" cy="3662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4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Nové komunikační platformy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95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06" y="287270"/>
            <a:ext cx="8691588" cy="889592"/>
          </a:xfrm>
        </p:spPr>
        <p:txBody>
          <a:bodyPr/>
          <a:lstStyle/>
          <a:p>
            <a:pPr algn="ctr"/>
            <a:r>
              <a:rPr lang="cs-CZ" sz="2400" dirty="0">
                <a:latin typeface="Bahnschrift Condensed" panose="020B0502040204020203" pitchFamily="34" charset="0"/>
              </a:rPr>
              <a:t>Úvod ke komunikačním platformám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9836198" cy="51613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Jakákoliv platforma či aplikace, přes kterou se lze přímo spojit s lidmi po celém světě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Sociální sítě, instant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messaging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aplikace, atp.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Stávají se terčem pro podvody sociálních inženýrů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Důvod: Nadměrné zveřejňování a sdělovaní osobních informací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=&gt; mohou být využitý proti danému uživateli</a:t>
            </a: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Typy podvodů:</a:t>
            </a: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0F724EA9-E329-404B-B53B-EF11275577AD}"/>
              </a:ext>
            </a:extLst>
          </p:cNvPr>
          <p:cNvSpPr txBox="1">
            <a:spLocks/>
          </p:cNvSpPr>
          <p:nvPr/>
        </p:nvSpPr>
        <p:spPr>
          <a:xfrm>
            <a:off x="1619105" y="4222639"/>
            <a:ext cx="9836198" cy="241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Ukradení identity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Láska na internetu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Kvízy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Podvodné inzeráty</a:t>
            </a:r>
          </a:p>
        </p:txBody>
      </p:sp>
    </p:spTree>
    <p:extLst>
      <p:ext uri="{BB962C8B-B14F-4D97-AF65-F5344CB8AC3E}">
        <p14:creationId xmlns:p14="http://schemas.microsoft.com/office/powerpoint/2010/main" val="246272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Ukradení identity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514128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Vytvoření identického účtu té dané osoby nebo osoby příbuzné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Poté kontaktování účtem „příbuzného“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Snaha získání důvěry uživatele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Cíl: Získání důležitých informací</a:t>
            </a: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</p:txBody>
      </p:sp>
      <p:pic>
        <p:nvPicPr>
          <p:cNvPr id="5" name="Obrázek 4" descr="Modelová ukázka podvodu s m-platbou">
            <a:extLst>
              <a:ext uri="{FF2B5EF4-FFF2-40B4-BE49-F238E27FC236}">
                <a16:creationId xmlns:a16="http://schemas.microsoft.com/office/drawing/2014/main" id="{E10F63CC-0829-4892-802E-B1F719713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20" y="1452743"/>
            <a:ext cx="4514850" cy="443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Láska na internetu aneb </a:t>
            </a:r>
            <a:r>
              <a:rPr lang="cs-CZ" sz="2600" dirty="0" err="1">
                <a:latin typeface="Bahnschrift Condensed" panose="020B0502040204020203" pitchFamily="34" charset="0"/>
              </a:rPr>
              <a:t>Catfishing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514128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Parazitace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na lidské potřebě, snaha o emoční provázání s uživatelem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Vytvoření hezkého profilu, který zprvu nevypadá falešně =&gt;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Catfishing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Získávání kontroly nad uživatelem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Posílání zamilovaných zpráv a komplimentů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    =&gt; možnost navyšovat si nároky na finanční obnos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Odříznutí veškeré komunikace, pokud si to uživatel už nemůže dovolit</a:t>
            </a: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</p:txBody>
      </p:sp>
      <p:pic>
        <p:nvPicPr>
          <p:cNvPr id="6" name="Obrázek 5" descr="Indiana MoneyWise Matters: Indiana MoneyWise Matters: Love Hurts: How to  Spot a Romance Scam">
            <a:extLst>
              <a:ext uri="{FF2B5EF4-FFF2-40B4-BE49-F238E27FC236}">
                <a16:creationId xmlns:a16="http://schemas.microsoft.com/office/drawing/2014/main" id="{22855477-56EF-45CA-87AE-2EB759488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62" y="1285823"/>
            <a:ext cx="2740810" cy="487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0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Kvízy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5141281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Populární aktivita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Využívána pro získání osobních dat, či k instalaci malwaru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Nejlepší ochrana je kvízy nedělat</a:t>
            </a:r>
          </a:p>
          <a:p>
            <a:pPr>
              <a:lnSpc>
                <a:spcPct val="100000"/>
              </a:lnSpc>
            </a:pPr>
            <a:endParaRPr lang="cs-CZ" dirty="0">
              <a:latin typeface="Fira Sans Condensed Light" panose="020B04030500000200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8600DD-0550-4F32-84E2-9E52CF3D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522"/>
            <a:ext cx="5760720" cy="2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8327846" cy="3260635"/>
          </a:xfrm>
        </p:spPr>
        <p:txBody>
          <a:bodyPr/>
          <a:lstStyle/>
          <a:p>
            <a:r>
              <a:rPr lang="cs-CZ" dirty="0"/>
              <a:t>Stanovení organizačních pravidel pro školení zaměstnanců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8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GDPR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5"/>
            <a:ext cx="10068172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Právní předpis, nařízení EU, který stanovuje pravidla pro shromažďování, zpracování a ochranu osobních údajů osob žijících v EU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Účelem je vytvoření souboru standardizovaných zákonů, aby občan EU věděl, jak je s jeho data naloženo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Týká se i firem, institucí, které sídlí mimo EU, ale zpracovávají data občanů EU</a:t>
            </a:r>
          </a:p>
          <a:p>
            <a:pPr>
              <a:lnSpc>
                <a:spcPct val="150000"/>
              </a:lnSpc>
            </a:pPr>
            <a:r>
              <a:rPr lang="cs-CZ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Obecné osobní údaje:</a:t>
            </a: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65B62E63-D969-4DD5-91B2-D82A43061BE0}"/>
              </a:ext>
            </a:extLst>
          </p:cNvPr>
          <p:cNvSpPr txBox="1">
            <a:spLocks/>
          </p:cNvSpPr>
          <p:nvPr/>
        </p:nvSpPr>
        <p:spPr>
          <a:xfrm>
            <a:off x="1095783" y="3665283"/>
            <a:ext cx="9780494" cy="319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Jméno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Pohlaví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Věk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Datum narození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Osobní stav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IP adresa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Co je Sociální inženýrství?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08296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8327846" cy="3260635"/>
          </a:xfrm>
        </p:spPr>
        <p:txBody>
          <a:bodyPr/>
          <a:lstStyle/>
          <a:p>
            <a:r>
              <a:rPr lang="cs-CZ" sz="2800" dirty="0"/>
              <a:t>Ochrana před kybernetickými útoky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2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Doporučené postupy ochrany před sociálním inženýrstvím</a:t>
            </a:r>
          </a:p>
        </p:txBody>
      </p:sp>
      <p:sp>
        <p:nvSpPr>
          <p:cNvPr id="14" name="Zástupný obsah 2">
            <a:extLst>
              <a:ext uri="{FF2B5EF4-FFF2-40B4-BE49-F238E27FC236}">
                <a16:creationId xmlns:a16="http://schemas.microsoft.com/office/drawing/2014/main" id="{0E87739D-728A-45D5-8865-96DE50C2DAC2}"/>
              </a:ext>
            </a:extLst>
          </p:cNvPr>
          <p:cNvSpPr txBox="1">
            <a:spLocks/>
          </p:cNvSpPr>
          <p:nvPr/>
        </p:nvSpPr>
        <p:spPr>
          <a:xfrm>
            <a:off x="304800" y="2009775"/>
            <a:ext cx="11696700" cy="421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cs-CZ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Pozastavte se a zamyslete se, než kliknete na přílohu v emailu, odkaz na stránku, stahování/aktualizování atd. Nenechte se rozhodit, nejdříve se rozmyslete, než začněte jednat.</a:t>
            </a:r>
          </a:p>
          <a:p>
            <a:r>
              <a:rPr lang="cs-CZ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Nikdy nikomu nesdělujte své osobní nebo firemní informace, pokud nejsou všeobecně známé nebo pokud tato osoba nemá oprávnění takové informace znát.</a:t>
            </a:r>
          </a:p>
          <a:p>
            <a:r>
              <a:rPr lang="cs-CZ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3. Když si nejste jistí, ověřte si to. To znamená vyhledejte identitu profilu, oprávnění ke sdílení, mobilní číslo atd.</a:t>
            </a:r>
          </a:p>
          <a:p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4. Pokud dostanete email/zprávu od známé osoby/firmy, která po vás vyžaduje něco neobvyklého, kontaktujte ji přes telefon nebo osobně, jestli to byla doopravdy ona, kdo zprávu poslal.</a:t>
            </a:r>
          </a:p>
          <a:p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5. Mějte dvou/</a:t>
            </a:r>
            <a:r>
              <a:rPr lang="cs-CZ" sz="1600" dirty="0" err="1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multifázovou</a:t>
            </a:r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 autentizaci (2FA/MFA =&gt; použití lepší technologie 2FA =&gt; Google </a:t>
            </a:r>
            <a:r>
              <a:rPr lang="cs-CZ" sz="1600" dirty="0" err="1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Authenticator</a:t>
            </a:r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).</a:t>
            </a:r>
          </a:p>
          <a:p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6. Udržujte aktuální svůj antivirus, emailové filtry a firewally, provádějte rutinní aktualizace pro opravu zranitelností aplikací/systému.</a:t>
            </a:r>
          </a:p>
          <a:p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7. Důkladně si prohlédněte webovou adresu, jestli začíná „https“, a dávejte si pozor na weby se „http“ na začátku („s“ je klíčem, znamená „</a:t>
            </a:r>
            <a:r>
              <a:rPr lang="cs-CZ" sz="1600" dirty="0" err="1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Secure</a:t>
            </a:r>
            <a:r>
              <a:rPr lang="cs-CZ" sz="1600" dirty="0"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“ (Bezpečný)).</a:t>
            </a:r>
            <a:endParaRPr lang="en-US" sz="1600" dirty="0"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Fira Sans Condensed Light" panose="020B04030500000200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Fira Sans Condensed Light" panose="020B04030500000200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Fira Sans Condensed Light" panose="020B04030500000200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Fira Sans Condensed Light" panose="020B0403050000020004" pitchFamily="34" charset="0"/>
            </a:endParaRPr>
          </a:p>
          <a:p>
            <a:endParaRPr lang="en-US" dirty="0">
              <a:latin typeface="Fira Sans Condensed Light" panose="020B0403050000020004" pitchFamily="34" charset="0"/>
            </a:endParaRPr>
          </a:p>
          <a:p>
            <a:pPr lvl="0"/>
            <a:endParaRPr lang="en-US" dirty="0">
              <a:latin typeface="Fira Sans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5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8327846" cy="3260635"/>
          </a:xfrm>
        </p:spPr>
        <p:txBody>
          <a:bodyPr/>
          <a:lstStyle/>
          <a:p>
            <a:r>
              <a:rPr lang="cs-CZ" sz="2800" dirty="0"/>
              <a:t>Příklady nesrovnalostí útoků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61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Příklady nesrovnalostí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6"/>
            <a:ext cx="6877485" cy="4222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 Zní to až moc dobře na to, aby to byla pravda.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7FE3146-E5AA-44D2-B2F7-207E870E7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38" y="2118168"/>
            <a:ext cx="5402784" cy="3415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1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Příklady nesrovnalostí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6"/>
            <a:ext cx="6877485" cy="4222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2. Zdání legitimního emailu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E48D60E-FBEE-405E-9886-F67563A07F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98" y="2111271"/>
            <a:ext cx="5739203" cy="4459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1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Příklady nesrovnalostí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6"/>
            <a:ext cx="7798014" cy="14871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3. Odkaz na webovou stránku vypadá podivně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(nemá „s“ v https, doména směruje, kam nemá, doména má písmenko navíc atd).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CB4F83-688A-41C1-96D3-D4AF97190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99" y="3380875"/>
            <a:ext cx="9494661" cy="1374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6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Příklady nesrovnalostí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6"/>
            <a:ext cx="6877485" cy="4222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ndara Light" panose="020E0502030303020204" pitchFamily="34" charset="0"/>
              </a:rPr>
              <a:t>4. Špatný překlad, téměř nečitelné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D30C4DBD-8D0B-4EF4-8D33-6239AF9D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1" y="2637202"/>
            <a:ext cx="11253938" cy="29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Příklady nesrovnalostí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6"/>
            <a:ext cx="6877485" cy="4222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5. Naprosto neosobní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79F5714-0DC9-44D4-9850-34A93F74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96" y="2118168"/>
            <a:ext cx="4907807" cy="4233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Příklady nesrovnalostí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05" y="1695896"/>
            <a:ext cx="6877485" cy="4222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6. Snaží se vás dostat na jiný chatovací systém, než je email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1AC88C5-FD35-497A-8B9C-C93CD152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23" y="2473730"/>
            <a:ext cx="8934953" cy="323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06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8327846" cy="3260635"/>
          </a:xfrm>
        </p:spPr>
        <p:txBody>
          <a:bodyPr/>
          <a:lstStyle/>
          <a:p>
            <a:r>
              <a:rPr lang="cs-CZ" sz="2800" dirty="0"/>
              <a:t>Než skončíme…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454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Úvod k sociálnímu inženýrství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9836198" cy="48748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Manipulace lidí k vykonání nějaké akce nebo aby prozradili určité tajné informace útočníkovi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Často se jim říká: Sociální inženýři, </a:t>
            </a:r>
            <a:r>
              <a:rPr lang="cs-CZ" dirty="0" err="1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Threat</a:t>
            </a: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Actor</a:t>
            </a: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cs-CZ" dirty="0" err="1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Bad</a:t>
            </a: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Actor</a:t>
            </a: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, nebo útočník obecně 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Snaží se získat důvěru od uživatele =&gt; využití lidské psychologie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Výsledkem je většinou nabourání se do účtů a/nebo systémů firmy, společnosti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u="sng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Cíl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Získat peníze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Citlivé údaje/informace (databáze emailů a hesel, zdrojový kód firemního softwaru =&gt; prodaní informací za peněžní částku)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Vytvořit chaos (v podobě malwaru)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ea typeface="Lato" panose="020B060402020202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83341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06" y="287270"/>
            <a:ext cx="8691588" cy="889592"/>
          </a:xfrm>
        </p:spPr>
        <p:txBody>
          <a:bodyPr/>
          <a:lstStyle/>
          <a:p>
            <a:pPr algn="ctr"/>
            <a:r>
              <a:rPr lang="cs-CZ" sz="2400" dirty="0">
                <a:latin typeface="Bahnschrift Condensed" panose="020B0502040204020203" pitchFamily="34" charset="0"/>
              </a:rPr>
              <a:t>Dokážete rozpoznat </a:t>
            </a:r>
            <a:r>
              <a:rPr lang="cs-CZ" sz="2400" dirty="0" err="1">
                <a:latin typeface="Bahnschrift Condensed" panose="020B0502040204020203" pitchFamily="34" charset="0"/>
              </a:rPr>
              <a:t>phishingový</a:t>
            </a:r>
            <a:r>
              <a:rPr lang="cs-CZ" sz="2400" dirty="0">
                <a:latin typeface="Bahnschrift Condensed" panose="020B0502040204020203" pitchFamily="34" charset="0"/>
              </a:rPr>
              <a:t> útok od normální zprávy?</a:t>
            </a:r>
            <a:endParaRPr lang="cs-CZ" sz="2600" dirty="0">
              <a:latin typeface="Bahnschrift Condensed" panose="020B0502040204020203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9836198" cy="51613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Fira Sans Condensed Light" panose="020B0403050000020004" pitchFamily="34" charset="0"/>
              </a:rPr>
              <a:t>Google má svůj vlastní </a:t>
            </a:r>
            <a:r>
              <a:rPr lang="cs-CZ" dirty="0" err="1">
                <a:latin typeface="Fira Sans Condensed Light" panose="020B0403050000020004" pitchFamily="34" charset="0"/>
              </a:rPr>
              <a:t>phishingový</a:t>
            </a:r>
            <a:r>
              <a:rPr lang="cs-CZ" dirty="0">
                <a:latin typeface="Fira Sans Condensed Light" panose="020B0403050000020004" pitchFamily="34" charset="0"/>
              </a:rPr>
              <a:t> test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Fira Sans Condensed Light" panose="020B0403050000020004" pitchFamily="34" charset="0"/>
              </a:rPr>
              <a:t>Test je dostupný v češtině a ostatních jazycích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Fira Sans Condensed Light" panose="020B0403050000020004" pitchFamily="34" charset="0"/>
              </a:rPr>
              <a:t>Odkaz: </a:t>
            </a:r>
            <a:r>
              <a:rPr lang="cs-CZ" sz="1800" u="sng" dirty="0">
                <a:solidFill>
                  <a:srgbClr val="0563C1"/>
                </a:solidFill>
                <a:effectLst/>
                <a:latin typeface="Fira Sans Condensed Light" panose="020B0403050000020004" pitchFamily="34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https://phishingquiz.withgoogle.com/?hl=cs</a:t>
            </a:r>
            <a:endParaRPr lang="cs-CZ" dirty="0">
              <a:latin typeface="Fira Sans Condensed Light" panose="020B04030500000200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F5F86E5-68A2-48FA-B8F3-DDAC32E6E2C7}"/>
              </a:ext>
            </a:extLst>
          </p:cNvPr>
          <p:cNvGrpSpPr/>
          <p:nvPr/>
        </p:nvGrpSpPr>
        <p:grpSpPr>
          <a:xfrm>
            <a:off x="2960997" y="3000542"/>
            <a:ext cx="6611768" cy="3132981"/>
            <a:chOff x="2960997" y="3000542"/>
            <a:chExt cx="6611768" cy="3132981"/>
          </a:xfrm>
        </p:grpSpPr>
        <p:pic>
          <p:nvPicPr>
            <p:cNvPr id="4" name="Obrázek 3">
              <a:extLst>
                <a:ext uri="{FF2B5EF4-FFF2-40B4-BE49-F238E27FC236}">
                  <a16:creationId xmlns:a16="http://schemas.microsoft.com/office/drawing/2014/main" id="{691C4EAD-3356-4DF3-816A-C6B39BD4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0997" y="3000542"/>
              <a:ext cx="6611768" cy="2763649"/>
            </a:xfrm>
            <a:prstGeom prst="rect">
              <a:avLst/>
            </a:prstGeom>
          </p:spPr>
        </p:pic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6433326A-6083-4A48-9DA1-337F137A8381}"/>
                </a:ext>
              </a:extLst>
            </p:cNvPr>
            <p:cNvSpPr txBox="1"/>
            <p:nvPr/>
          </p:nvSpPr>
          <p:spPr>
            <a:xfrm>
              <a:off x="4004698" y="5764191"/>
              <a:ext cx="4560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>
                  <a:effectLst/>
                  <a:latin typeface="Fira Sans Condensed Light" panose="020B0403050000020004" pitchFamily="34" charset="0"/>
                  <a:ea typeface="Cambria" panose="02040503050406030204" pitchFamily="18" charset="0"/>
                  <a:cs typeface="Times New Roman" panose="02020603050405020304" pitchFamily="18" charset="0"/>
                </a:rPr>
                <a:t>Úvodní stránka </a:t>
              </a:r>
              <a:r>
                <a:rPr lang="cs-CZ" dirty="0" err="1">
                  <a:effectLst/>
                  <a:latin typeface="Fira Sans Condensed Light" panose="020B0403050000020004" pitchFamily="34" charset="0"/>
                  <a:ea typeface="Cambria" panose="02040503050406030204" pitchFamily="18" charset="0"/>
                  <a:cs typeface="Times New Roman" panose="02020603050405020304" pitchFamily="18" charset="0"/>
                </a:rPr>
                <a:t>phishing</a:t>
              </a:r>
              <a:r>
                <a:rPr lang="cs-CZ" dirty="0">
                  <a:effectLst/>
                  <a:latin typeface="Fira Sans Condensed Light" panose="020B0403050000020004" pitchFamily="34" charset="0"/>
                  <a:ea typeface="Cambria" panose="02040503050406030204" pitchFamily="18" charset="0"/>
                  <a:cs typeface="Times New Roman" panose="02020603050405020304" pitchFamily="18" charset="0"/>
                </a:rPr>
                <a:t> testu od Googlu</a:t>
              </a:r>
              <a:endParaRPr lang="cs-CZ" dirty="0">
                <a:latin typeface="Fira Sans Condensed Light" panose="020B04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97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chnologické pozadí">
            <a:extLst>
              <a:ext uri="{FF2B5EF4-FFF2-40B4-BE49-F238E27FC236}">
                <a16:creationId xmlns:a16="http://schemas.microsoft.com/office/drawing/2014/main" id="{4FEF744B-EC11-4366-9685-A552B6AE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65" b="7865"/>
          <a:stretch/>
        </p:blipFill>
        <p:spPr>
          <a:xfrm>
            <a:off x="21" y="-5"/>
            <a:ext cx="12191979" cy="685800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4235C2F-4D63-43AF-B223-64899A6C75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38258" y="1424473"/>
            <a:ext cx="7714388" cy="28501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53975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4000" b="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Děkuji za pozornost</a:t>
            </a:r>
            <a:endParaRPr kumimoji="0" lang="cs-CZ" altLang="cs-CZ" sz="4000" b="0" i="0" u="none" strike="noStrike" cap="none" normalizeH="0" baseline="0" dirty="0">
              <a:ln>
                <a:noFill/>
              </a:ln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E68951-508C-44B8-AB65-A14ABA14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endParaRPr lang="cs-CZ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58788"/>
            <a:ext cx="9238434" cy="944274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Základní rozdíl mezi </a:t>
            </a:r>
            <a:r>
              <a:rPr lang="cs-CZ" sz="2600" dirty="0" err="1">
                <a:latin typeface="Bahnschrift Condensed" panose="020B0502040204020203" pitchFamily="34" charset="0"/>
              </a:rPr>
              <a:t>amaterským</a:t>
            </a:r>
            <a:r>
              <a:rPr lang="cs-CZ" sz="2600" dirty="0">
                <a:latin typeface="Bahnschrift Condensed" panose="020B0502040204020203" pitchFamily="34" charset="0"/>
              </a:rPr>
              <a:t> a zkušeným inženýrem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C6307E3-874B-418C-9B38-A6E5193F6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Amaterský</a:t>
            </a:r>
            <a:r>
              <a:rPr lang="cs-CZ" dirty="0">
                <a:latin typeface="Bahnschrift Condensed" panose="020B0502040204020203" pitchFamily="34" charset="0"/>
              </a:rPr>
              <a:t> inženýr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493" y="3048000"/>
            <a:ext cx="4995746" cy="3048000"/>
          </a:xfrm>
        </p:spPr>
        <p:txBody>
          <a:bodyPr>
            <a:normAutofit/>
          </a:bodyPr>
          <a:lstStyle/>
          <a:p>
            <a:pPr marL="560070" lvl="1" indent="-285750">
              <a:lnSpc>
                <a:spcPct val="100000"/>
              </a:lnSpc>
              <a:buFontTx/>
              <a:buChar char="-"/>
            </a:pPr>
            <a:r>
              <a:rPr lang="cs-CZ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Snaží se podvést individuální uživatele bez žádných větších kontaktů</a:t>
            </a:r>
          </a:p>
          <a:p>
            <a:pPr marL="560070" lvl="1" indent="-285750">
              <a:lnSpc>
                <a:spcPct val="100000"/>
              </a:lnSpc>
              <a:buFontTx/>
              <a:buChar char="-"/>
            </a:pPr>
            <a:r>
              <a:rPr lang="cs-CZ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Rozesílá špatně zkonstruované textové zprávy/emaily (špatné souvětí, font textu, velice neosobní,…)</a:t>
            </a:r>
          </a:p>
          <a:p>
            <a:pPr marL="560070" lvl="1" indent="-285750">
              <a:lnSpc>
                <a:spcPct val="100000"/>
              </a:lnSpc>
              <a:buFontTx/>
              <a:buChar char="-"/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96597B-82BE-40DB-989D-C0AB7F256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latin typeface="Bahnschrift Condensed" panose="020B0502040204020203" pitchFamily="34" charset="0"/>
              </a:rPr>
              <a:t>Zkušený Inženýr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7B8A7D1-F0E7-4CC3-AB84-194687C3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09063" y="3048000"/>
            <a:ext cx="5397191" cy="3048000"/>
          </a:xfrm>
        </p:spPr>
        <p:txBody>
          <a:bodyPr>
            <a:normAutofit/>
          </a:bodyPr>
          <a:lstStyle/>
          <a:p>
            <a:pPr marL="560070" lvl="1" indent="-285750">
              <a:lnSpc>
                <a:spcPct val="100000"/>
              </a:lnSpc>
              <a:buFontTx/>
              <a:buChar char="-"/>
            </a:pPr>
            <a:r>
              <a:rPr lang="cs-CZ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Cílí většinou na skupinu uživatelů nebo jednoho člověka, kterým jim dokáže otevřít cestu k větší kořisti</a:t>
            </a:r>
          </a:p>
          <a:p>
            <a:pPr marL="560070" lvl="1" indent="-285750">
              <a:lnSpc>
                <a:spcPct val="100000"/>
              </a:lnSpc>
              <a:buFontTx/>
              <a:buChar char="-"/>
            </a:pPr>
            <a:r>
              <a:rPr lang="cs-CZ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Systematicky naplánované, jak se daná osoba zachová </a:t>
            </a:r>
          </a:p>
          <a:p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692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7" y="317203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Průběh Soc. inženýrství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497" y="1543051"/>
            <a:ext cx="5456328" cy="45529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1.  Příprava útoku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Vybrání a identifikování zaměstnance či skupiny zaměstnanců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Zjištění informací o jednotlivcích (např. osobní údaje, které sdílí na sociálních sítích)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Vymyšlení falešného příběhu, falešné situace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Příprava může trvat několik týdnů až měsíců</a:t>
            </a: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2.  Průběh útoku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Navázání kontaktu se zaměstnanci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Manipulace za použití příběhů a připravených metod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Získání jejich důvěry/kontroly nad situací</a:t>
            </a:r>
          </a:p>
        </p:txBody>
      </p:sp>
      <p:pic>
        <p:nvPicPr>
          <p:cNvPr id="16" name="Obrázek 15" descr="Social Engineering Attack Lifecycle">
            <a:extLst>
              <a:ext uri="{FF2B5EF4-FFF2-40B4-BE49-F238E27FC236}">
                <a16:creationId xmlns:a16="http://schemas.microsoft.com/office/drawing/2014/main" id="{AF23547E-F58F-4410-92EB-7D580815C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83" y="1681797"/>
            <a:ext cx="5760720" cy="3494405"/>
          </a:xfrm>
          <a:prstGeom prst="roundRect">
            <a:avLst>
              <a:gd name="adj" fmla="val 2036"/>
            </a:avLst>
          </a:prstGeom>
          <a:noFill/>
          <a:ln>
            <a:noFill/>
          </a:ln>
          <a:effectLst>
            <a:glow rad="139700">
              <a:schemeClr val="tx1">
                <a:alpha val="2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9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7" y="317203"/>
            <a:ext cx="11370232" cy="889592"/>
          </a:xfrm>
        </p:spPr>
        <p:txBody>
          <a:bodyPr/>
          <a:lstStyle/>
          <a:p>
            <a:pPr algn="r"/>
            <a:r>
              <a:rPr lang="cs-CZ" sz="2600" dirty="0">
                <a:latin typeface="Bahnschrift Condensed" panose="020B0502040204020203" pitchFamily="34" charset="0"/>
              </a:rPr>
              <a:t>Průběh Soc. inženýrství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9C1627E-D6A5-48F0-932E-97689AB21492}"/>
              </a:ext>
            </a:extLst>
          </p:cNvPr>
          <p:cNvSpPr txBox="1">
            <a:spLocks/>
          </p:cNvSpPr>
          <p:nvPr/>
        </p:nvSpPr>
        <p:spPr>
          <a:xfrm>
            <a:off x="6663170" y="1695451"/>
            <a:ext cx="5456328" cy="507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cs-CZ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3.  Získání informací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Nenápadně se rozšířit po celé firmě (např. rozšíření viru)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Provedení útoku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Narušení firemní sítě a získání dat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cs-CZ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4.  Ukončení spojení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Odstranění stop malwarů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Zahlazení veškerých stop (bez podezření)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Dovést to do úplného konce</a:t>
            </a:r>
          </a:p>
        </p:txBody>
      </p:sp>
      <p:pic>
        <p:nvPicPr>
          <p:cNvPr id="8" name="Obrázek 7" descr="Social Engineering Attack Lifecycle">
            <a:extLst>
              <a:ext uri="{FF2B5EF4-FFF2-40B4-BE49-F238E27FC236}">
                <a16:creationId xmlns:a16="http://schemas.microsoft.com/office/drawing/2014/main" id="{75434C22-9708-488A-8DC4-F46F36D66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3" y="1681797"/>
            <a:ext cx="5760720" cy="3494405"/>
          </a:xfrm>
          <a:prstGeom prst="roundRect">
            <a:avLst>
              <a:gd name="adj" fmla="val 2036"/>
            </a:avLst>
          </a:prstGeom>
          <a:noFill/>
          <a:ln>
            <a:noFill/>
          </a:ln>
          <a:effectLst>
            <a:glow rad="139700">
              <a:schemeClr val="tx1">
                <a:alpha val="2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268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E68B-003A-43DD-8EEA-47DED5046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E1F395-AF13-46DF-90BD-12FEB717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5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F96BD-4033-433F-9CDE-0FA7FDA7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3" y="287270"/>
            <a:ext cx="9238434" cy="889592"/>
          </a:xfrm>
        </p:spPr>
        <p:txBody>
          <a:bodyPr/>
          <a:lstStyle/>
          <a:p>
            <a:r>
              <a:rPr lang="cs-CZ" sz="2600" dirty="0">
                <a:latin typeface="Bahnschrift Condensed" panose="020B0502040204020203" pitchFamily="34" charset="0"/>
              </a:rPr>
              <a:t>Historie obecně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34D93-18C6-4D1E-A535-ACF1A390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2" y="1409424"/>
            <a:ext cx="7297685" cy="51613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Během historie lidstva se objevují mnoho případů soc. inženýrství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Pojem „sociální inženýrství“ v té době ještě nebyl definovaný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Vznikla až v roce </a:t>
            </a:r>
            <a:r>
              <a:rPr lang="cs-CZ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1894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(v rámci společenských věd)</a:t>
            </a:r>
          </a:p>
          <a:p>
            <a:pPr>
              <a:lnSpc>
                <a:spcPct val="100000"/>
              </a:lnSpc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Byl poprvé použit holandským průmyslníkem </a:t>
            </a:r>
            <a:r>
              <a:rPr lang="cs-CZ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J. C. Van </a:t>
            </a:r>
            <a:r>
              <a:rPr lang="cs-CZ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Markenem</a:t>
            </a:r>
            <a:r>
              <a:rPr lang="cs-CZ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v jeho eseji</a:t>
            </a:r>
          </a:p>
          <a:p>
            <a:pPr>
              <a:lnSpc>
                <a:spcPct val="100000"/>
              </a:lnSpc>
            </a:pPr>
            <a:r>
              <a:rPr lang="cs-CZ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1899 – 1909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: Pojem se dostal do Ameriky (stejný význam)</a:t>
            </a:r>
          </a:p>
          <a:p>
            <a:pPr>
              <a:lnSpc>
                <a:spcPct val="100000"/>
              </a:lnSpc>
            </a:pPr>
            <a:r>
              <a:rPr lang="cs-CZ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1911: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Konec významu Vana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Markena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=&gt; Nový význam, jenž známe dodnes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Kniha: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Social</a:t>
            </a: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Engineer</a:t>
            </a: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alibri Light" panose="020F0302020204030204" pitchFamily="34" charset="0"/>
                <a:cs typeface="Calibri Light" panose="020F0302020204030204" pitchFamily="34" charset="0"/>
              </a:rPr>
              <a:t>Nestarší příklad sociálního inženýrství:  </a:t>
            </a:r>
            <a:r>
              <a:rPr lang="cs-CZ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Trojská Válka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BB0BE8-5389-4170-9546-ED53BC67E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446" y="732066"/>
            <a:ext cx="2348648" cy="35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9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2102</TotalTime>
  <Words>2794</Words>
  <Application>Microsoft Office PowerPoint</Application>
  <PresentationFormat>Širokoúhlá obrazovka</PresentationFormat>
  <Paragraphs>333</Paragraphs>
  <Slides>41</Slides>
  <Notes>26</Notes>
  <HiddenSlides>0</HiddenSlides>
  <MMClips>0</MMClips>
  <ScaleCrop>false</ScaleCrop>
  <HeadingPairs>
    <vt:vector size="6" baseType="variant">
      <vt:variant>
        <vt:lpstr>Použitá písma</vt:lpstr>
      </vt:variant>
      <vt:variant>
        <vt:i4>13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55" baseType="lpstr">
      <vt:lpstr>Arial</vt:lpstr>
      <vt:lpstr>Bahnschrift Condensed</vt:lpstr>
      <vt:lpstr>Calibri</vt:lpstr>
      <vt:lpstr>Calibri Light</vt:lpstr>
      <vt:lpstr>Cambria</vt:lpstr>
      <vt:lpstr>Candara Light</vt:lpstr>
      <vt:lpstr>Fira Sans</vt:lpstr>
      <vt:lpstr>Fira Sans Condensed Light</vt:lpstr>
      <vt:lpstr>Lato</vt:lpstr>
      <vt:lpstr>Tahoma</vt:lpstr>
      <vt:lpstr>Times New Roman</vt:lpstr>
      <vt:lpstr>Trade Gothic Next Cond</vt:lpstr>
      <vt:lpstr>Trade Gothic Next Light</vt:lpstr>
      <vt:lpstr>PortalVTI</vt:lpstr>
      <vt:lpstr>KYBERNETICKÁ BEZPEČNOST TECHNIKY SOCIÁLNÍHO INŽENÝRSTVÍ</vt:lpstr>
      <vt:lpstr>Obsah</vt:lpstr>
      <vt:lpstr>Co je Sociální inženýrství?</vt:lpstr>
      <vt:lpstr>Úvod k sociálnímu inženýrství</vt:lpstr>
      <vt:lpstr>Základní rozdíl mezi amaterským a zkušeným inženýrem</vt:lpstr>
      <vt:lpstr>Průběh Soc. inženýrství</vt:lpstr>
      <vt:lpstr>Průběh Soc. inženýrství</vt:lpstr>
      <vt:lpstr>Historie</vt:lpstr>
      <vt:lpstr>Historie obecně</vt:lpstr>
      <vt:lpstr>Příklad: Trojská válka</vt:lpstr>
      <vt:lpstr>Popularizace Sociální Inženýrství</vt:lpstr>
      <vt:lpstr>Metody</vt:lpstr>
      <vt:lpstr>Metody</vt:lpstr>
      <vt:lpstr>Phishing</vt:lpstr>
      <vt:lpstr>Baiting</vt:lpstr>
      <vt:lpstr>Pretexting</vt:lpstr>
      <vt:lpstr>Tailgating</vt:lpstr>
      <vt:lpstr>Trendy</vt:lpstr>
      <vt:lpstr>       dnešní době</vt:lpstr>
      <vt:lpstr>Consent Phishing</vt:lpstr>
      <vt:lpstr>SIM Swapping</vt:lpstr>
      <vt:lpstr>BEC (Business Email Compromise)</vt:lpstr>
      <vt:lpstr>Nové komunikační platformy</vt:lpstr>
      <vt:lpstr>Úvod ke komunikačním platformám</vt:lpstr>
      <vt:lpstr>Ukradení identity</vt:lpstr>
      <vt:lpstr>Láska na internetu aneb Catfishing</vt:lpstr>
      <vt:lpstr>Kvízy</vt:lpstr>
      <vt:lpstr>Stanovení organizačních pravidel pro školení zaměstnanců</vt:lpstr>
      <vt:lpstr>GDPR</vt:lpstr>
      <vt:lpstr>Ochrana před kybernetickými útoky</vt:lpstr>
      <vt:lpstr>Doporučené postupy ochrany před sociálním inženýrstvím</vt:lpstr>
      <vt:lpstr>Příklady nesrovnalostí útoků</vt:lpstr>
      <vt:lpstr>Příklady nesrovnalostí útoků</vt:lpstr>
      <vt:lpstr>Příklady nesrovnalostí útoků</vt:lpstr>
      <vt:lpstr>Příklady nesrovnalostí útoků</vt:lpstr>
      <vt:lpstr>Příklady nesrovnalostí útoků</vt:lpstr>
      <vt:lpstr>Příklady nesrovnalostí útoků</vt:lpstr>
      <vt:lpstr>Příklady nesrovnalostí útoků</vt:lpstr>
      <vt:lpstr>Než skončíme…</vt:lpstr>
      <vt:lpstr>Dokážete rozpoznat phishingový útok od normální zprávy?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KYBERNETICKÁ BEZPEČNOST TECHNIKY SOCIÁLNÍHO INŽENÝRSTVÍ</dc:title>
  <dc:creator>Vlastimil Pálfi</dc:creator>
  <cp:lastModifiedBy>LocalHost</cp:lastModifiedBy>
  <cp:revision>24</cp:revision>
  <dcterms:created xsi:type="dcterms:W3CDTF">2022-02-23T14:01:39Z</dcterms:created>
  <dcterms:modified xsi:type="dcterms:W3CDTF">2022-03-14T13:01:19Z</dcterms:modified>
</cp:coreProperties>
</file>