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4" r:id="rId7"/>
    <p:sldId id="271" r:id="rId8"/>
    <p:sldId id="270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nika PSL" initials="MP" lastIdx="1" clrIdx="0">
    <p:extLst>
      <p:ext uri="{19B8F6BF-5375-455C-9EA6-DF929625EA0E}">
        <p15:presenceInfo xmlns:p15="http://schemas.microsoft.com/office/powerpoint/2012/main" userId="2325f6956cac1e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Algorithm vs Area under ROC curve</a:t>
            </a:r>
          </a:p>
        </c:rich>
      </c:tx>
      <c:layout>
        <c:manualLayout>
          <c:xMode val="edge"/>
          <c:yMode val="edge"/>
          <c:x val="0.14120170024256642"/>
          <c:y val="3.7848359603813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76625473508752"/>
          <c:y val="0.13830152472128984"/>
          <c:w val="0.81692815910243988"/>
          <c:h val="0.65117697763825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0.76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50-43CA-B9BE-29B8497717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0.82</c:v>
                </c:pt>
                <c:pt idx="1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0-43CA-B9BE-29B8497717B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0.89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50-43CA-B9BE-29B8497717B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Markov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50-43CA-B9BE-29B8497717B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0.71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50-43CA-B9BE-29B849771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1536400"/>
        <c:axId val="458131184"/>
      </c:barChart>
      <c:catAx>
        <c:axId val="46153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131184"/>
        <c:crosses val="autoZero"/>
        <c:auto val="1"/>
        <c:lblAlgn val="ctr"/>
        <c:lblOffset val="100"/>
        <c:noMultiLvlLbl val="0"/>
      </c:catAx>
      <c:valAx>
        <c:axId val="4581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536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Algorithm vs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14216200752654"/>
          <c:y val="0.13830152472128984"/>
          <c:w val="0.81692815910243988"/>
          <c:h val="0.65117697763825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4-4734-A378-2CB77DE687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4-4734-A378-2CB77DE687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B4-4734-A378-2CB77DE687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Markov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0.82499999999999996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B4-4734-A378-2CB77DE687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Accuracy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B4-4734-A378-2CB77DE68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1536400"/>
        <c:axId val="458131184"/>
      </c:barChart>
      <c:catAx>
        <c:axId val="46153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131184"/>
        <c:crosses val="autoZero"/>
        <c:auto val="1"/>
        <c:lblAlgn val="ctr"/>
        <c:lblOffset val="100"/>
        <c:noMultiLvlLbl val="0"/>
      </c:catAx>
      <c:valAx>
        <c:axId val="4581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536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Algorithm vs Precision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14216200752654"/>
          <c:y val="0.13830152472128984"/>
          <c:w val="0.81692815910243988"/>
          <c:h val="0.65117697763825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0.75</c:v>
                </c:pt>
                <c:pt idx="1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FF-4367-AD33-D02A107946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0.77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FF-4367-AD33-D02A107946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0.84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FF-4367-AD33-D02A107946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Markov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0.76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FF-4367-AD33-D02A107946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0.68</c:v>
                </c:pt>
                <c:pt idx="1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FF-4367-AD33-D02A10794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1536400"/>
        <c:axId val="458131184"/>
      </c:barChart>
      <c:catAx>
        <c:axId val="46153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131184"/>
        <c:crosses val="autoZero"/>
        <c:auto val="1"/>
        <c:lblAlgn val="ctr"/>
        <c:lblOffset val="100"/>
        <c:noMultiLvlLbl val="0"/>
      </c:catAx>
      <c:valAx>
        <c:axId val="4581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536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Algorithm vs Recall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14216200752654"/>
          <c:y val="0.13830152472128984"/>
          <c:w val="0.81692815910243988"/>
          <c:h val="0.65117697763825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0.74</c:v>
                </c:pt>
                <c:pt idx="1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6-4609-8EA4-2661C6C153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0.69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16-4609-8EA4-2661C6C153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0.8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16-4609-8EA4-2661C6C153B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Markov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0.82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16-4609-8EA4-2661C6C153B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0.66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16-4609-8EA4-2661C6C15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61536400"/>
        <c:axId val="458131184"/>
      </c:barChart>
      <c:catAx>
        <c:axId val="461536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131184"/>
        <c:crosses val="autoZero"/>
        <c:auto val="1"/>
        <c:lblAlgn val="ctr"/>
        <c:lblOffset val="100"/>
        <c:noMultiLvlLbl val="0"/>
      </c:catAx>
      <c:valAx>
        <c:axId val="45813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53640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14T10:58:22.844" idx="1">
    <p:pos x="10" y="10"/>
    <p:text>Tell about Feature extraction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471931"/>
            <a:ext cx="8361229" cy="2098226"/>
          </a:xfrm>
        </p:spPr>
        <p:txBody>
          <a:bodyPr/>
          <a:lstStyle/>
          <a:p>
            <a:r>
              <a:rPr lang="en-US" sz="6000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815602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/>
              <a:t>Data Set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2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1" y="840509"/>
            <a:ext cx="11831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 set will not affect your results in SVM- False</a:t>
            </a:r>
          </a:p>
          <a:p>
            <a:br>
              <a:rPr lang="en-US" dirty="0"/>
            </a:br>
            <a:r>
              <a:rPr lang="en-US" dirty="0"/>
              <a:t>Kernels are available only in SVM- False</a:t>
            </a:r>
          </a:p>
          <a:p>
            <a:endParaRPr lang="en-US" dirty="0"/>
          </a:p>
          <a:p>
            <a:r>
              <a:rPr lang="en-US" dirty="0"/>
              <a:t>SVM can be applied for only non-</a:t>
            </a:r>
            <a:r>
              <a:rPr lang="en-US" dirty="0" err="1"/>
              <a:t>lineary</a:t>
            </a:r>
            <a:r>
              <a:rPr lang="en-US" dirty="0"/>
              <a:t> separable data- False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Forest-</a:t>
            </a:r>
          </a:p>
          <a:p>
            <a:r>
              <a:rPr lang="en-US" dirty="0"/>
              <a:t>Works both on small and large data sets. Quickly learns from training data. But gets confused when the data is large (which can be observed from confusion matrix)</a:t>
            </a:r>
          </a:p>
          <a:p>
            <a:endParaRPr lang="en-US" dirty="0"/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4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3239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99039"/>
            <a:ext cx="9601200" cy="45925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Also known as Opinion Mining</a:t>
            </a:r>
          </a:p>
          <a:p>
            <a:r>
              <a:rPr lang="en-US" dirty="0"/>
              <a:t>Process of determining the emotional tone behind a series of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r>
              <a:rPr lang="en-US" sz="2800" dirty="0">
                <a:latin typeface="+mj-lt"/>
                <a:ea typeface="+mj-ea"/>
                <a:cs typeface="+mj-cs"/>
              </a:rPr>
              <a:t>Why Sentiment Analysis? 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en-US" sz="2100" dirty="0"/>
              <a:t>Social media monitoring- allows us to gain an overview of the wider public opinion behind certain topics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en-US" sz="2100" dirty="0"/>
              <a:t>Product review analysis- helps you see what customers like and dislike about you and your brand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en-US" dirty="0"/>
              <a:t>By reviewing your customer’s feedback on your business regularly you can be more proactive regarding the changing dynamics in the market place.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en-US" dirty="0"/>
              <a:t>Insights and applications from SA have been useful in other areas</a:t>
            </a:r>
          </a:p>
          <a:p>
            <a:pPr marL="0" indent="0">
              <a:lnSpc>
                <a:spcPct val="89000"/>
              </a:lnSpc>
              <a:spcBef>
                <a:spcPct val="0"/>
              </a:spcBef>
              <a:buNone/>
            </a:pPr>
            <a:endParaRPr lang="en-US" dirty="0"/>
          </a:p>
          <a:p>
            <a:pPr marL="396875" indent="287338">
              <a:lnSpc>
                <a:spcPct val="89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803275" algn="l"/>
              </a:tabLst>
            </a:pPr>
            <a:r>
              <a:rPr lang="en-US" dirty="0"/>
              <a:t>Politics/political science</a:t>
            </a:r>
          </a:p>
          <a:p>
            <a:pPr marL="396875" indent="287338">
              <a:lnSpc>
                <a:spcPct val="89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803275" algn="l"/>
              </a:tabLst>
            </a:pPr>
            <a:r>
              <a:rPr lang="en-US" dirty="0"/>
              <a:t>Law/policy making</a:t>
            </a:r>
          </a:p>
          <a:p>
            <a:pPr marL="396875" indent="287338">
              <a:lnSpc>
                <a:spcPct val="89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803275" algn="l"/>
              </a:tabLst>
            </a:pPr>
            <a:r>
              <a:rPr lang="en-US" dirty="0"/>
              <a:t>Sociology</a:t>
            </a:r>
          </a:p>
          <a:p>
            <a:pPr marL="396875" indent="287338">
              <a:lnSpc>
                <a:spcPct val="89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0" algn="l"/>
                <a:tab pos="803275" algn="l"/>
              </a:tabLst>
            </a:pPr>
            <a:r>
              <a:rPr lang="en-US" dirty="0"/>
              <a:t>Psychology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677" y="316523"/>
            <a:ext cx="9601200" cy="1485900"/>
          </a:xfrm>
        </p:spPr>
        <p:txBody>
          <a:bodyPr/>
          <a:lstStyle/>
          <a:p>
            <a:r>
              <a:rPr lang="en-US" dirty="0"/>
              <a:t>Introduction to our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86962"/>
            <a:ext cx="9601200" cy="4680438"/>
          </a:xfrm>
        </p:spPr>
        <p:txBody>
          <a:bodyPr/>
          <a:lstStyle/>
          <a:p>
            <a:r>
              <a:rPr lang="en-US" dirty="0"/>
              <a:t>Data set 3 contains Amazon reviews. </a:t>
            </a:r>
          </a:p>
          <a:p>
            <a:r>
              <a:rPr lang="en-US" dirty="0"/>
              <a:t>Size of the data set is around 400K documents</a:t>
            </a:r>
          </a:p>
          <a:p>
            <a:r>
              <a:rPr lang="en-US" dirty="0"/>
              <a:t>Each document is labelled as positive and negative.</a:t>
            </a:r>
          </a:p>
          <a:p>
            <a:r>
              <a:rPr lang="en-US" dirty="0"/>
              <a:t>Aim of our program is to take around 80% of the data as training set and use it to classify the rest of the 20% of data into two classes- positive and negative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Third algorithm chosen-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8613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2455"/>
            <a:ext cx="9601200" cy="1004455"/>
          </a:xfrm>
        </p:spPr>
        <p:txBody>
          <a:bodyPr/>
          <a:lstStyle/>
          <a:p>
            <a:r>
              <a:rPr lang="en-US" dirty="0"/>
              <a:t>Data pre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071418"/>
            <a:ext cx="10250129" cy="479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 each document-</a:t>
            </a:r>
          </a:p>
          <a:p>
            <a:pPr algn="just"/>
            <a:r>
              <a:rPr lang="en-US" dirty="0"/>
              <a:t>We are removing the special characters like $, @ etc. as they do not help us to identify the classify the class of the opinion</a:t>
            </a:r>
          </a:p>
          <a:p>
            <a:pPr algn="just"/>
            <a:r>
              <a:rPr lang="en-US" dirty="0"/>
              <a:t>Removing Diacritics</a:t>
            </a:r>
          </a:p>
          <a:p>
            <a:pPr marL="0" indent="0" algn="just">
              <a:buNone/>
            </a:pPr>
            <a:r>
              <a:rPr lang="en-US" dirty="0"/>
              <a:t>Example- </a:t>
            </a:r>
            <a:r>
              <a:rPr lang="en-US" dirty="0" err="1"/>
              <a:t>RemoveDiacritics</a:t>
            </a:r>
            <a:r>
              <a:rPr lang="en-US" dirty="0"/>
              <a:t>["naïve"]</a:t>
            </a:r>
            <a:r>
              <a:rPr lang="en-US" dirty="0">
                <a:sym typeface="Wingdings" panose="05000000000000000000" pitchFamily="2" charset="2"/>
              </a:rPr>
              <a:t> naive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Deleting Stop words</a:t>
            </a: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Example- </a:t>
            </a:r>
            <a:r>
              <a:rPr lang="en-US" dirty="0" err="1">
                <a:sym typeface="Wingdings" panose="05000000000000000000" pitchFamily="2" charset="2"/>
              </a:rPr>
              <a:t>DeleteStopwords</a:t>
            </a:r>
            <a:r>
              <a:rPr lang="en-US" dirty="0">
                <a:sym typeface="Wingdings" panose="05000000000000000000" pitchFamily="2" charset="2"/>
              </a:rPr>
              <a:t>["The blue ball had rolled under the table."] blue ball rolled table.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Converting all the rest of the words to lower case to bring the uniformity while we are trying to classifying the data</a:t>
            </a:r>
          </a:p>
          <a:p>
            <a:pPr marL="0" indent="0" algn="just">
              <a:buNone/>
            </a:pPr>
            <a:r>
              <a:rPr lang="en-US" b="1" dirty="0">
                <a:sym typeface="Wingdings" panose="05000000000000000000" pitchFamily="2" charset="2"/>
              </a:rPr>
              <a:t>Feature Extraction- </a:t>
            </a:r>
          </a:p>
          <a:p>
            <a:pPr algn="just"/>
            <a:r>
              <a:rPr lang="en-US" dirty="0">
                <a:sym typeface="Wingdings" panose="05000000000000000000" pitchFamily="2" charset="2"/>
              </a:rPr>
              <a:t>We are applying Feature extraction on all the documents, which helps to reduce the document into a vector considering only the words which will help in identifying the sentiment of the document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2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2" y="155865"/>
            <a:ext cx="5673537" cy="469900"/>
          </a:xfrm>
        </p:spPr>
        <p:txBody>
          <a:bodyPr>
            <a:noAutofit/>
          </a:bodyPr>
          <a:lstStyle/>
          <a:p>
            <a:r>
              <a:rPr lang="en-US" sz="2800" dirty="0"/>
              <a:t>Advantages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72" y="625765"/>
            <a:ext cx="1732637" cy="1299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9506" y="555100"/>
            <a:ext cx="5883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Training the data is very important. </a:t>
            </a:r>
          </a:p>
          <a:p>
            <a:r>
              <a:rPr lang="en-US" dirty="0">
                <a:solidFill>
                  <a:srgbClr val="FF0000"/>
                </a:solidFill>
              </a:rPr>
              <a:t>If you do not train the data properly, </a:t>
            </a:r>
          </a:p>
          <a:p>
            <a:r>
              <a:rPr lang="en-US" dirty="0">
                <a:solidFill>
                  <a:srgbClr val="FF0000"/>
                </a:solidFill>
              </a:rPr>
              <a:t>SVM might divide the set as shown </a:t>
            </a:r>
          </a:p>
          <a:p>
            <a:r>
              <a:rPr lang="en-US" dirty="0">
                <a:solidFill>
                  <a:srgbClr val="FF0000"/>
                </a:solidFill>
              </a:rPr>
              <a:t>in the picture beside.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Need to have large data sets to improve the accuracy</a:t>
            </a:r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24520" y="155865"/>
            <a:ext cx="5673537" cy="469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Disadvantages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218" y="555100"/>
            <a:ext cx="56838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For models like shown in picture, </a:t>
            </a:r>
          </a:p>
          <a:p>
            <a:r>
              <a:rPr lang="en-US" dirty="0">
                <a:solidFill>
                  <a:srgbClr val="00B050"/>
                </a:solidFill>
              </a:rPr>
              <a:t>we cannot use any</a:t>
            </a:r>
          </a:p>
          <a:p>
            <a:r>
              <a:rPr lang="en-US" dirty="0">
                <a:solidFill>
                  <a:srgbClr val="00B050"/>
                </a:solidFill>
              </a:rPr>
              <a:t> linear regression function </a:t>
            </a:r>
          </a:p>
          <a:p>
            <a:r>
              <a:rPr lang="en-US" dirty="0">
                <a:solidFill>
                  <a:srgbClr val="00B050"/>
                </a:solidFill>
              </a:rPr>
              <a:t>which will help us to classify the</a:t>
            </a:r>
          </a:p>
          <a:p>
            <a:r>
              <a:rPr lang="en-US" dirty="0">
                <a:solidFill>
                  <a:srgbClr val="00B050"/>
                </a:solidFill>
              </a:rPr>
              <a:t> data into classes.</a:t>
            </a:r>
          </a:p>
          <a:p>
            <a:r>
              <a:rPr lang="en-US" dirty="0">
                <a:solidFill>
                  <a:srgbClr val="00B050"/>
                </a:solidFill>
              </a:rPr>
              <a:t>But we can achieve this using </a:t>
            </a:r>
          </a:p>
          <a:p>
            <a:r>
              <a:rPr lang="en-US" dirty="0">
                <a:solidFill>
                  <a:srgbClr val="00B050"/>
                </a:solidFill>
              </a:rPr>
              <a:t>SVM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It tries to maximize the margin when compared to linear regression models, so </a:t>
            </a:r>
          </a:p>
          <a:p>
            <a:r>
              <a:rPr lang="en-US" dirty="0">
                <a:solidFill>
                  <a:srgbClr val="00B050"/>
                </a:solidFill>
              </a:rPr>
              <a:t>it is robust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It doesn’t overfit the data.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683" y="625766"/>
            <a:ext cx="1746139" cy="13087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13791" y="3971420"/>
            <a:ext cx="5673537" cy="469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Observations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1870" y="4441320"/>
            <a:ext cx="9975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long time to train the data when compared to Random Forest, Neural Network and Markov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proper training data set is not chosen, classification is hampered badly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takes a toll for smaller training data. Accuracy is appreciable for large training data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confusion matrix of the algorithm, we can draw inference that it usually classifies the data with good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7932" y="3707457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3665" y="11610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Confusion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352" y="3709842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9165" y="3687779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Markov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7801" y="3674868"/>
            <a:ext cx="256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57606" y="4696981"/>
            <a:ext cx="28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84431" y="3282806"/>
            <a:ext cx="2231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84431" y="3282806"/>
            <a:ext cx="22313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>
                <a:latin typeface="Inherited"/>
              </a:rPr>
              <a:t> 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1" y="874432"/>
            <a:ext cx="2800123" cy="28374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78" y="874432"/>
            <a:ext cx="2763587" cy="28004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23" y="891974"/>
            <a:ext cx="2735805" cy="27722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417" y="891973"/>
            <a:ext cx="2746275" cy="278289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447" y="4089785"/>
            <a:ext cx="2668159" cy="27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297" y="125361"/>
            <a:ext cx="8755626" cy="6415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2" y="846589"/>
            <a:ext cx="2739103" cy="27162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3784" y="3562866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279" y="846589"/>
            <a:ext cx="2726354" cy="27036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6279" y="3562866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567" y="831536"/>
            <a:ext cx="2741533" cy="2718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4635" y="3550223"/>
            <a:ext cx="256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855" y="859232"/>
            <a:ext cx="2726354" cy="2703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15841" y="3562866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Markov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293" y="4011871"/>
            <a:ext cx="2713604" cy="2690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03788" y="4669273"/>
            <a:ext cx="28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126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59344175"/>
              </p:ext>
            </p:extLst>
          </p:nvPr>
        </p:nvGraphicFramePr>
        <p:xfrm>
          <a:off x="6572096" y="759247"/>
          <a:ext cx="5222740" cy="406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87930189"/>
              </p:ext>
            </p:extLst>
          </p:nvPr>
        </p:nvGraphicFramePr>
        <p:xfrm>
          <a:off x="1053572" y="759247"/>
          <a:ext cx="4702470" cy="406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63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27672" y="520126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Recall=TP/(TP+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0555" y="5201265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Precision=TP/(TP+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02051" y="5596730"/>
            <a:ext cx="41803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Precision is the fraction of retrieved documents that are relevant to the query</a:t>
            </a:r>
          </a:p>
          <a:p>
            <a:r>
              <a:rPr lang="en-US" sz="1400" dirty="0"/>
              <a:t>{exactness – what % of tuples that the classifier labeled as positive are actually positive}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35548" y="5612101"/>
            <a:ext cx="4455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Recall is the fraction of the relevant documents that are successfully retrieved</a:t>
            </a:r>
          </a:p>
          <a:p>
            <a:r>
              <a:rPr lang="en-US" sz="1400" dirty="0"/>
              <a:t>{completeness – what % of positive tuples did the classifier label as positive}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057486414"/>
              </p:ext>
            </p:extLst>
          </p:nvPr>
        </p:nvGraphicFramePr>
        <p:xfrm>
          <a:off x="6776692" y="589935"/>
          <a:ext cx="5100676" cy="406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194776170"/>
              </p:ext>
            </p:extLst>
          </p:nvPr>
        </p:nvGraphicFramePr>
        <p:xfrm>
          <a:off x="1013036" y="589934"/>
          <a:ext cx="5100676" cy="4061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38458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840</TotalTime>
  <Words>588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Inherited</vt:lpstr>
      <vt:lpstr>Wingdings</vt:lpstr>
      <vt:lpstr>Crop</vt:lpstr>
      <vt:lpstr>Sentiment Analysis</vt:lpstr>
      <vt:lpstr>Sentiment Analysis</vt:lpstr>
      <vt:lpstr>Introduction to our data set</vt:lpstr>
      <vt:lpstr>Data pre processing</vt:lpstr>
      <vt:lpstr>Advantages</vt:lpstr>
      <vt:lpstr>Confusion Matrix</vt:lpstr>
      <vt:lpstr>ROC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Mounika PSL</dc:creator>
  <cp:lastModifiedBy>Mounika PSL</cp:lastModifiedBy>
  <cp:revision>55</cp:revision>
  <dcterms:created xsi:type="dcterms:W3CDTF">2017-07-14T06:12:06Z</dcterms:created>
  <dcterms:modified xsi:type="dcterms:W3CDTF">2018-01-23T10:29:03Z</dcterms:modified>
</cp:coreProperties>
</file>