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4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93" r:id="rId16"/>
    <p:sldId id="272" r:id="rId17"/>
    <p:sldId id="273" r:id="rId18"/>
    <p:sldId id="274" r:id="rId19"/>
    <p:sldId id="276" r:id="rId20"/>
    <p:sldId id="277" r:id="rId21"/>
    <p:sldId id="280" r:id="rId22"/>
    <p:sldId id="28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6" autoAdjust="0"/>
    <p:restoredTop sz="94660"/>
  </p:normalViewPr>
  <p:slideViewPr>
    <p:cSldViewPr>
      <p:cViewPr>
        <p:scale>
          <a:sx n="95" d="100"/>
          <a:sy n="95" d="100"/>
        </p:scale>
        <p:origin x="-228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2019-06-02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03648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MySQL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실습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7768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mysq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05875"/>
            <a:ext cx="5204639" cy="268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379217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ko-KR" altLang="en-US" b="1" dirty="0">
                <a:latin typeface="+mn-ea"/>
              </a:rPr>
              <a:t>데이터 조회 </a:t>
            </a:r>
            <a:r>
              <a:rPr lang="en-US" altLang="ko-KR" b="1" dirty="0" smtClean="0">
                <a:latin typeface="+mn-ea"/>
              </a:rPr>
              <a:t>– </a:t>
            </a:r>
            <a:r>
              <a:rPr lang="ko-KR" altLang="en-US" b="1" dirty="0" smtClean="0">
                <a:latin typeface="+mn-ea"/>
              </a:rPr>
              <a:t>함수 이용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err="1" smtClean="0">
                <a:latin typeface="+mn-ea"/>
              </a:rPr>
              <a:t>그룹핑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count(*) from city where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sum(population) from city where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avg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(population) from city where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max(population) from city;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min(population) from city;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min(population), max(population),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avg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(population),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sum(population) from city where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= '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group_concat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(name) from city where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chungchongnam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group_concat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(distinct district) from city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district, count(*)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group by district;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district, count(*) from city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group by district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district, count(*)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group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by district having count(*)=6;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district, count(*)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</a:t>
            </a:r>
          </a:p>
          <a:p>
            <a:pPr lvl="2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group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by district having count(*)&gt;=6 order by count(*)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데이터 조작</a:t>
            </a:r>
            <a:r>
              <a:rPr lang="en-US" altLang="ko-KR" b="1" dirty="0" smtClean="0"/>
              <a:t>(SELECT)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0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7571303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ko-KR" altLang="en-US" b="1" dirty="0">
                <a:latin typeface="+mn-ea"/>
              </a:rPr>
              <a:t>데이터 조회 </a:t>
            </a:r>
            <a:r>
              <a:rPr lang="en-US" altLang="ko-KR" b="1" dirty="0" smtClean="0">
                <a:latin typeface="+mn-ea"/>
              </a:rPr>
              <a:t>– </a:t>
            </a:r>
            <a:r>
              <a:rPr lang="ko-KR" altLang="en-US" b="1" dirty="0" err="1" smtClean="0">
                <a:latin typeface="+mn-ea"/>
              </a:rPr>
              <a:t>그룹핑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조인 예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count(*) from city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group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by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having count(*) &gt;=50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count(*) from city group by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having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count(*) &gt;=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50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order by count(*)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country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countrylanguage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city.Name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city.Population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country.Name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from city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inner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join country 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city.Name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city.Population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country.Name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from city</a:t>
            </a:r>
          </a:p>
          <a:p>
            <a:pPr lvl="2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inner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join country 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city.Name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city.Population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country.Name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from city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inner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join country 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where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city.Population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&gt; 7000000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데이터 조작</a:t>
            </a:r>
            <a:r>
              <a:rPr lang="en-US" altLang="ko-KR" b="1" dirty="0" smtClean="0"/>
              <a:t>(SELECT)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4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6100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데이터 갱신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use world;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update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 set name='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Siheung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and name='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Shihung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update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 set name='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Siheung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population=153443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and name='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Shihung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</a:rPr>
              <a:t>■ 데이터 </a:t>
            </a:r>
            <a:r>
              <a:rPr lang="ko-KR" altLang="en-US" b="1" dirty="0" smtClean="0">
                <a:solidFill>
                  <a:prstClr val="black"/>
                </a:solidFill>
              </a:rPr>
              <a:t>삽입</a:t>
            </a:r>
            <a:endParaRPr lang="en-US" altLang="ko-KR" dirty="0">
              <a:solidFill>
                <a:prstClr val="black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into city values (default, 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Gimpo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'KOR', 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200001);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into city (name,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district, population)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values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Hwasong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'KOR', 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312345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into city (name,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district, population)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values ('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Osan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'KOR', 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201234), 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Pochon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'KOR', 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156789);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city order by id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limit 3;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515" y="136110"/>
            <a:ext cx="389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데이터 조작</a:t>
            </a:r>
            <a:r>
              <a:rPr lang="en-US" altLang="ko-KR" b="1" dirty="0" smtClean="0"/>
              <a:t>(UPDATE &amp; INSERT)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6070893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데이터 삽</a:t>
            </a:r>
            <a:r>
              <a:rPr lang="ko-KR" altLang="en-US" b="1" dirty="0">
                <a:latin typeface="+mn-ea"/>
              </a:rPr>
              <a:t>입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table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citycopy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like city;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show tables;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citycopy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into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citycopy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select * from city;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citycopy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데이터 </a:t>
            </a:r>
            <a:r>
              <a:rPr lang="ko-KR" altLang="en-US" b="1" dirty="0" smtClean="0">
                <a:latin typeface="+mn-ea"/>
              </a:rPr>
              <a:t>삭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b="1" dirty="0">
              <a:latin typeface="+mn-ea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delete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from city where id=4082;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city order by id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limit 3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</a:rPr>
              <a:t>■ </a:t>
            </a:r>
            <a:r>
              <a:rPr lang="ko-KR" altLang="en-US" b="1" dirty="0" err="1" smtClean="0">
                <a:solidFill>
                  <a:prstClr val="black"/>
                </a:solidFill>
              </a:rPr>
              <a:t>뷰</a:t>
            </a:r>
            <a:r>
              <a:rPr lang="ko-KR" altLang="en-US" b="1" dirty="0" smtClean="0">
                <a:solidFill>
                  <a:prstClr val="black"/>
                </a:solidFill>
              </a:rPr>
              <a:t> 생성</a:t>
            </a:r>
            <a:endParaRPr lang="en-US" altLang="ko-KR" dirty="0">
              <a:solidFill>
                <a:prstClr val="black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view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LargeCity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from city 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where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population&gt;7000000 with check option;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largecity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show tables;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515" y="136110"/>
            <a:ext cx="274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데이터 조작</a:t>
            </a:r>
            <a:r>
              <a:rPr lang="en-US" altLang="ko-KR" b="1" dirty="0" smtClean="0"/>
              <a:t>(UPDATE)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1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6100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Sub Query</a:t>
            </a:r>
            <a:endParaRPr lang="en-US" altLang="ko-KR" dirty="0">
              <a:solidFill>
                <a:prstClr val="black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view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KoreanCity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select id, name, district, population 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KoreanCity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district, name, population from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koreancity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c1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population &gt; (select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avg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(population) from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koreancity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c2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c1.district = c2.district group by district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</a:rPr>
              <a:t>■ </a:t>
            </a:r>
            <a:r>
              <a:rPr lang="en-US" altLang="ko-KR" b="1" dirty="0" smtClean="0">
                <a:solidFill>
                  <a:prstClr val="black"/>
                </a:solidFill>
              </a:rPr>
              <a:t>Join</a:t>
            </a:r>
            <a:endParaRPr lang="en-US" altLang="ko-KR" dirty="0">
              <a:solidFill>
                <a:prstClr val="black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b="1" dirty="0">
                <a:solidFill>
                  <a:prstClr val="black"/>
                </a:solidFill>
                <a:latin typeface="D2Coding ligature" pitchFamily="49" charset="-127"/>
                <a:ea typeface="D2Coding ligature" pitchFamily="49" charset="-127"/>
              </a:rPr>
              <a:t>▲ </a:t>
            </a:r>
            <a:r>
              <a:rPr lang="en-US" altLang="ko-KR" b="1" dirty="0" smtClean="0">
                <a:solidFill>
                  <a:prstClr val="black"/>
                </a:solidFill>
                <a:latin typeface="D2Coding ligature" pitchFamily="49" charset="-127"/>
                <a:ea typeface="D2Coding ligature" pitchFamily="49" charset="-127"/>
              </a:rPr>
              <a:t>Inner Join</a:t>
            </a:r>
            <a:endParaRPr lang="en-US" altLang="ko-KR" b="1" dirty="0">
              <a:solidFill>
                <a:prstClr val="black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countrylanguage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.`*`, country.name 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countrylanguage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  inner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join country 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countrylanguage.countrycode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country.Code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  where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language='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korean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b="1" dirty="0">
                <a:solidFill>
                  <a:prstClr val="black"/>
                </a:solidFill>
                <a:latin typeface="D2Coding ligature" pitchFamily="49" charset="-127"/>
                <a:ea typeface="D2Coding ligature" pitchFamily="49" charset="-127"/>
              </a:rPr>
              <a:t>▲ </a:t>
            </a:r>
            <a:r>
              <a:rPr lang="en-US" altLang="ko-KR" b="1" dirty="0" smtClean="0">
                <a:solidFill>
                  <a:prstClr val="black"/>
                </a:solidFill>
                <a:latin typeface="D2Coding ligature" pitchFamily="49" charset="-127"/>
                <a:ea typeface="D2Coding ligature" pitchFamily="49" charset="-127"/>
              </a:rPr>
              <a:t>Outer </a:t>
            </a:r>
            <a:r>
              <a:rPr lang="en-US" altLang="ko-KR" b="1" dirty="0">
                <a:solidFill>
                  <a:prstClr val="black"/>
                </a:solidFill>
                <a:latin typeface="D2Coding ligature" pitchFamily="49" charset="-127"/>
                <a:ea typeface="D2Coding ligature" pitchFamily="49" charset="-127"/>
              </a:rPr>
              <a:t>Join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select city.`*`,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country.Name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from city left outer join country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  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country.Code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city.CountryCode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515" y="136110"/>
            <a:ext cx="383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데이터 조작</a:t>
            </a:r>
            <a:r>
              <a:rPr lang="en-US" altLang="ko-KR" b="1" dirty="0" smtClean="0"/>
              <a:t>(Sub Query &amp; Join)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4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2546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TABLE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date_table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(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id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auto_increment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primary key, 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datetime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datetime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default now()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auto_increment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=101;</a:t>
            </a:r>
          </a:p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INTO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date_table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(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datetime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VALUES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('2017-08-28 17:22:21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(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'2017-02-15 10:22:24'),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'2017-12-09 22:13:24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('2018-07-06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20:15:18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INTO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date_table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VALUES (default, default);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datetime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date_table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id=101;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date_format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datetime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'%Y-%m-%d') 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date_table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where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id=101;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date_format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datetime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'%p %h:%i:%s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     /* %r */</a:t>
            </a:r>
          </a:p>
          <a:p>
            <a:pPr lvl="2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date_table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where id=103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2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now(),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curdate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(),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curtime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date_add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(now(),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interval 2 MONTH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date_sub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(now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(), interval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5 DAY);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to_days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('2019-11-14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 -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to_days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(now());  /* from AD */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dayofweek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datetime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date_table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     /*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일요일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: 1 */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515" y="136110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데이터 조작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날짜 형식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4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3515" y="13611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테이블 조인</a:t>
            </a:r>
            <a:r>
              <a:rPr lang="en-US" altLang="ko-KR" b="1" dirty="0" smtClean="0"/>
              <a:t>(Join)</a:t>
            </a:r>
            <a:endParaRPr lang="ko-KR" altLang="en-US" b="1" dirty="0"/>
          </a:p>
        </p:txBody>
      </p:sp>
      <p:pic>
        <p:nvPicPr>
          <p:cNvPr id="1026" name="Picture 2" descr="Visual_SQL_JOINS_V2.png (600Ã47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2" y="692697"/>
            <a:ext cx="7455878" cy="586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1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5262979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테이블 생성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TABLE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girl_group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(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_id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 PRIMARY KEY AUTO_INCREMENT,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name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VARCHAR(32) NOT NULL,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debut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DATE NOT NULL,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hit_song_id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DEFAULT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CHARSET=utf8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TABLE song (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_id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 PRIMARY KEY AUTO_INCREMENT,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title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VARCHAR(32) NOT NULL,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lyrics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VARCHAR(32)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DEFAULT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CHARSET=utf8;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테이블 조인</a:t>
            </a:r>
            <a:r>
              <a:rPr lang="en-US" altLang="ko-KR" b="1" dirty="0" smtClean="0"/>
              <a:t>(Join)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699818" cy="592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데이터 삽입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INTO 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 VALUES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(101, 'Tell Me', 'tell me tell me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tetetete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tel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me');</a:t>
            </a: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INTO song (title, lyrics) </a:t>
            </a:r>
            <a:endParaRPr lang="en-US" altLang="ko-KR" sz="1600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VALUES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('Gee', 'GEE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GEE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GEE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GEE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GEE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BABY BABY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미스터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이름이 뭐야 미스터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</a:t>
            </a: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'Abracadabra',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이러다 미쳐 내가 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여리여리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'8282', 'Give me a call Baby baby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('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기대해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기대해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'I Don\'t car',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다른 여자들의 다리를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</a:t>
            </a: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'Bad Girl Good Girl',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앞에선 한 마디 말도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('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피노키오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뉴예삐오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별빛달빛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너는 내 별빛 내 마음의 별빛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</a:t>
            </a: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'A', 'A 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워오우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워오우워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우우우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나혼자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나 혼자 밥을 먹고 나 혼자 영화 보고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'LUV', 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설레이나요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짧은치마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짧은 치마를 입고 내가 길을 걸으면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위아래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위 아래 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위위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아래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'Dumb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Dumb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, 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너 땜에 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하루종일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');</a:t>
            </a:r>
          </a:p>
          <a:p>
            <a:pPr lvl="1"/>
            <a:endParaRPr lang="en-US" altLang="ko-KR" sz="1600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INTO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girl_group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(name, debut,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hit_song_id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</a:t>
            </a:r>
            <a:endParaRPr lang="en-US" altLang="ko-KR" sz="1600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VALUES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원더걸스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'2007-02-10',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101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소녀시대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'2007-08-02',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102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 ('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카라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'2009-07-30', 103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브라운아이드걸스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'2008-01-17', 104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 ('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다비치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'2009-02-27', 105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'2NE1', '2009-07-08', 107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 (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'f(x)', '2011-04-20', 109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시크릿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'2011-01-06', 110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 ('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레인보우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'2010-08-12', 111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1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INSERT INTO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girl_group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(name, 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debut) 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('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애프터</a:t>
            </a:r>
            <a:r>
              <a:rPr lang="ko-KR" altLang="en-US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스쿨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'2009-11-25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'), ('</a:t>
            </a:r>
            <a:r>
              <a:rPr lang="ko-KR" altLang="en-US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포미닛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', '2009-08-28');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테이블 조인</a:t>
            </a:r>
            <a:r>
              <a:rPr lang="en-US" altLang="ko-KR" b="1" dirty="0" smtClean="0"/>
              <a:t>(Join)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2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37921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Inner Join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._id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gg.name,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s.title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2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girl_group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2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INNER JOIN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 AS s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	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# JOIN song AS s </a:t>
            </a:r>
          </a:p>
          <a:p>
            <a:pPr lvl="2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ON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s._id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gg.hit_song_id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	#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s._id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gg.hit_song_id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</a:rPr>
              <a:t>■ </a:t>
            </a:r>
            <a:r>
              <a:rPr lang="en-US" altLang="ko-KR" b="1" dirty="0" smtClean="0">
                <a:solidFill>
                  <a:prstClr val="black"/>
                </a:solidFill>
              </a:rPr>
              <a:t>Left Outer, Right Outer </a:t>
            </a:r>
            <a:r>
              <a:rPr lang="en-US" altLang="ko-KR" b="1" dirty="0">
                <a:solidFill>
                  <a:prstClr val="black"/>
                </a:solidFill>
              </a:rPr>
              <a:t>Join</a:t>
            </a:r>
            <a:endParaRPr lang="en-US" altLang="ko-KR" dirty="0">
              <a:solidFill>
                <a:prstClr val="black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._id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gg.name,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s.title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girl_group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LEFT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OUTER JOIN song AS s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#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LEFT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JOIN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 AS s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ON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s._id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gg.hit_song_id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s._id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s.title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gg.name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girl_group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RIGHT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OUTER JOIN song AS s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#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RIGHT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JOIN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 AS s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ON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s._id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gg.hit_song_id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테이블 조인</a:t>
            </a:r>
            <a:r>
              <a:rPr lang="en-US" altLang="ko-KR" b="1" dirty="0" smtClean="0"/>
              <a:t>(Join)</a:t>
            </a:r>
            <a:endParaRPr lang="ko-KR" altLang="en-US" b="1" dirty="0"/>
          </a:p>
        </p:txBody>
      </p:sp>
      <p:pic>
        <p:nvPicPr>
          <p:cNvPr id="2050" name="Picture 2" descr="https://t1.daumcdn.net/cfile/tistory/26310B3458340C9F1C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2"/>
          <a:stretch/>
        </p:blipFill>
        <p:spPr bwMode="auto">
          <a:xfrm>
            <a:off x="5436096" y="5118028"/>
            <a:ext cx="3096344" cy="147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4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10049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MySQL </a:t>
            </a:r>
            <a:r>
              <a:rPr lang="ko-KR" altLang="en-US" b="1" dirty="0" smtClean="0">
                <a:latin typeface="+mn-ea"/>
              </a:rPr>
              <a:t>설치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MySQL Community version (MySQL Installer for Windows, 380MB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짜리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!!!)</a:t>
            </a:r>
          </a:p>
          <a:p>
            <a:pPr lvl="1"/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중간에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Execute, Next</a:t>
            </a:r>
          </a:p>
          <a:p>
            <a:pPr lvl="1"/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잘못 설치되면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C:\ProgramData\MySQL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이하 제거 및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regedit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Registry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정리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한글 사용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C:\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ProgramData\MySQL\MySQL Server 5.7\my.ini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맨 마지막에 추가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sz="8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2"/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[client]</a:t>
            </a:r>
          </a:p>
          <a:p>
            <a:pPr lvl="2"/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default-character-set=utf8</a:t>
            </a:r>
          </a:p>
          <a:p>
            <a:pPr lvl="2"/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mysql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]</a:t>
            </a:r>
          </a:p>
          <a:p>
            <a:pPr lvl="2"/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default-character-set=utf8</a:t>
            </a:r>
          </a:p>
          <a:p>
            <a:pPr lvl="2"/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mysqld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]</a:t>
            </a:r>
          </a:p>
          <a:p>
            <a:pPr lvl="2"/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character-set-client-handshake = FALSE</a:t>
            </a:r>
          </a:p>
          <a:p>
            <a:pPr lvl="2"/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init_connect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="SET 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collation_connection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= utf8_general_ci"</a:t>
            </a:r>
          </a:p>
          <a:p>
            <a:pPr lvl="2"/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init_connect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="SET NAMES utf8"</a:t>
            </a:r>
          </a:p>
          <a:p>
            <a:pPr lvl="2"/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character-set-server = </a:t>
            </a:r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utf8</a:t>
            </a:r>
          </a:p>
          <a:p>
            <a:pPr lvl="2"/>
            <a:endParaRPr lang="en-US" altLang="ko-KR" sz="14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4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mysqldump</a:t>
            </a:r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]</a:t>
            </a:r>
          </a:p>
          <a:p>
            <a:pPr lvl="2"/>
            <a:r>
              <a:rPr lang="en-US" altLang="ko-KR" sz="14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default-character-set = </a:t>
            </a:r>
            <a:r>
              <a:rPr lang="en-US" altLang="ko-KR" sz="14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utf8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MySQL </a:t>
            </a:r>
            <a:r>
              <a:rPr lang="ko-KR" altLang="en-US" b="1" dirty="0" smtClean="0"/>
              <a:t>설치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25466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연습 문제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arenR"/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2009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년도에 데뷔한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걸그룹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정보를 조회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(where debut between ‘2009-01-01’ and ‘2009-12-31’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이용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arenR"/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2009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년도에 데뷔한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걸그룹의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히트송은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? 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걸그룹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이름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데뷔일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히트송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arenR"/>
            </a:pP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대륙별로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국가숫자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GNP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의 합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평균 국가별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GNP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는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?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arenR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아시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아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대륙에서 인구가 가장 많은 도시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개를 내림차순으로 보여줄 것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대륙명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국가명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도시명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인구수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00100" lvl="1" indent="-342900">
              <a:buAutoNum type="arabicParenR"/>
            </a:pP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AutoNum type="arabicParenR"/>
            </a:pP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전 세계에서 인구가 가장 많은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 도시에서 사용하는 공식언어는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?</a:t>
            </a:r>
            <a:b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(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도시명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인구수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언어명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테이블 조인</a:t>
            </a:r>
            <a:r>
              <a:rPr lang="en-US" altLang="ko-KR" b="1" dirty="0" smtClean="0"/>
              <a:t>(Join)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0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7571303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테이블 </a:t>
            </a:r>
            <a:r>
              <a:rPr lang="en-US" altLang="ko-KR" b="1" dirty="0" smtClean="0">
                <a:latin typeface="+mn-ea"/>
              </a:rPr>
              <a:t>Export/Import (in </a:t>
            </a:r>
            <a:r>
              <a:rPr lang="en-US" altLang="ko-KR" b="1" dirty="0" err="1" smtClean="0">
                <a:latin typeface="+mn-ea"/>
              </a:rPr>
              <a:t>HeidiSQL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SHOW VARIABLES LIKE "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secure_file_priv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";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1200150" lvl="2" indent="-285750">
              <a:buFont typeface="Wingdings"/>
              <a:buChar char="è"/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C:/ProgramData/MySQL/MySQL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Server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5.7/Uploads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INTO OUTFILE</a:t>
            </a:r>
          </a:p>
          <a:p>
            <a:pPr lvl="2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‘C:/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ProgramData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/MySQL/MySQL Server 5.7/Uploads/song.csv'</a:t>
            </a:r>
          </a:p>
          <a:p>
            <a:pPr lvl="2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FIELDS TERMINATED BY ','</a:t>
            </a:r>
          </a:p>
          <a:p>
            <a:pPr lvl="2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ENCLOSED BY '"'</a:t>
            </a:r>
          </a:p>
          <a:p>
            <a:pPr lvl="2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LINES TERMINATED BY '\n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2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TRUNCATE song;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LOAD DATA INFILE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:/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ProgramData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/MySQL/MySQL Server 5.7/Uploads/song.csv'</a:t>
            </a:r>
          </a:p>
          <a:p>
            <a:pPr lvl="2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INTO TABLE song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FIELDS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TERMINATED BY ','</a:t>
            </a:r>
          </a:p>
          <a:p>
            <a:pPr lvl="2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ENCLOSED BY '"'</a:t>
            </a:r>
          </a:p>
          <a:p>
            <a:pPr lvl="2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LINES TERMINATED BY '\n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2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song;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8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데이터 </a:t>
            </a:r>
            <a:r>
              <a:rPr lang="en-US" altLang="ko-KR" b="1" dirty="0" smtClean="0"/>
              <a:t>Export/Import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1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901796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Key</a:t>
            </a:r>
            <a:r>
              <a:rPr lang="ko-KR" altLang="en-US" b="1" dirty="0" smtClean="0">
                <a:latin typeface="+mn-ea"/>
              </a:rPr>
              <a:t>의 종류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b="1" dirty="0" err="1">
                <a:ea typeface="D2Coding ligature" pitchFamily="49" charset="-127"/>
              </a:rPr>
              <a:t>후보키</a:t>
            </a:r>
            <a:r>
              <a:rPr lang="ko-KR" altLang="en-US" b="1" dirty="0">
                <a:ea typeface="D2Coding ligature" pitchFamily="49" charset="-127"/>
              </a:rPr>
              <a:t> </a:t>
            </a:r>
            <a:r>
              <a:rPr lang="en-US" altLang="ko-KR" b="1" dirty="0">
                <a:ea typeface="D2Coding ligature" pitchFamily="49" charset="-127"/>
              </a:rPr>
              <a:t>(Candidate Key) : </a:t>
            </a:r>
            <a:r>
              <a:rPr lang="en-US" altLang="ko-KR" b="1" dirty="0" smtClean="0">
                <a:ea typeface="D2Coding ligature" pitchFamily="49" charset="-127"/>
              </a:rPr>
              <a:t/>
            </a:r>
            <a:br>
              <a:rPr lang="en-US" altLang="ko-KR" b="1" dirty="0" smtClean="0">
                <a:ea typeface="D2Coding ligature" pitchFamily="49" charset="-127"/>
              </a:rPr>
            </a:br>
            <a:r>
              <a:rPr lang="en-US" altLang="ko-KR" b="1" dirty="0" smtClean="0">
                <a:ea typeface="D2Coding ligature" pitchFamily="49" charset="-127"/>
              </a:rPr>
              <a:t>		</a:t>
            </a:r>
            <a:r>
              <a:rPr lang="ko-KR" altLang="en-US" b="1" dirty="0" smtClean="0">
                <a:ea typeface="D2Coding ligature" pitchFamily="49" charset="-127"/>
              </a:rPr>
              <a:t>테이블을 구성하는 </a:t>
            </a:r>
            <a:r>
              <a:rPr lang="ko-KR" altLang="en-US" b="1" dirty="0">
                <a:ea typeface="D2Coding ligature" pitchFamily="49" charset="-127"/>
              </a:rPr>
              <a:t>열 중에서 유일하게 식별할 수 있는 열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err="1" smtClean="0">
                <a:ea typeface="D2Coding ligature" pitchFamily="49" charset="-127"/>
              </a:rPr>
              <a:t>기본키</a:t>
            </a:r>
            <a:r>
              <a:rPr lang="ko-KR" altLang="en-US" b="1" dirty="0" smtClean="0">
                <a:ea typeface="D2Coding ligature" pitchFamily="49" charset="-127"/>
              </a:rPr>
              <a:t> </a:t>
            </a:r>
            <a:r>
              <a:rPr lang="en-US" altLang="ko-KR" b="1" dirty="0">
                <a:ea typeface="D2Coding ligature" pitchFamily="49" charset="-127"/>
              </a:rPr>
              <a:t>(Primary Key) : </a:t>
            </a:r>
            <a:r>
              <a:rPr lang="ko-KR" altLang="en-US" b="1" dirty="0">
                <a:ea typeface="D2Coding ligature" pitchFamily="49" charset="-127"/>
              </a:rPr>
              <a:t>테이블에서 유일하게 식별하기 위해 사용하는 키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ea typeface="D2Coding ligature" pitchFamily="49" charset="-127"/>
              </a:rPr>
              <a:t>대체키 </a:t>
            </a:r>
            <a:r>
              <a:rPr lang="en-US" altLang="ko-KR" b="1" dirty="0">
                <a:ea typeface="D2Coding ligature" pitchFamily="49" charset="-127"/>
              </a:rPr>
              <a:t>(Alternate Key) : </a:t>
            </a:r>
            <a:r>
              <a:rPr lang="ko-KR" altLang="en-US" b="1" dirty="0" err="1">
                <a:ea typeface="D2Coding ligature" pitchFamily="49" charset="-127"/>
              </a:rPr>
              <a:t>후보키</a:t>
            </a:r>
            <a:r>
              <a:rPr lang="ko-KR" altLang="en-US" b="1" dirty="0">
                <a:ea typeface="D2Coding ligature" pitchFamily="49" charset="-127"/>
              </a:rPr>
              <a:t> 중 </a:t>
            </a:r>
            <a:r>
              <a:rPr lang="ko-KR" altLang="en-US" b="1" dirty="0" err="1">
                <a:ea typeface="D2Coding ligature" pitchFamily="49" charset="-127"/>
              </a:rPr>
              <a:t>기본키를</a:t>
            </a:r>
            <a:r>
              <a:rPr lang="ko-KR" altLang="en-US" b="1" dirty="0">
                <a:ea typeface="D2Coding ligature" pitchFamily="49" charset="-127"/>
              </a:rPr>
              <a:t> 제외한 나머지 </a:t>
            </a:r>
            <a:r>
              <a:rPr lang="ko-KR" altLang="en-US" b="1" dirty="0" err="1" smtClean="0">
                <a:ea typeface="D2Coding ligature" pitchFamily="49" charset="-127"/>
              </a:rPr>
              <a:t>후보키</a:t>
            </a:r>
            <a:endParaRPr lang="en-US" altLang="ko-KR" b="1" dirty="0" smtClean="0">
              <a:ea typeface="D2Coding ligature" pitchFamily="49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err="1">
                <a:latin typeface="+mn-ea"/>
              </a:rPr>
              <a:t>외래키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(Foreign Key) : </a:t>
            </a:r>
            <a:r>
              <a:rPr lang="ko-KR" altLang="en-US" b="1" dirty="0" smtClean="0">
                <a:latin typeface="+mn-ea"/>
              </a:rPr>
              <a:t>테이블 </a:t>
            </a:r>
            <a:r>
              <a:rPr lang="ko-KR" altLang="en-US" b="1" dirty="0">
                <a:latin typeface="+mn-ea"/>
              </a:rPr>
              <a:t>내의 열 중 다른 테이블의 </a:t>
            </a:r>
            <a:r>
              <a:rPr lang="ko-KR" altLang="en-US" b="1" dirty="0" err="1">
                <a:latin typeface="+mn-ea"/>
              </a:rPr>
              <a:t>기본키를</a:t>
            </a:r>
            <a:r>
              <a:rPr lang="ko-KR" altLang="en-US" b="1" dirty="0">
                <a:latin typeface="+mn-ea"/>
              </a:rPr>
              <a:t> 참조하는 </a:t>
            </a:r>
            <a:r>
              <a:rPr lang="ko-KR" altLang="en-US" b="1" dirty="0" smtClean="0">
                <a:latin typeface="+mn-ea"/>
              </a:rPr>
              <a:t>열</a:t>
            </a:r>
            <a:endParaRPr lang="en-US" altLang="ko-KR" b="1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err="1">
                <a:latin typeface="+mn-ea"/>
              </a:rPr>
              <a:t>슈퍼키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(Super Key) : </a:t>
            </a:r>
            <a:r>
              <a:rPr lang="ko-KR" altLang="en-US" b="1" dirty="0" err="1">
                <a:latin typeface="+mn-ea"/>
              </a:rPr>
              <a:t>슈퍼키</a:t>
            </a:r>
            <a:r>
              <a:rPr lang="ko-KR" altLang="en-US" b="1" dirty="0">
                <a:latin typeface="+mn-ea"/>
              </a:rPr>
              <a:t> 또는 </a:t>
            </a:r>
            <a:r>
              <a:rPr lang="ko-KR" altLang="en-US" b="1" dirty="0" err="1">
                <a:latin typeface="+mn-ea"/>
              </a:rPr>
              <a:t>합성키라</a:t>
            </a:r>
            <a:r>
              <a:rPr lang="ko-KR" altLang="en-US" b="1" dirty="0">
                <a:latin typeface="+mn-ea"/>
              </a:rPr>
              <a:t> 불린다</a:t>
            </a:r>
            <a:r>
              <a:rPr lang="en-US" altLang="ko-KR" b="1" dirty="0">
                <a:latin typeface="+mn-ea"/>
              </a:rPr>
              <a:t>. </a:t>
            </a:r>
            <a:r>
              <a:rPr lang="ko-KR" altLang="en-US" b="1" dirty="0">
                <a:latin typeface="+mn-ea"/>
              </a:rPr>
              <a:t>하나의 열이 </a:t>
            </a:r>
            <a:r>
              <a:rPr lang="ko-KR" altLang="en-US" b="1" dirty="0" smtClean="0">
                <a:latin typeface="+mn-ea"/>
              </a:rPr>
              <a:t>키로 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		</a:t>
            </a:r>
            <a:r>
              <a:rPr lang="ko-KR" altLang="en-US" b="1" dirty="0" smtClean="0">
                <a:latin typeface="+mn-ea"/>
              </a:rPr>
              <a:t>사용되는 </a:t>
            </a:r>
            <a:r>
              <a:rPr lang="ko-KR" altLang="en-US" b="1" dirty="0">
                <a:latin typeface="+mn-ea"/>
              </a:rPr>
              <a:t>것이 아닌 </a:t>
            </a:r>
            <a:r>
              <a:rPr lang="en-US" altLang="ko-KR" b="1" dirty="0">
                <a:latin typeface="+mn-ea"/>
              </a:rPr>
              <a:t>2</a:t>
            </a:r>
            <a:r>
              <a:rPr lang="ko-KR" altLang="en-US" b="1" dirty="0">
                <a:latin typeface="+mn-ea"/>
              </a:rPr>
              <a:t>개 이상의 열이 합쳐서 </a:t>
            </a:r>
            <a:r>
              <a:rPr lang="ko-KR" altLang="en-US" b="1" dirty="0" err="1" smtClean="0">
                <a:latin typeface="+mn-ea"/>
              </a:rPr>
              <a:t>기본키로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사용하는 것</a:t>
            </a:r>
          </a:p>
          <a:p>
            <a:pPr lvl="1"/>
            <a:endParaRPr lang="en-US" altLang="ko-KR" b="1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b="1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8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Key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9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25466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한글 확인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show variables like ‘char%’;</a:t>
            </a: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ALTER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 DATABASE 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[DB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 DEFAULT CHARACTER SET utf8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alter database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mysql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default character set utf8;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Heidisql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설치 </a:t>
            </a:r>
            <a:r>
              <a:rPr lang="en-US" altLang="ko-KR" b="1" dirty="0">
                <a:latin typeface="+mn-ea"/>
              </a:rPr>
              <a:t>(https://</a:t>
            </a:r>
            <a:r>
              <a:rPr lang="en-US" altLang="ko-KR" b="1" dirty="0" smtClean="0">
                <a:latin typeface="+mn-ea"/>
              </a:rPr>
              <a:t>www.heidisql.com/download.php)</a:t>
            </a:r>
            <a:endParaRPr lang="en-US" altLang="ko-KR" b="1" dirty="0">
              <a:latin typeface="+mn-ea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Installer, 32/64 bit combined</a:t>
            </a:r>
          </a:p>
          <a:p>
            <a:pPr lvl="1"/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신규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, Root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폴더에 세션 생성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도구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&gt;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환경설정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: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 기본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, SQL,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격자서식설정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메뉴탭에서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 폰트와 글자크기 변경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사용자 생성 및 권한 부여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create user '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userID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'@'%' identified by '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userpassword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user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‘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smartuser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'@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localhost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identified by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‘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smartpass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grant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all privileges on *.* to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‘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smartuser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'@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localhost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flush privileges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작업용 </a:t>
            </a:r>
            <a:r>
              <a:rPr lang="en-US" altLang="ko-KR" b="1" dirty="0" smtClean="0">
                <a:latin typeface="+mn-ea"/>
              </a:rPr>
              <a:t>database </a:t>
            </a:r>
            <a:r>
              <a:rPr lang="ko-KR" altLang="en-US" b="1" dirty="0" smtClean="0">
                <a:latin typeface="+mn-ea"/>
              </a:rPr>
              <a:t>생성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database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ezen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default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character set utf8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default collate utf8_general_ci;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MySQL </a:t>
            </a:r>
            <a:r>
              <a:rPr lang="ko-KR" altLang="en-US" b="1" dirty="0" smtClean="0"/>
              <a:t>설치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3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7571303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테이블 생성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use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ezen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table if not exists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address_book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(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no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unsigned not null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auto_increment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name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(10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not null,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tel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(14),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nickname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(20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default ‘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별명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’,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  primary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key(no)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auto_increment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=10001 default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charseT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=utf8;</a:t>
            </a:r>
          </a:p>
          <a:p>
            <a:pPr lvl="1"/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create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Table: CREATE TABLE `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wp_options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` (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`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option_id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`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bigint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(20) unsigned NOT NULL AUTO_INCREMENT,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`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option_name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`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(64) NOT NULL DEFAULT '',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`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option_value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`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longtext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NOT NULL,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`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autoload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`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(20) NOT NULL DEFAULT 'yes',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PRIMARY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KEY (`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option_id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`),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UNIQUE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KEY `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option_name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` (`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option_name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`)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 ENGINE=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MyISAM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AUTO_INCREMENT=1203 DEFAULT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CHARSET=utf8</a:t>
            </a:r>
          </a:p>
          <a:p>
            <a:pPr lvl="1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show table status;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테이블 조작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0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5493812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테이블 조회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show tables;</a:t>
            </a:r>
          </a:p>
          <a:p>
            <a:pPr lvl="1"/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address_book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테이블 </a:t>
            </a:r>
            <a:r>
              <a:rPr lang="ko-KR" altLang="en-US" b="1" dirty="0" smtClean="0">
                <a:latin typeface="+mn-ea"/>
              </a:rPr>
              <a:t>제</a:t>
            </a:r>
            <a:r>
              <a:rPr lang="ko-KR" altLang="en-US" b="1" dirty="0">
                <a:latin typeface="+mn-ea"/>
              </a:rPr>
              <a:t>거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drop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table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];</a:t>
            </a: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create table </a:t>
            </a:r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tmp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 (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id </a:t>
            </a:r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,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name </a:t>
            </a:r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(10)</a:t>
            </a: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rop table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tmp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테이블 </a:t>
            </a:r>
            <a:r>
              <a:rPr lang="ko-KR" altLang="en-US" b="1" dirty="0" smtClean="0">
                <a:latin typeface="+mn-ea"/>
              </a:rPr>
              <a:t>이름 변경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rename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table [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 to [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새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테이블명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rename table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tmp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to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tmp_table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테이블 조작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8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610049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테이블 변경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alter table</a:t>
            </a:r>
          </a:p>
          <a:p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b="1" dirty="0" smtClean="0">
                <a:latin typeface="D2Coding ligature" pitchFamily="49" charset="-127"/>
                <a:ea typeface="D2Coding ligature" pitchFamily="49" charset="-127"/>
              </a:rPr>
              <a:t>▲ </a:t>
            </a:r>
            <a:r>
              <a:rPr lang="ko-KR" altLang="en-US" b="1" dirty="0" err="1" smtClean="0">
                <a:latin typeface="D2Coding ligature" pitchFamily="49" charset="-127"/>
                <a:ea typeface="D2Coding ligature" pitchFamily="49" charset="-127"/>
              </a:rPr>
              <a:t>컬럼</a:t>
            </a:r>
            <a:r>
              <a:rPr lang="ko-KR" altLang="en-US" b="1" dirty="0" smtClean="0">
                <a:latin typeface="D2Coding ligature" pitchFamily="49" charset="-127"/>
                <a:ea typeface="D2Coding ligature" pitchFamily="49" charset="-127"/>
              </a:rPr>
              <a:t> 추가</a:t>
            </a:r>
            <a:endParaRPr lang="en-US" altLang="ko-KR" b="1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alter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table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 add [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자료형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;	#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맨 뒤에 추가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alter table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address_table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add gender char(2) not null;	# 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남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</a:t>
            </a:r>
            <a:r>
              <a:rPr lang="ko-KR" altLang="en-US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여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alter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table [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add [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자료형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first; #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맨 앞에 추가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alter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table [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add [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자료형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after [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앞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];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/*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지정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컬럼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 뒤에 추가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*/</a:t>
            </a:r>
          </a:p>
          <a:p>
            <a:pPr lvl="1"/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▲ </a:t>
            </a:r>
            <a:r>
              <a:rPr lang="ko-KR" altLang="en-US" b="1" dirty="0" err="1">
                <a:latin typeface="D2Coding ligature" pitchFamily="49" charset="-127"/>
                <a:ea typeface="D2Coding ligature" pitchFamily="49" charset="-127"/>
              </a:rPr>
              <a:t>컬럼</a:t>
            </a:r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b="1" dirty="0" smtClean="0">
                <a:latin typeface="D2Coding ligature" pitchFamily="49" charset="-127"/>
                <a:ea typeface="D2Coding ligature" pitchFamily="49" charset="-127"/>
              </a:rPr>
              <a:t>삭</a:t>
            </a:r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제</a:t>
            </a:r>
            <a:endParaRPr lang="en-US" altLang="ko-KR" b="1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alter table [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drop [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];</a:t>
            </a: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테이블 조작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87551"/>
              </p:ext>
            </p:extLst>
          </p:nvPr>
        </p:nvGraphicFramePr>
        <p:xfrm>
          <a:off x="2411760" y="1052736"/>
          <a:ext cx="40926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96"/>
                <a:gridCol w="29523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DROP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삭제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컬럼명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변경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변경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MODIFY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순서 바꾸기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1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790091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테이블 변경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alter table</a:t>
            </a:r>
          </a:p>
          <a:p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▲ </a:t>
            </a:r>
            <a:r>
              <a:rPr lang="ko-KR" altLang="en-US" b="1" dirty="0" err="1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 변경</a:t>
            </a:r>
            <a:r>
              <a:rPr lang="en-US" altLang="ko-KR" b="1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b="1" dirty="0" err="1">
                <a:latin typeface="D2Coding ligature" pitchFamily="49" charset="-127"/>
                <a:ea typeface="D2Coding ligature" pitchFamily="49" charset="-127"/>
              </a:rPr>
              <a:t>컬럼</a:t>
            </a:r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b="1" dirty="0" err="1">
                <a:latin typeface="D2Coding ligature" pitchFamily="49" charset="-127"/>
                <a:ea typeface="D2Coding ligature" pitchFamily="49" charset="-127"/>
              </a:rPr>
              <a:t>자료형</a:t>
            </a:r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 변경</a:t>
            </a:r>
            <a:endParaRPr lang="en-US" altLang="ko-KR" b="1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alter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table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 change [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기존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 [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새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자료형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alter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table [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change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새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자료형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alter table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address_book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change no aid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(8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alter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table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address_book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	change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aid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(4) unsigned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auto_increment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▲ </a:t>
            </a:r>
            <a:r>
              <a:rPr lang="ko-KR" altLang="en-US" b="1" dirty="0" err="1">
                <a:latin typeface="D2Coding ligature" pitchFamily="49" charset="-127"/>
                <a:ea typeface="D2Coding ligature" pitchFamily="49" charset="-127"/>
              </a:rPr>
              <a:t>컬럼</a:t>
            </a:r>
            <a:r>
              <a:rPr lang="ko-KR" altLang="en-US" b="1" dirty="0">
                <a:latin typeface="D2Coding ligature" pitchFamily="49" charset="-127"/>
                <a:ea typeface="D2Coding ligature" pitchFamily="49" charset="-127"/>
              </a:rPr>
              <a:t> 순서 바꾸기</a:t>
            </a:r>
            <a:endParaRPr lang="en-US" altLang="ko-KR" b="1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alter table [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modify [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자료형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first;</a:t>
            </a:r>
          </a:p>
          <a:p>
            <a:pPr lvl="1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alter table [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테이블 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modify [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자료형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after [</a:t>
            </a:r>
            <a:r>
              <a:rPr lang="ko-KR" altLang="en-US" dirty="0" smtClean="0">
                <a:latin typeface="D2Coding ligature" pitchFamily="49" charset="-127"/>
                <a:ea typeface="D2Coding ligature" pitchFamily="49" charset="-127"/>
              </a:rPr>
              <a:t>다른 </a:t>
            </a:r>
            <a:r>
              <a:rPr lang="ko-KR" altLang="en-US" dirty="0" err="1" smtClean="0">
                <a:latin typeface="D2Coding ligature" pitchFamily="49" charset="-127"/>
                <a:ea typeface="D2Coding ligature" pitchFamily="49" charset="-127"/>
              </a:rPr>
              <a:t>컬럼명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];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alter table 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address_book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modify gender char(2) not null after name;</a:t>
            </a:r>
          </a:p>
          <a:p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테이블 조작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1226"/>
              </p:ext>
            </p:extLst>
          </p:nvPr>
        </p:nvGraphicFramePr>
        <p:xfrm>
          <a:off x="2411760" y="1033736"/>
          <a:ext cx="40926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96"/>
                <a:gridCol w="29523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DROP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삭제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컬럼명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변경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변경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MODIFY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순서 바꾸기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7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263801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데이</a:t>
            </a:r>
            <a:r>
              <a:rPr lang="ko-KR" altLang="en-US" b="1" dirty="0">
                <a:latin typeface="+mn-ea"/>
              </a:rPr>
              <a:t>터</a:t>
            </a:r>
            <a:r>
              <a:rPr lang="ko-KR" altLang="en-US" b="1" dirty="0" smtClean="0">
                <a:latin typeface="+mn-ea"/>
              </a:rPr>
              <a:t> 조회 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smtClean="0">
                <a:latin typeface="+mn-ea"/>
              </a:rPr>
              <a:t>조건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use world;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show tables;</a:t>
            </a:r>
          </a:p>
          <a:p>
            <a:pPr lvl="1"/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i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city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where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name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population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from city where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city where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and population&gt;500000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name, population from 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city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where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and population&gt;500000;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district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distinct district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mysql.address_book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city where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chollanam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 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chollabuk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kwangju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';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데이터 조작</a:t>
            </a:r>
            <a:r>
              <a:rPr lang="en-US" altLang="ko-KR" b="1" dirty="0" smtClean="0"/>
              <a:t>(SELECT)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3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610049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데이터 조회 </a:t>
            </a:r>
            <a:r>
              <a:rPr lang="en-US" altLang="ko-KR" b="1" dirty="0" smtClean="0">
                <a:latin typeface="+mn-ea"/>
              </a:rPr>
              <a:t>– </a:t>
            </a:r>
            <a:r>
              <a:rPr lang="ko-KR" altLang="en-US" b="1" dirty="0" smtClean="0">
                <a:latin typeface="+mn-ea"/>
              </a:rPr>
              <a:t>조건 및 순서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where 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and population&gt;1000000 and population%2=0;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city where 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and population between 1000000 and 2000000;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‘ and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name like 'tae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%';</a:t>
            </a:r>
          </a:p>
          <a:p>
            <a:pPr lvl="1"/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city where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order by name;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where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order by name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where district='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kyonggi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order by population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* from city 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order by district;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order by district, population;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order by district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population;</a:t>
            </a:r>
          </a:p>
          <a:p>
            <a:pPr lvl="1"/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select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* from city 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where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countrycode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='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kor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' order by district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 population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데이터 조작</a:t>
            </a:r>
            <a:r>
              <a:rPr lang="en-US" altLang="ko-KR" b="1" dirty="0" smtClean="0"/>
              <a:t>(SELECT)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3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820</Words>
  <Application>Microsoft Office PowerPoint</Application>
  <PresentationFormat>화면 슬라이드 쇼(4:3)</PresentationFormat>
  <Paragraphs>405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Windows 사용자</cp:lastModifiedBy>
  <cp:revision>121</cp:revision>
  <dcterms:created xsi:type="dcterms:W3CDTF">2018-09-14T06:04:22Z</dcterms:created>
  <dcterms:modified xsi:type="dcterms:W3CDTF">2019-06-02T13:04:40Z</dcterms:modified>
</cp:coreProperties>
</file>