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Source Code Pro"/>
      <p:regular r:id="rId26"/>
      <p:bold r:id="rId27"/>
      <p:italic r:id="rId28"/>
      <p:boldItalic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regular.fntdata"/><Relationship Id="rId25" Type="http://schemas.openxmlformats.org/officeDocument/2006/relationships/slide" Target="slides/slide20.xml"/><Relationship Id="rId28" Type="http://schemas.openxmlformats.org/officeDocument/2006/relationships/font" Target="fonts/SourceCodePro-italic.fntdata"/><Relationship Id="rId27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3bf6aff8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3bf6aff8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3c4827f02_4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3c4827f02_4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3bf6aff85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3bf6aff85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3bf6aff85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3bf6aff85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3c4827f02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3c4827f02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3c4827f02_4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3c4827f02_4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3c4827f02_7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3c4827f02_7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3c4827f02_7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3c4827f02_7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3c4827f02_7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3c4827f02_7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3c4827f02_7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3c4827f02_7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3bf6aff85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3bf6aff85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3c4827f02_7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3c4827f02_7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3bf6aff8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3bf6aff8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3c4827f02_7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3c4827f02_7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5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빅데이터는 제약사들의 신제품 개발 전략에 활용된다. 이 대표는 B형간염치료제 ‘비리어드’를 예를 들었다. ‘테노포비르’ 성분의 비리어드는 지난해 1477억원의 처방실적을 기록한 대형 약물이다. 최근 국내제약사들이 비리어드의 제네릭 시장 진출을 위해 전방위로 특허전을 펼치는 상황이다.</a:t>
            </a:r>
            <a:endParaRPr sz="155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7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ko" sz="155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대표는 “테노포비르의 처방 분포를 조회한 결과 의원급 의료기관에서 나온 처방은 30%에도 못치는 것으로 나타났다. 나머지는 종합병원급 이상 규모에서 처방된다”라고 설명했다. 국내제약사의 경우 의원급에 비해 종합병원에서는 상대적으로 영업력이 취약한 편이다. 비리어드의 의원급 처방 비율이 낮다는 것은 전체 시장 규모에 비해 국내업체들이 진출할 수 있는 영역이 크지 않다는 점을 의미하기 때문에 매력적인 제네릭 시장은 아니라는 해석이 가능하다.</a:t>
            </a:r>
            <a:endParaRPr sz="155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7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ko" sz="155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처방 데이터는 신제품 개발 영역에도 이용된다. A약물의 처방 패턴을 조사한 결과 B나 C약물과 병용 처방이 많이 이뤄졌다는 사실이 밝혀지면 'A+B' 또는 'A+C' 복합제가 충분히 시장성이 있다는 것을 예측할 수 있다. 한 약물이 특정 연령대나 성별에서 많이 처방된다는 정보를 통해 효과적인 마케팅 전략을 세울 수도 있다.</a:t>
            </a:r>
            <a:endParaRPr sz="155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3c4827f02_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3c4827f02_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3bf6aff85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3bf6aff85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3c4827f02_7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3c4827f02_7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3c4827f02_7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3c4827f02_7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3c4827f02_7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3c4827f02_7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5" y="3494825"/>
            <a:ext cx="9144000" cy="1648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11175" y="652275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11175" y="3737759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-25" y="4839800"/>
            <a:ext cx="9144000" cy="30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 flipH="1">
            <a:off x="8362919" y="4694122"/>
            <a:ext cx="356100" cy="305700"/>
          </a:xfrm>
          <a:prstGeom prst="flowChartDelay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8733406" y="4682321"/>
            <a:ext cx="356100" cy="305700"/>
          </a:xfrm>
          <a:prstGeom prst="flowChartDelay">
            <a:avLst/>
          </a:prstGeom>
          <a:solidFill>
            <a:schemeClr val="dk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96395" y="46472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>
                <a:solidFill>
                  <a:srgbClr val="FFFFFF"/>
                </a:solidFill>
              </a:defRPr>
            </a:lvl1pPr>
            <a:lvl2pPr lvl="1">
              <a:buNone/>
              <a:defRPr b="1">
                <a:solidFill>
                  <a:srgbClr val="FFFFFF"/>
                </a:solidFill>
              </a:defRPr>
            </a:lvl2pPr>
            <a:lvl3pPr lvl="2">
              <a:buNone/>
              <a:defRPr b="1">
                <a:solidFill>
                  <a:srgbClr val="FFFFFF"/>
                </a:solidFill>
              </a:defRPr>
            </a:lvl3pPr>
            <a:lvl4pPr lvl="3">
              <a:buNone/>
              <a:defRPr b="1">
                <a:solidFill>
                  <a:srgbClr val="FFFFFF"/>
                </a:solidFill>
              </a:defRPr>
            </a:lvl4pPr>
            <a:lvl5pPr lvl="4">
              <a:buNone/>
              <a:defRPr b="1">
                <a:solidFill>
                  <a:srgbClr val="FFFFFF"/>
                </a:solidFill>
              </a:defRPr>
            </a:lvl5pPr>
            <a:lvl6pPr lvl="5">
              <a:buNone/>
              <a:defRPr b="1">
                <a:solidFill>
                  <a:srgbClr val="FFFFFF"/>
                </a:solidFill>
              </a:defRPr>
            </a:lvl6pPr>
            <a:lvl7pPr lvl="6">
              <a:buNone/>
              <a:defRPr b="1">
                <a:solidFill>
                  <a:srgbClr val="FFFFFF"/>
                </a:solidFill>
              </a:defRPr>
            </a:lvl7pPr>
            <a:lvl8pPr lvl="7">
              <a:buNone/>
              <a:defRPr b="1">
                <a:solidFill>
                  <a:srgbClr val="FFFFFF"/>
                </a:solidFill>
              </a:defRPr>
            </a:lvl8pPr>
            <a:lvl9pPr lvl="8">
              <a:buNone/>
              <a:defRPr b="1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-25" y="4839800"/>
            <a:ext cx="9144000" cy="30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" name="Google Shape;28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472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>
                <a:solidFill>
                  <a:schemeClr val="dk1"/>
                </a:solidFill>
              </a:defRPr>
            </a:lvl1pPr>
            <a:lvl2pPr lvl="1" rtl="0">
              <a:buNone/>
              <a:defRPr b="1">
                <a:solidFill>
                  <a:schemeClr val="dk1"/>
                </a:solidFill>
              </a:defRPr>
            </a:lvl2pPr>
            <a:lvl3pPr lvl="2" rtl="0">
              <a:buNone/>
              <a:defRPr b="1">
                <a:solidFill>
                  <a:schemeClr val="dk1"/>
                </a:solidFill>
              </a:defRPr>
            </a:lvl3pPr>
            <a:lvl4pPr lvl="3" rtl="0">
              <a:buNone/>
              <a:defRPr b="1">
                <a:solidFill>
                  <a:schemeClr val="dk1"/>
                </a:solidFill>
              </a:defRPr>
            </a:lvl4pPr>
            <a:lvl5pPr lvl="4" rtl="0">
              <a:buNone/>
              <a:defRPr b="1">
                <a:solidFill>
                  <a:schemeClr val="dk1"/>
                </a:solidFill>
              </a:defRPr>
            </a:lvl5pPr>
            <a:lvl6pPr lvl="5" rtl="0">
              <a:buNone/>
              <a:defRPr b="1">
                <a:solidFill>
                  <a:schemeClr val="dk1"/>
                </a:solidFill>
              </a:defRPr>
            </a:lvl6pPr>
            <a:lvl7pPr lvl="6" rtl="0">
              <a:buNone/>
              <a:defRPr b="1">
                <a:solidFill>
                  <a:schemeClr val="dk1"/>
                </a:solidFill>
              </a:defRPr>
            </a:lvl7pPr>
            <a:lvl8pPr lvl="7" rtl="0">
              <a:buNone/>
              <a:defRPr b="1">
                <a:solidFill>
                  <a:schemeClr val="dk1"/>
                </a:solidFill>
              </a:defRPr>
            </a:lvl8pPr>
            <a:lvl9pPr lvl="8" rtl="0">
              <a:buNone/>
              <a:defRPr b="1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-25" y="4839800"/>
            <a:ext cx="9144000" cy="30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/>
          <p:nvPr/>
        </p:nvSpPr>
        <p:spPr>
          <a:xfrm flipH="1">
            <a:off x="8362919" y="4694122"/>
            <a:ext cx="356100" cy="305700"/>
          </a:xfrm>
          <a:prstGeom prst="flowChartDelay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8733406" y="4682321"/>
            <a:ext cx="356100" cy="305700"/>
          </a:xfrm>
          <a:prstGeom prst="flowChartDelay">
            <a:avLst/>
          </a:prstGeom>
          <a:solidFill>
            <a:schemeClr val="dk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 txBox="1"/>
          <p:nvPr>
            <p:ph idx="2" type="sldNum"/>
          </p:nvPr>
        </p:nvSpPr>
        <p:spPr>
          <a:xfrm>
            <a:off x="8496395" y="46472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1">
                <a:solidFill>
                  <a:srgbClr val="FFFFFF"/>
                </a:solidFill>
              </a:defRPr>
            </a:lvl1pPr>
            <a:lvl2pPr lvl="1" rtl="0">
              <a:buNone/>
              <a:defRPr b="1">
                <a:solidFill>
                  <a:srgbClr val="FFFFFF"/>
                </a:solidFill>
              </a:defRPr>
            </a:lvl2pPr>
            <a:lvl3pPr lvl="2" rtl="0">
              <a:buNone/>
              <a:defRPr b="1">
                <a:solidFill>
                  <a:srgbClr val="FFFFFF"/>
                </a:solidFill>
              </a:defRPr>
            </a:lvl3pPr>
            <a:lvl4pPr lvl="3" rtl="0">
              <a:buNone/>
              <a:defRPr b="1">
                <a:solidFill>
                  <a:srgbClr val="FFFFFF"/>
                </a:solidFill>
              </a:defRPr>
            </a:lvl4pPr>
            <a:lvl5pPr lvl="4" rtl="0">
              <a:buNone/>
              <a:defRPr b="1">
                <a:solidFill>
                  <a:srgbClr val="FFFFFF"/>
                </a:solidFill>
              </a:defRPr>
            </a:lvl5pPr>
            <a:lvl6pPr lvl="5" rtl="0">
              <a:buNone/>
              <a:defRPr b="1">
                <a:solidFill>
                  <a:srgbClr val="FFFFFF"/>
                </a:solidFill>
              </a:defRPr>
            </a:lvl6pPr>
            <a:lvl7pPr lvl="6" rtl="0">
              <a:buNone/>
              <a:defRPr b="1">
                <a:solidFill>
                  <a:srgbClr val="FFFFFF"/>
                </a:solidFill>
              </a:defRPr>
            </a:lvl7pPr>
            <a:lvl8pPr lvl="7" rtl="0">
              <a:buNone/>
              <a:defRPr b="1">
                <a:solidFill>
                  <a:srgbClr val="FFFFFF"/>
                </a:solidFill>
              </a:defRPr>
            </a:lvl8pPr>
            <a:lvl9pPr lvl="8" rtl="0">
              <a:buNone/>
              <a:defRPr b="1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Google Shape;41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2" name="Google Shape;42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1" Type="http://schemas.openxmlformats.org/officeDocument/2006/relationships/image" Target="../media/image18.png"/><Relationship Id="rId10" Type="http://schemas.openxmlformats.org/officeDocument/2006/relationships/image" Target="../media/image13.png"/><Relationship Id="rId9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8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411175" y="718875"/>
            <a:ext cx="8282400" cy="21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의약품 통계 분석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411175" y="3737759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2019.09.27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박수민, 신은총, 안수현</a:t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 flipH="1">
            <a:off x="4122527" y="3324397"/>
            <a:ext cx="443100" cy="380400"/>
          </a:xfrm>
          <a:prstGeom prst="flowChartDelay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4583525" y="3309717"/>
            <a:ext cx="443100" cy="380400"/>
          </a:xfrm>
          <a:prstGeom prst="flowChartDelay">
            <a:avLst/>
          </a:prstGeom>
          <a:solidFill>
            <a:schemeClr val="dk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4083600" y="2354995"/>
            <a:ext cx="976800" cy="976800"/>
          </a:xfrm>
          <a:prstGeom prst="mathPlus">
            <a:avLst>
              <a:gd fmla="val 23520" name="adj1"/>
            </a:avLst>
          </a:prstGeom>
          <a:solidFill>
            <a:srgbClr val="00FF00"/>
          </a:solidFill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남녀별 최다 수요 비교</a:t>
            </a:r>
            <a:endParaRPr/>
          </a:p>
        </p:txBody>
      </p:sp>
      <p:sp>
        <p:nvSpPr>
          <p:cNvPr id="160" name="Google Shape;16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ko">
                <a:solidFill>
                  <a:schemeClr val="dk2"/>
                </a:solidFill>
              </a:rPr>
              <a:t>‹#›</a:t>
            </a:fld>
            <a:endParaRPr b="0">
              <a:solidFill>
                <a:schemeClr val="dk2"/>
              </a:solidFill>
            </a:endParaRPr>
          </a:p>
        </p:txBody>
      </p:sp>
      <p:sp>
        <p:nvSpPr>
          <p:cNvPr id="161" name="Google Shape;161;p22"/>
          <p:cNvSpPr txBox="1"/>
          <p:nvPr>
            <p:ph idx="2" type="sldNum"/>
          </p:nvPr>
        </p:nvSpPr>
        <p:spPr>
          <a:xfrm>
            <a:off x="8496395" y="46472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25" y="1135700"/>
            <a:ext cx="4916575" cy="356789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 txBox="1"/>
          <p:nvPr/>
        </p:nvSpPr>
        <p:spPr>
          <a:xfrm>
            <a:off x="5563825" y="1076325"/>
            <a:ext cx="3412200" cy="3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5336325" y="1346925"/>
            <a:ext cx="3842100" cy="25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-"/>
            </a:pPr>
            <a:r>
              <a:rPr lang="ko" sz="1600">
                <a:latin typeface="Source Code Pro"/>
                <a:ea typeface="Source Code Pro"/>
                <a:cs typeface="Source Code Pro"/>
                <a:sym typeface="Source Code Pro"/>
              </a:rPr>
              <a:t>남녀 모두 비슷.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-"/>
            </a:pPr>
            <a:r>
              <a:rPr lang="ko" sz="1600">
                <a:latin typeface="Source Code Pro"/>
                <a:ea typeface="Source Code Pro"/>
                <a:cs typeface="Source Code Pro"/>
                <a:sym typeface="Source Code Pro"/>
              </a:rPr>
              <a:t>소염제, 비염 치료제, 소화제, 해열제, 부신 호르몬제 및 진해거담제 등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311700" y="2201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연령별 최다 수요 비교 </a:t>
            </a:r>
            <a:endParaRPr/>
          </a:p>
        </p:txBody>
      </p:sp>
      <p:sp>
        <p:nvSpPr>
          <p:cNvPr id="170" name="Google Shape;17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ko">
                <a:solidFill>
                  <a:schemeClr val="dk2"/>
                </a:solidFill>
              </a:rPr>
              <a:t>‹#›</a:t>
            </a:fld>
            <a:endParaRPr b="0">
              <a:solidFill>
                <a:schemeClr val="dk2"/>
              </a:solidFill>
            </a:endParaRPr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434" y="106300"/>
            <a:ext cx="1178016" cy="108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3"/>
          <p:cNvSpPr txBox="1"/>
          <p:nvPr>
            <p:ph idx="2" type="sldNum"/>
          </p:nvPr>
        </p:nvSpPr>
        <p:spPr>
          <a:xfrm>
            <a:off x="8496395" y="46472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0750" y="1353966"/>
            <a:ext cx="819150" cy="1959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300" y="2320319"/>
            <a:ext cx="1066800" cy="98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89826" y="2098948"/>
            <a:ext cx="713210" cy="118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08519" y="1676502"/>
            <a:ext cx="713212" cy="1642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64150" y="1186834"/>
            <a:ext cx="1018025" cy="214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55350" y="1303225"/>
            <a:ext cx="1018025" cy="201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9400" y="3318550"/>
            <a:ext cx="8775226" cy="1227037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3"/>
          <p:cNvSpPr/>
          <p:nvPr/>
        </p:nvSpPr>
        <p:spPr>
          <a:xfrm>
            <a:off x="155425" y="3507950"/>
            <a:ext cx="1502400" cy="24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4492225" y="4114800"/>
            <a:ext cx="1429800" cy="430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5921975" y="3937175"/>
            <a:ext cx="1525500" cy="393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7447417" y="3716672"/>
            <a:ext cx="1502400" cy="430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 rot="634570">
            <a:off x="5414767" y="3491985"/>
            <a:ext cx="700612" cy="596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 rot="634570">
            <a:off x="7143042" y="3227572"/>
            <a:ext cx="700612" cy="596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연도별 최다 수요 비교</a:t>
            </a:r>
            <a:endParaRPr/>
          </a:p>
        </p:txBody>
      </p:sp>
      <p:sp>
        <p:nvSpPr>
          <p:cNvPr id="191" name="Google Shape;19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ko">
                <a:solidFill>
                  <a:schemeClr val="dk2"/>
                </a:solidFill>
              </a:rPr>
              <a:t>‹#›</a:t>
            </a:fld>
            <a:endParaRPr b="0">
              <a:solidFill>
                <a:schemeClr val="dk2"/>
              </a:solidFill>
            </a:endParaRPr>
          </a:p>
        </p:txBody>
      </p:sp>
      <p:pic>
        <p:nvPicPr>
          <p:cNvPr id="192" name="Google Shape;192;p24"/>
          <p:cNvPicPr preferRelativeResize="0"/>
          <p:nvPr/>
        </p:nvPicPr>
        <p:blipFill rotWithShape="1">
          <a:blip r:embed="rId3">
            <a:alphaModFix/>
          </a:blip>
          <a:srcRect b="1082" l="780" r="6317" t="9456"/>
          <a:stretch/>
        </p:blipFill>
        <p:spPr>
          <a:xfrm>
            <a:off x="814250" y="1005675"/>
            <a:ext cx="7370226" cy="37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4"/>
          <p:cNvSpPr txBox="1"/>
          <p:nvPr>
            <p:ph idx="2" type="sldNum"/>
          </p:nvPr>
        </p:nvSpPr>
        <p:spPr>
          <a:xfrm>
            <a:off x="8496395" y="46472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94" name="Google Shape;194;p24"/>
          <p:cNvSpPr/>
          <p:nvPr/>
        </p:nvSpPr>
        <p:spPr>
          <a:xfrm rot="-752436">
            <a:off x="4831779" y="2595137"/>
            <a:ext cx="3002328" cy="224621"/>
          </a:xfrm>
          <a:prstGeom prst="rightArrow">
            <a:avLst>
              <a:gd fmla="val 50000" name="adj1"/>
              <a:gd fmla="val 155893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지역별 최다 수요 비교 </a:t>
            </a:r>
            <a:endParaRPr/>
          </a:p>
        </p:txBody>
      </p:sp>
      <p:sp>
        <p:nvSpPr>
          <p:cNvPr id="200" name="Google Shape;20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ko">
                <a:solidFill>
                  <a:schemeClr val="dk2"/>
                </a:solidFill>
              </a:rPr>
              <a:t>‹#›</a:t>
            </a:fld>
            <a:endParaRPr b="0">
              <a:solidFill>
                <a:schemeClr val="dk2"/>
              </a:solidFill>
            </a:endParaRPr>
          </a:p>
        </p:txBody>
      </p:sp>
      <p:sp>
        <p:nvSpPr>
          <p:cNvPr id="201" name="Google Shape;201;p25"/>
          <p:cNvSpPr txBox="1"/>
          <p:nvPr>
            <p:ph idx="2" type="sldNum"/>
          </p:nvPr>
        </p:nvSpPr>
        <p:spPr>
          <a:xfrm>
            <a:off x="8496395" y="46472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02" name="Google Shape;2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4100" y="190351"/>
            <a:ext cx="5624225" cy="448027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5"/>
          <p:cNvSpPr txBox="1"/>
          <p:nvPr/>
        </p:nvSpPr>
        <p:spPr>
          <a:xfrm>
            <a:off x="276850" y="1336300"/>
            <a:ext cx="2790300" cy="16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-"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지역별 평균연령 등에 의해 차이가 날 것을 예상했으나,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-"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최다 수요 약품은 비슷한 양상을 보임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투</a:t>
            </a:r>
            <a:r>
              <a:rPr lang="ko"/>
              <a:t>여 일수 top 30</a:t>
            </a:r>
            <a:r>
              <a:rPr lang="ko"/>
              <a:t> </a:t>
            </a:r>
            <a:endParaRPr/>
          </a:p>
        </p:txBody>
      </p:sp>
      <p:sp>
        <p:nvSpPr>
          <p:cNvPr id="209" name="Google Shape;20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ko">
                <a:solidFill>
                  <a:schemeClr val="dk2"/>
                </a:solidFill>
              </a:rPr>
              <a:t>‹#›</a:t>
            </a:fld>
            <a:endParaRPr b="0">
              <a:solidFill>
                <a:schemeClr val="dk2"/>
              </a:solidFill>
            </a:endParaRPr>
          </a:p>
        </p:txBody>
      </p:sp>
      <p:sp>
        <p:nvSpPr>
          <p:cNvPr id="210" name="Google Shape;210;p26"/>
          <p:cNvSpPr txBox="1"/>
          <p:nvPr>
            <p:ph idx="2" type="sldNum"/>
          </p:nvPr>
        </p:nvSpPr>
        <p:spPr>
          <a:xfrm>
            <a:off x="8496395" y="46472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11" name="Google Shape;211;p26"/>
          <p:cNvPicPr preferRelativeResize="0"/>
          <p:nvPr/>
        </p:nvPicPr>
        <p:blipFill rotWithShape="1">
          <a:blip r:embed="rId3">
            <a:alphaModFix/>
          </a:blip>
          <a:srcRect b="7949" l="6587" r="20536" t="17690"/>
          <a:stretch/>
        </p:blipFill>
        <p:spPr>
          <a:xfrm>
            <a:off x="3907025" y="299775"/>
            <a:ext cx="5184750" cy="436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6"/>
          <p:cNvSpPr txBox="1"/>
          <p:nvPr/>
        </p:nvSpPr>
        <p:spPr>
          <a:xfrm>
            <a:off x="302650" y="1278025"/>
            <a:ext cx="3865800" cy="21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-"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해독제 계열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(윌슨 병-아연 및 구리)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-"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유방암 치료제</a:t>
            </a:r>
            <a:br>
              <a:rPr lang="ko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(폐경기 여성의 에스테로겐 억제)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-"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비타민 D, 칼슘제 등 골다공증 예방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-"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인공눈물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-"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면역 억제제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-"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항파킨슨제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-"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혈압강하用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최고 평균 단가 및 수요  </a:t>
            </a:r>
            <a:endParaRPr/>
          </a:p>
        </p:txBody>
      </p:sp>
      <p:sp>
        <p:nvSpPr>
          <p:cNvPr id="218" name="Google Shape;21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ko">
                <a:solidFill>
                  <a:schemeClr val="dk2"/>
                </a:solidFill>
              </a:rPr>
              <a:t>‹#›</a:t>
            </a:fld>
            <a:endParaRPr b="0">
              <a:solidFill>
                <a:schemeClr val="dk2"/>
              </a:solidFill>
            </a:endParaRPr>
          </a:p>
        </p:txBody>
      </p:sp>
      <p:sp>
        <p:nvSpPr>
          <p:cNvPr id="219" name="Google Shape;219;p27"/>
          <p:cNvSpPr txBox="1"/>
          <p:nvPr>
            <p:ph idx="2" type="sldNum"/>
          </p:nvPr>
        </p:nvSpPr>
        <p:spPr>
          <a:xfrm>
            <a:off x="8496395" y="46472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20" name="Google Shape;220;p27"/>
          <p:cNvPicPr preferRelativeResize="0"/>
          <p:nvPr/>
        </p:nvPicPr>
        <p:blipFill rotWithShape="1">
          <a:blip r:embed="rId3">
            <a:alphaModFix/>
          </a:blip>
          <a:srcRect b="1785" l="932" r="893" t="1183"/>
          <a:stretch/>
        </p:blipFill>
        <p:spPr>
          <a:xfrm>
            <a:off x="159775" y="1118900"/>
            <a:ext cx="8861374" cy="355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7"/>
          <p:cNvSpPr txBox="1"/>
          <p:nvPr/>
        </p:nvSpPr>
        <p:spPr>
          <a:xfrm>
            <a:off x="725900" y="1217975"/>
            <a:ext cx="2076600" cy="9819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호르몬제(61580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2ATB)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자궁근종치료제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단가: 153,200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수요: 994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4887200" y="405223"/>
            <a:ext cx="2808900" cy="981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망막 정맥 폐쇄 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141906CIM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황반부종 치료제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단가: </a:t>
            </a: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892,400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Source Code Pro"/>
                <a:ea typeface="Source Code Pro"/>
                <a:cs typeface="Source Code Pro"/>
                <a:sym typeface="Source Code Pro"/>
              </a:rPr>
              <a:t>수요: 4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3043725" y="2132600"/>
            <a:ext cx="4719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끝으로</a:t>
            </a:r>
            <a:endParaRPr/>
          </a:p>
        </p:txBody>
      </p:sp>
      <p:sp>
        <p:nvSpPr>
          <p:cNvPr id="229" name="Google Shape;22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71500" lvl="0" marL="457200" rtl="0" algn="l">
              <a:spcBef>
                <a:spcPts val="0"/>
              </a:spcBef>
              <a:spcAft>
                <a:spcPts val="0"/>
              </a:spcAft>
              <a:buSzPts val="5400"/>
              <a:buAutoNum type="arabicPeriod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소염효소제의 과다 사용</a:t>
            </a:r>
            <a:endParaRPr/>
          </a:p>
        </p:txBody>
      </p:sp>
      <p:sp>
        <p:nvSpPr>
          <p:cNvPr id="235" name="Google Shape;23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연령대별 </a:t>
            </a:r>
            <a:br>
              <a:rPr lang="ko"/>
            </a:br>
            <a:r>
              <a:rPr lang="ko"/>
              <a:t>약품수요 차이</a:t>
            </a:r>
            <a:endParaRPr/>
          </a:p>
        </p:txBody>
      </p:sp>
      <p:sp>
        <p:nvSpPr>
          <p:cNvPr id="241" name="Google Shape;24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궤양 치료제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수요 급증</a:t>
            </a:r>
            <a:endParaRPr/>
          </a:p>
        </p:txBody>
      </p:sp>
      <p:sp>
        <p:nvSpPr>
          <p:cNvPr id="247" name="Google Shape;24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韓 제약산업에 스며드는 빅데이터</a:t>
            </a:r>
            <a:endParaRPr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496395" y="46472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전 국민이 건강보험에 가입함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건강보험심사평가원에 연간 4600만명의 </a:t>
            </a:r>
            <a:r>
              <a:rPr b="1" lang="ko"/>
              <a:t>9억건</a:t>
            </a:r>
            <a:r>
              <a:rPr lang="ko"/>
              <a:t>의 진료 정보가 집적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그러나 </a:t>
            </a:r>
            <a:r>
              <a:rPr lang="ko"/>
              <a:t>CEO의 무관심, 전문 인력 부족, 경험 부족 등등의 사유로</a:t>
            </a:r>
            <a:br>
              <a:rPr lang="ko"/>
            </a:br>
            <a:r>
              <a:rPr lang="ko"/>
              <a:t>산업 현장에서 활용하지는 못하는 실정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391312" y="2031750"/>
            <a:ext cx="3600000" cy="10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감사합니다.</a:t>
            </a:r>
            <a:endParaRPr/>
          </a:p>
        </p:txBody>
      </p:sp>
      <p:sp>
        <p:nvSpPr>
          <p:cNvPr id="253" name="Google Shape;25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54" name="Google Shape;254;p32"/>
          <p:cNvSpPr txBox="1"/>
          <p:nvPr>
            <p:ph idx="2" type="body"/>
          </p:nvPr>
        </p:nvSpPr>
        <p:spPr>
          <a:xfrm>
            <a:off x="5013507" y="2231783"/>
            <a:ext cx="3600000" cy="132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8000"/>
              <a:t>Q&amp;A</a:t>
            </a:r>
            <a:endParaRPr sz="8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회사 코아제타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건강보험심사평가원으로부터 진료, 처방 데이터를 구매해 자체 구축한 IT 기술을 활용해 제약사들이 원하는 정보로 재가공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신제품 개발, 마케팅 등 여러 분야 적용 가능</a:t>
            </a:r>
            <a:endParaRPr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96395" y="46472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225" y="1898250"/>
            <a:ext cx="4260300" cy="19567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韓 제약산업에 스며드는 빅데이터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4325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350"/>
              <a:buChar char="-"/>
            </a:pPr>
            <a:r>
              <a:rPr lang="ko" sz="13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처방 분포 조회:</a:t>
            </a:r>
            <a:r>
              <a:rPr lang="ko" sz="135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 아달리무맙(항체의약품)이 어떤 병원에서 처방되는지, 환자들의 성별 및 연령대. 이전에 복용한 약물이나 진료 내용도 추적이 가능.</a:t>
            </a:r>
            <a:endParaRPr sz="135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4325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350"/>
              <a:buChar char="-"/>
            </a:pPr>
            <a:r>
              <a:rPr lang="ko" sz="13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처방 용도 조회</a:t>
            </a:r>
            <a:r>
              <a:rPr lang="ko" sz="135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: 아달리무맙은 류마티스관절염, 건선성관절염, 강직성 척추염, 성인 크론병, 건선, 궤양성대장염 등 다양한 용도로 사용되는데 제약사들이 어떤 적응증에 처방되는지 정확하게 파악하는 것은 원래 불가능하나, 빅데이터가 새로운 지평을 염. 제약사의 마케팅ㆍ영업 전략 수립에 유용한 정보.</a:t>
            </a:r>
            <a:endParaRPr sz="135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4325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350"/>
              <a:buChar char="-"/>
            </a:pPr>
            <a:r>
              <a:rPr lang="ko" sz="13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신제품 개발 영역</a:t>
            </a:r>
            <a:r>
              <a:rPr lang="ko" sz="135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: A약물의 처방 패턴을 조사한 결과 B나 C약물과 병용 처방이 많이 이뤄졌다는 사실이 밝혀지면 'A+B' 또는 'A+C' 복합제가 충분히 시장성이 있다는 것을 예측할 수 있음. 한 약물이 특정 연령대나 성별에서 많이 처방된다는 정보를 통해 효과적인 마케팅 전략을 세울 수도 있음.</a:t>
            </a:r>
            <a:endParaRPr sz="1350"/>
          </a:p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496395" y="46472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韓 제약산업에 스며드는 빅데이터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6173675" y="1106675"/>
            <a:ext cx="2732400" cy="3556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CREATE TABLE MEDICINE (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STND_Y INT,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IDV_ID BIGINT,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KEY_SEQ BIGINT,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SEQ_NO INT,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SEX INT,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AGE_GROUP INT,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SIDO INT,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RECU_FR_DT BIGINT,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GNL_NM_CD STRING,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DD_MQTY_FREQ FLOAT,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DD_EXEC_FREQ FLOAT,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MDCN_EXEC_FREQ FLOAT,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UN_COST INT,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AMT INT,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DATA_SDT_DT INT)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PARTITIONED BY (YEAR INT)</a:t>
            </a:r>
            <a:endParaRPr sz="1200"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800008">
            <a:off x="5412140" y="301557"/>
            <a:ext cx="1123378" cy="95606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/>
          <p:nvPr/>
        </p:nvSpPr>
        <p:spPr>
          <a:xfrm>
            <a:off x="407050" y="1106000"/>
            <a:ext cx="5358300" cy="3556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ko">
                <a:solidFill>
                  <a:schemeClr val="dk2"/>
                </a:solidFill>
              </a:rPr>
              <a:t>‹#›</a:t>
            </a:fld>
            <a:endParaRPr b="0">
              <a:solidFill>
                <a:schemeClr val="dk2"/>
              </a:solidFill>
            </a:endParaRPr>
          </a:p>
        </p:txBody>
      </p:sp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개요</a:t>
            </a:r>
            <a:endParaRPr/>
          </a:p>
        </p:txBody>
      </p:sp>
      <p:sp>
        <p:nvSpPr>
          <p:cNvPr id="104" name="Google Shape;104;p17"/>
          <p:cNvSpPr txBox="1"/>
          <p:nvPr>
            <p:ph idx="2" type="sldNum"/>
          </p:nvPr>
        </p:nvSpPr>
        <p:spPr>
          <a:xfrm>
            <a:off x="8496395" y="46472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503250" y="1355750"/>
            <a:ext cx="5158200" cy="3223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2989468" y="1554254"/>
            <a:ext cx="1589400" cy="50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처방내역 일련번호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KEY_SEQ</a:t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643818" y="1554254"/>
            <a:ext cx="872700" cy="50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기준년도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STND_Y</a:t>
            </a:r>
            <a:endParaRPr b="1"/>
          </a:p>
        </p:txBody>
      </p:sp>
      <p:sp>
        <p:nvSpPr>
          <p:cNvPr id="108" name="Google Shape;108;p17"/>
          <p:cNvSpPr/>
          <p:nvPr/>
        </p:nvSpPr>
        <p:spPr>
          <a:xfrm>
            <a:off x="643818" y="2159647"/>
            <a:ext cx="808500" cy="50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성별코드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SEX</a:t>
            </a:r>
            <a:endParaRPr b="1"/>
          </a:p>
        </p:txBody>
      </p:sp>
      <p:sp>
        <p:nvSpPr>
          <p:cNvPr id="109" name="Google Shape;109;p17"/>
          <p:cNvSpPr/>
          <p:nvPr/>
        </p:nvSpPr>
        <p:spPr>
          <a:xfrm>
            <a:off x="4037194" y="2159654"/>
            <a:ext cx="1520700" cy="50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요양개시일자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RECU_FR_DT</a:t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2865869" y="2765029"/>
            <a:ext cx="1761600" cy="50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1회 투약량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DD_MQTY_FREQ</a:t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4627294" y="1554254"/>
            <a:ext cx="930600" cy="50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일련번호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SEQ_NO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1564943" y="1554254"/>
            <a:ext cx="1376100" cy="50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가입자 일련번호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IDV_ID</a:t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3004869" y="2159654"/>
            <a:ext cx="978900" cy="50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시도코드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SIDO</a:t>
            </a:r>
            <a:endParaRPr b="1"/>
          </a:p>
        </p:txBody>
      </p:sp>
      <p:sp>
        <p:nvSpPr>
          <p:cNvPr id="114" name="Google Shape;114;p17"/>
          <p:cNvSpPr/>
          <p:nvPr/>
        </p:nvSpPr>
        <p:spPr>
          <a:xfrm>
            <a:off x="643819" y="2765029"/>
            <a:ext cx="2124000" cy="50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약품 일반성분명 코드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GNL_NM_CD</a:t>
            </a:r>
            <a:endParaRPr b="1"/>
          </a:p>
        </p:txBody>
      </p:sp>
      <p:sp>
        <p:nvSpPr>
          <p:cNvPr id="115" name="Google Shape;115;p17"/>
          <p:cNvSpPr/>
          <p:nvPr/>
        </p:nvSpPr>
        <p:spPr>
          <a:xfrm>
            <a:off x="2865744" y="3370429"/>
            <a:ext cx="1761600" cy="50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1일 투약량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DD_EXEC_FREQ</a:t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1554043" y="2159647"/>
            <a:ext cx="1407000" cy="50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연령대 코드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AGE_GROUP</a:t>
            </a:r>
            <a:endParaRPr b="1"/>
          </a:p>
        </p:txBody>
      </p:sp>
      <p:sp>
        <p:nvSpPr>
          <p:cNvPr id="117" name="Google Shape;117;p17"/>
          <p:cNvSpPr/>
          <p:nvPr/>
        </p:nvSpPr>
        <p:spPr>
          <a:xfrm>
            <a:off x="643819" y="3370429"/>
            <a:ext cx="2124000" cy="50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총투여일수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MDCN_EXEC_FREQ</a:t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643819" y="3975829"/>
            <a:ext cx="2124000" cy="50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단가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UN_COST</a:t>
            </a:r>
            <a:endParaRPr b="1"/>
          </a:p>
        </p:txBody>
      </p:sp>
      <p:sp>
        <p:nvSpPr>
          <p:cNvPr id="119" name="Google Shape;119;p17"/>
          <p:cNvSpPr/>
          <p:nvPr/>
        </p:nvSpPr>
        <p:spPr>
          <a:xfrm>
            <a:off x="2865744" y="3975829"/>
            <a:ext cx="1761600" cy="50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금액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AMT</a:t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4749394" y="2765028"/>
            <a:ext cx="808500" cy="1714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공개일자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DATA_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SDT_DT</a:t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3618954" y="906181"/>
            <a:ext cx="1589400" cy="25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HADOOP</a:t>
            </a:r>
            <a:endParaRPr b="1"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6959775" y="971366"/>
            <a:ext cx="1179600" cy="25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HIVE</a:t>
            </a:r>
            <a:endParaRPr b="1" sz="3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828863" y="1200675"/>
            <a:ext cx="2790000" cy="25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의약품처방정보(2013-2017)</a:t>
            </a:r>
            <a:endParaRPr b="1"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311700" y="2963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최다 수요 약품 top 30</a:t>
            </a:r>
            <a:endParaRPr/>
          </a:p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ko">
                <a:solidFill>
                  <a:schemeClr val="dk2"/>
                </a:solidFill>
              </a:rPr>
              <a:t>‹#›</a:t>
            </a:fld>
            <a:endParaRPr b="0">
              <a:solidFill>
                <a:schemeClr val="dk2"/>
              </a:solidFill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b="1635" l="586" r="6303" t="10882"/>
          <a:stretch/>
        </p:blipFill>
        <p:spPr>
          <a:xfrm>
            <a:off x="303850" y="1202475"/>
            <a:ext cx="8587550" cy="346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>
            <p:ph idx="2" type="sldNum"/>
          </p:nvPr>
        </p:nvSpPr>
        <p:spPr>
          <a:xfrm>
            <a:off x="8496395" y="46472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2496200" y="1386000"/>
            <a:ext cx="6269700" cy="60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Source Code Pro"/>
                <a:ea typeface="Source Code Pro"/>
                <a:cs typeface="Source Code Pro"/>
                <a:sym typeface="Source Code Pro"/>
              </a:rPr>
              <a:t>소염제, 비염 치료제, 소화제, 해열제, 부신 호르몬제 및 진해거담제 분야의 약품들이 가장 많은 수요를 보인다.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874154" y="3415496"/>
            <a:ext cx="235200" cy="661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438901ATB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스트렙토키나제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염증으로 인한 진물이나 고름 등을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분해시켜 없애는 역할</a:t>
            </a:r>
            <a:endParaRPr sz="2000"/>
          </a:p>
        </p:txBody>
      </p:sp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311700" y="2408650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한국인 </a:t>
            </a:r>
            <a:r>
              <a:rPr lang="ko">
                <a:solidFill>
                  <a:schemeClr val="dk1"/>
                </a:solidFill>
              </a:rPr>
              <a:t>50%</a:t>
            </a:r>
            <a:r>
              <a:rPr lang="ko" sz="2000"/>
              <a:t>가 복용(대표 약품: 바리다제/SK 케미컬)</a:t>
            </a:r>
            <a:endParaRPr sz="2000"/>
          </a:p>
        </p:txBody>
      </p:sp>
      <p:sp>
        <p:nvSpPr>
          <p:cNvPr id="145" name="Google Shape;14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9475" y="3982850"/>
            <a:ext cx="71437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4247" y="3971194"/>
            <a:ext cx="73342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>
                <a:solidFill>
                  <a:schemeClr val="dk1"/>
                </a:solidFill>
              </a:rPr>
              <a:t>그러나,</a:t>
            </a:r>
            <a:endParaRPr sz="5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전 세계적으로 효과가 없다라고 판명되었다.</a:t>
            </a:r>
            <a:endParaRPr sz="2000"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미국: 1985년 연방관보, “효과가 없으며 향후 임상 조사에서도 이를 증명할 수 없으므로 허가 취소를 권고한다.”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G7 국가는 모두 해당 성분 의약품을 판매하지 않음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의사회 및 약사회: 해당 성분 의약품을 퇴출하라 주장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식품의약품안전처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2017 11월, 임상 시험 준비하겠다 발표.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2018 10월, 기존 ‘수술 및 외상후 등 염증성 부종 완화’ 에서 ‘발목 수술 또는 발목 외상에 의한 염증 완화’ 로 변경.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2018 12월, 해당 성분 의약품에 대해 보험 적용 삭제 발표</a:t>
            </a:r>
            <a:endParaRPr sz="1200"/>
          </a:p>
        </p:txBody>
      </p:sp>
      <p:sp>
        <p:nvSpPr>
          <p:cNvPr id="154" name="Google Shape;15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