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66" r:id="rId7"/>
    <p:sldId id="267" r:id="rId8"/>
    <p:sldId id="263" r:id="rId9"/>
    <p:sldId id="257" r:id="rId10"/>
    <p:sldId id="258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subway\n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subway\no4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subway\no5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lotto\n2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800" b="1" i="0" u="none" strike="noStrike" baseline="0"/>
              <a:t>시간대 별 유동인구</a:t>
            </a:r>
            <a:r>
              <a:rPr lang="en-US" altLang="ko-KR" sz="1800" b="1" i="0" u="none" strike="noStrike" baseline="0"/>
              <a:t>(</a:t>
            </a:r>
            <a:r>
              <a:rPr lang="ko-KR" altLang="en-US" sz="1800" b="1" i="0" u="none" strike="noStrike" baseline="0"/>
              <a:t>승차인원과 하차인원</a:t>
            </a:r>
            <a:r>
              <a:rPr lang="en-US" altLang="ko-KR" sz="1800" b="1" i="0" u="none" strike="noStrike" baseline="0"/>
              <a:t>)</a:t>
            </a:r>
            <a:endParaRPr lang="ko-KR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승차 인원</c:v>
          </c:tx>
          <c:cat>
            <c:numRef>
              <c:f>[no1]no1!$A$2:$A$21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[no1]no1!$B$2:$B$21</c:f>
              <c:numCache>
                <c:formatCode>General</c:formatCode>
                <c:ptCount val="20"/>
                <c:pt idx="0">
                  <c:v>1091064</c:v>
                </c:pt>
                <c:pt idx="1">
                  <c:v>2093814</c:v>
                </c:pt>
                <c:pt idx="2">
                  <c:v>5706845</c:v>
                </c:pt>
                <c:pt idx="3">
                  <c:v>7267004</c:v>
                </c:pt>
                <c:pt idx="4">
                  <c:v>4659693</c:v>
                </c:pt>
                <c:pt idx="5">
                  <c:v>3686313</c:v>
                </c:pt>
                <c:pt idx="6">
                  <c:v>3832703</c:v>
                </c:pt>
                <c:pt idx="7">
                  <c:v>4173238</c:v>
                </c:pt>
                <c:pt idx="8">
                  <c:v>4695116</c:v>
                </c:pt>
                <c:pt idx="9">
                  <c:v>4749054</c:v>
                </c:pt>
                <c:pt idx="10">
                  <c:v>5146219</c:v>
                </c:pt>
                <c:pt idx="11">
                  <c:v>5673950</c:v>
                </c:pt>
                <c:pt idx="12">
                  <c:v>6715117</c:v>
                </c:pt>
                <c:pt idx="13">
                  <c:v>9217359</c:v>
                </c:pt>
                <c:pt idx="14">
                  <c:v>6885911</c:v>
                </c:pt>
                <c:pt idx="15">
                  <c:v>5289543</c:v>
                </c:pt>
                <c:pt idx="16">
                  <c:v>5208406</c:v>
                </c:pt>
                <c:pt idx="17">
                  <c:v>4804413</c:v>
                </c:pt>
                <c:pt idx="18">
                  <c:v>2214937</c:v>
                </c:pt>
                <c:pt idx="19">
                  <c:v>285448</c:v>
                </c:pt>
              </c:numCache>
            </c:numRef>
          </c:val>
          <c:smooth val="0"/>
        </c:ser>
        <c:ser>
          <c:idx val="1"/>
          <c:order val="1"/>
          <c:tx>
            <c:v>하차 인원</c:v>
          </c:tx>
          <c:cat>
            <c:numRef>
              <c:f>[no1]no1!$A$2:$A$21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[no1]no1!$C$2:$C$21</c:f>
              <c:numCache>
                <c:formatCode>General</c:formatCode>
                <c:ptCount val="20"/>
                <c:pt idx="0">
                  <c:v>247088</c:v>
                </c:pt>
                <c:pt idx="1">
                  <c:v>1859255</c:v>
                </c:pt>
                <c:pt idx="2">
                  <c:v>4477465</c:v>
                </c:pt>
                <c:pt idx="3">
                  <c:v>10689405</c:v>
                </c:pt>
                <c:pt idx="4">
                  <c:v>7271347</c:v>
                </c:pt>
                <c:pt idx="5">
                  <c:v>4703251</c:v>
                </c:pt>
                <c:pt idx="6">
                  <c:v>4252239</c:v>
                </c:pt>
                <c:pt idx="7">
                  <c:v>4383406</c:v>
                </c:pt>
                <c:pt idx="8">
                  <c:v>4783243</c:v>
                </c:pt>
                <c:pt idx="9">
                  <c:v>4834300</c:v>
                </c:pt>
                <c:pt idx="10">
                  <c:v>4835909</c:v>
                </c:pt>
                <c:pt idx="11">
                  <c:v>5069138</c:v>
                </c:pt>
                <c:pt idx="12">
                  <c:v>5727701</c:v>
                </c:pt>
                <c:pt idx="13">
                  <c:v>7347538</c:v>
                </c:pt>
                <c:pt idx="14">
                  <c:v>7100837</c:v>
                </c:pt>
                <c:pt idx="15">
                  <c:v>4701036</c:v>
                </c:pt>
                <c:pt idx="16">
                  <c:v>4029688</c:v>
                </c:pt>
                <c:pt idx="17">
                  <c:v>3977548</c:v>
                </c:pt>
                <c:pt idx="18">
                  <c:v>2781981</c:v>
                </c:pt>
                <c:pt idx="19">
                  <c:v>919035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921344"/>
        <c:axId val="44405824"/>
      </c:lineChart>
      <c:catAx>
        <c:axId val="10892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4405824"/>
        <c:crosses val="autoZero"/>
        <c:auto val="1"/>
        <c:lblAlgn val="ctr"/>
        <c:lblOffset val="100"/>
        <c:noMultiLvlLbl val="0"/>
      </c:catAx>
      <c:valAx>
        <c:axId val="4440582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089213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호선별 환승</a:t>
            </a:r>
            <a:r>
              <a:rPr lang="ko-KR" altLang="en-US" baseline="0"/>
              <a:t> 인원</a:t>
            </a:r>
            <a:endParaRPr lang="ko-KR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Sheet1!$B$1:$B$4</c:f>
              <c:strCache>
                <c:ptCount val="4"/>
                <c:pt idx="0">
                  <c:v>1호선</c:v>
                </c:pt>
                <c:pt idx="1">
                  <c:v>2호선</c:v>
                </c:pt>
                <c:pt idx="2">
                  <c:v>3호선</c:v>
                </c:pt>
                <c:pt idx="3">
                  <c:v>4호선</c:v>
                </c:pt>
              </c:strCache>
            </c:strRef>
          </c:cat>
          <c:val>
            <c:numRef>
              <c:f>Sheet1!$C$1:$C$4</c:f>
              <c:numCache>
                <c:formatCode>General</c:formatCode>
                <c:ptCount val="4"/>
                <c:pt idx="0">
                  <c:v>-236088</c:v>
                </c:pt>
                <c:pt idx="1">
                  <c:v>589276</c:v>
                </c:pt>
                <c:pt idx="2">
                  <c:v>71068</c:v>
                </c:pt>
                <c:pt idx="3">
                  <c:v>171007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60960"/>
        <c:axId val="114738880"/>
      </c:barChart>
      <c:catAx>
        <c:axId val="1139609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14738880"/>
        <c:crosses val="autoZero"/>
        <c:auto val="1"/>
        <c:lblAlgn val="ctr"/>
        <c:lblOffset val="100"/>
        <c:noMultiLvlLbl val="0"/>
      </c:catAx>
      <c:valAx>
        <c:axId val="114738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139609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호선별</a:t>
            </a:r>
            <a:r>
              <a:rPr lang="ko-KR" altLang="en-US" baseline="0"/>
              <a:t> </a:t>
            </a:r>
            <a:r>
              <a:rPr lang="ko-KR" altLang="en-US"/>
              <a:t>심야 탑승객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Sheet1!$B$8:$B$11</c:f>
              <c:strCache>
                <c:ptCount val="4"/>
                <c:pt idx="0">
                  <c:v>1호선</c:v>
                </c:pt>
                <c:pt idx="1">
                  <c:v>2호선</c:v>
                </c:pt>
                <c:pt idx="2">
                  <c:v>3호선</c:v>
                </c:pt>
                <c:pt idx="3">
                  <c:v>4호선</c:v>
                </c:pt>
              </c:strCache>
            </c:strRef>
          </c:cat>
          <c:val>
            <c:numRef>
              <c:f>Sheet1!$C$8:$C$11</c:f>
              <c:numCache>
                <c:formatCode>General</c:formatCode>
                <c:ptCount val="4"/>
                <c:pt idx="0">
                  <c:v>9666934</c:v>
                </c:pt>
                <c:pt idx="1">
                  <c:v>47393885</c:v>
                </c:pt>
                <c:pt idx="2">
                  <c:v>16484269</c:v>
                </c:pt>
                <c:pt idx="3">
                  <c:v>19851059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778048"/>
        <c:axId val="108444416"/>
      </c:barChart>
      <c:catAx>
        <c:axId val="107778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08444416"/>
        <c:crosses val="autoZero"/>
        <c:auto val="1"/>
        <c:lblAlgn val="ctr"/>
        <c:lblOffset val="100"/>
        <c:noMultiLvlLbl val="0"/>
      </c:catAx>
      <c:valAx>
        <c:axId val="1084444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777804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시간 대별 승객</a:t>
            </a:r>
            <a:r>
              <a:rPr lang="ko-KR" altLang="en-US" baseline="0"/>
              <a:t> 비율 비교</a:t>
            </a:r>
            <a:endParaRPr lang="ko-KR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numRef>
              <c:f>'no4'!$A$2:$A$21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'no4'!$B$2:$B$21</c:f>
              <c:numCache>
                <c:formatCode>0.00E+00</c:formatCode>
                <c:ptCount val="20"/>
                <c:pt idx="0">
                  <c:v>7.4729926047265098E-5</c:v>
                </c:pt>
                <c:pt idx="1">
                  <c:v>2.52968010424305E-5</c:v>
                </c:pt>
                <c:pt idx="2">
                  <c:v>9.8190255402673298E-6</c:v>
                </c:pt>
                <c:pt idx="3">
                  <c:v>5.5690422288777199E-6</c:v>
                </c:pt>
                <c:pt idx="4">
                  <c:v>8.3814990143357107E-6</c:v>
                </c:pt>
                <c:pt idx="5">
                  <c:v>1.1919570552176401E-5</c:v>
                </c:pt>
                <c:pt idx="6">
                  <c:v>1.2368672527273501E-5</c:v>
                </c:pt>
                <c:pt idx="7">
                  <c:v>1.1686824881343599E-5</c:v>
                </c:pt>
                <c:pt idx="8">
                  <c:v>1.05503494856018E-5</c:v>
                </c:pt>
                <c:pt idx="9">
                  <c:v>1.04347601059086E-5</c:v>
                </c:pt>
                <c:pt idx="10">
                  <c:v>1.0017903998025201E-5</c:v>
                </c:pt>
                <c:pt idx="11">
                  <c:v>9.3083106086443598E-6</c:v>
                </c:pt>
                <c:pt idx="12">
                  <c:v>8.0367646621528892E-6</c:v>
                </c:pt>
                <c:pt idx="13">
                  <c:v>6.0368621670270503E-6</c:v>
                </c:pt>
                <c:pt idx="14">
                  <c:v>7.1496247733926397E-6</c:v>
                </c:pt>
                <c:pt idx="15">
                  <c:v>1.0009429883893601E-5</c:v>
                </c:pt>
                <c:pt idx="16">
                  <c:v>1.082474371878E-5</c:v>
                </c:pt>
                <c:pt idx="17">
                  <c:v>1.13869783753309E-5</c:v>
                </c:pt>
                <c:pt idx="18">
                  <c:v>2.0012335603666101E-5</c:v>
                </c:pt>
                <c:pt idx="19">
                  <c:v>8.3023172597703702E-5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80608"/>
        <c:axId val="82656000"/>
      </c:lineChart>
      <c:catAx>
        <c:axId val="107780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56000"/>
        <c:crosses val="autoZero"/>
        <c:auto val="1"/>
        <c:lblAlgn val="ctr"/>
        <c:lblOffset val="100"/>
        <c:noMultiLvlLbl val="0"/>
      </c:catAx>
      <c:valAx>
        <c:axId val="82656000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10778060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노선별 시간 당 승객 비율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1호선</c:v>
          </c:tx>
          <c:cat>
            <c:numRef>
              <c:f>'no5'!$B$61:$B$80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'no5'!$C$1:$C$20</c:f>
              <c:numCache>
                <c:formatCode>0.00E+00</c:formatCode>
                <c:ptCount val="20"/>
                <c:pt idx="0">
                  <c:v>8.0951995466688198E-4</c:v>
                </c:pt>
                <c:pt idx="1">
                  <c:v>3.2293900328106E-4</c:v>
                </c:pt>
                <c:pt idx="2">
                  <c:v>1.3469029313995399E-4</c:v>
                </c:pt>
                <c:pt idx="3">
                  <c:v>6.4491372666621496E-5</c:v>
                </c:pt>
                <c:pt idx="4">
                  <c:v>9.0293372195600699E-5</c:v>
                </c:pt>
                <c:pt idx="5">
                  <c:v>1.0790617773658099E-4</c:v>
                </c:pt>
                <c:pt idx="6">
                  <c:v>1.01787179294044E-4</c:v>
                </c:pt>
                <c:pt idx="7">
                  <c:v>9.5323795869810493E-5</c:v>
                </c:pt>
                <c:pt idx="8">
                  <c:v>8.4500639247335899E-5</c:v>
                </c:pt>
                <c:pt idx="9">
                  <c:v>8.3100029999110794E-5</c:v>
                </c:pt>
                <c:pt idx="10">
                  <c:v>8.2572223859904594E-5</c:v>
                </c:pt>
                <c:pt idx="11">
                  <c:v>7.9606108972802498E-5</c:v>
                </c:pt>
                <c:pt idx="12">
                  <c:v>7.5202275320041995E-5</c:v>
                </c:pt>
                <c:pt idx="13">
                  <c:v>6.0271353688576703E-5</c:v>
                </c:pt>
                <c:pt idx="14">
                  <c:v>7.4213871017776394E-5</c:v>
                </c:pt>
                <c:pt idx="15">
                  <c:v>1.06302573266391E-4</c:v>
                </c:pt>
                <c:pt idx="16">
                  <c:v>1.1065778305984201E-4</c:v>
                </c:pt>
                <c:pt idx="17">
                  <c:v>1.25643609389095E-4</c:v>
                </c:pt>
                <c:pt idx="18">
                  <c:v>2.4715707573634202E-4</c:v>
                </c:pt>
                <c:pt idx="19" formatCode="General">
                  <c:v>1.41805754477516E-3</c:v>
                </c:pt>
              </c:numCache>
            </c:numRef>
          </c:val>
          <c:smooth val="0"/>
        </c:ser>
        <c:ser>
          <c:idx val="1"/>
          <c:order val="1"/>
          <c:tx>
            <c:v>2호선</c:v>
          </c:tx>
          <c:cat>
            <c:numRef>
              <c:f>'no5'!$B$61:$B$80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'no5'!$C$21:$C$40</c:f>
              <c:numCache>
                <c:formatCode>0.00E+00</c:formatCode>
                <c:ptCount val="20"/>
                <c:pt idx="0">
                  <c:v>1.33526679965924E-4</c:v>
                </c:pt>
                <c:pt idx="1">
                  <c:v>4.93333583289015E-5</c:v>
                </c:pt>
                <c:pt idx="2">
                  <c:v>1.8923395069017399E-5</c:v>
                </c:pt>
                <c:pt idx="3">
                  <c:v>1.04179602300618E-5</c:v>
                </c:pt>
                <c:pt idx="4">
                  <c:v>1.6390543377654999E-5</c:v>
                </c:pt>
                <c:pt idx="5">
                  <c:v>2.4764336383886798E-5</c:v>
                </c:pt>
                <c:pt idx="6">
                  <c:v>2.6280746173457599E-5</c:v>
                </c:pt>
                <c:pt idx="7">
                  <c:v>2.4755024279727801E-5</c:v>
                </c:pt>
                <c:pt idx="8">
                  <c:v>2.2151539122165502E-5</c:v>
                </c:pt>
                <c:pt idx="9">
                  <c:v>2.20244815326924E-5</c:v>
                </c:pt>
                <c:pt idx="10">
                  <c:v>2.0982298912991002E-5</c:v>
                </c:pt>
                <c:pt idx="11">
                  <c:v>1.92172358619756E-5</c:v>
                </c:pt>
                <c:pt idx="12">
                  <c:v>1.60962944720495E-5</c:v>
                </c:pt>
                <c:pt idx="13">
                  <c:v>1.14525825860046E-5</c:v>
                </c:pt>
                <c:pt idx="14">
                  <c:v>1.35862864372314E-5</c:v>
                </c:pt>
                <c:pt idx="15">
                  <c:v>1.9170437651506301E-5</c:v>
                </c:pt>
                <c:pt idx="16">
                  <c:v>2.0396050508779399E-5</c:v>
                </c:pt>
                <c:pt idx="17">
                  <c:v>2.07444907300131E-5</c:v>
                </c:pt>
                <c:pt idx="18">
                  <c:v>3.6126149624396402E-5</c:v>
                </c:pt>
                <c:pt idx="19">
                  <c:v>1.4343991875563001E-4</c:v>
                </c:pt>
              </c:numCache>
            </c:numRef>
          </c:val>
          <c:smooth val="0"/>
        </c:ser>
        <c:ser>
          <c:idx val="2"/>
          <c:order val="2"/>
          <c:tx>
            <c:v>3호선</c:v>
          </c:tx>
          <c:cat>
            <c:numRef>
              <c:f>'no5'!$B$61:$B$80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'no5'!$C$41:$C$60</c:f>
              <c:numCache>
                <c:formatCode>0.00E+00</c:formatCode>
                <c:ptCount val="20"/>
                <c:pt idx="0">
                  <c:v>5.4851626350721299E-4</c:v>
                </c:pt>
                <c:pt idx="1">
                  <c:v>1.4046995628574899E-4</c:v>
                </c:pt>
                <c:pt idx="2">
                  <c:v>5.3520240284470702E-5</c:v>
                </c:pt>
                <c:pt idx="3">
                  <c:v>3.0614022385585399E-5</c:v>
                </c:pt>
                <c:pt idx="4">
                  <c:v>4.4611748414721503E-5</c:v>
                </c:pt>
                <c:pt idx="5">
                  <c:v>6.3194467703519297E-5</c:v>
                </c:pt>
                <c:pt idx="6">
                  <c:v>6.6153667030070801E-5</c:v>
                </c:pt>
                <c:pt idx="7">
                  <c:v>6.3446019809116304E-5</c:v>
                </c:pt>
                <c:pt idx="8">
                  <c:v>5.7955996330226299E-5</c:v>
                </c:pt>
                <c:pt idx="9">
                  <c:v>5.7493171248584899E-5</c:v>
                </c:pt>
                <c:pt idx="10">
                  <c:v>5.4850753841335402E-5</c:v>
                </c:pt>
                <c:pt idx="11">
                  <c:v>5.1002583280843103E-5</c:v>
                </c:pt>
                <c:pt idx="12">
                  <c:v>4.4995043795925801E-5</c:v>
                </c:pt>
                <c:pt idx="13">
                  <c:v>3.4747003592145202E-5</c:v>
                </c:pt>
                <c:pt idx="14">
                  <c:v>4.2006252210578998E-5</c:v>
                </c:pt>
                <c:pt idx="15">
                  <c:v>5.9649179316766301E-5</c:v>
                </c:pt>
                <c:pt idx="16">
                  <c:v>6.7335532960743306E-5</c:v>
                </c:pt>
                <c:pt idx="17">
                  <c:v>7.5109979787904403E-5</c:v>
                </c:pt>
                <c:pt idx="18">
                  <c:v>1.4104034176895601E-4</c:v>
                </c:pt>
                <c:pt idx="19">
                  <c:v>5.98297246037776E-4</c:v>
                </c:pt>
              </c:numCache>
            </c:numRef>
          </c:val>
          <c:smooth val="0"/>
        </c:ser>
        <c:ser>
          <c:idx val="3"/>
          <c:order val="3"/>
          <c:tx>
            <c:v>4호선</c:v>
          </c:tx>
          <c:cat>
            <c:numRef>
              <c:f>'no5'!$B$61:$B$80</c:f>
              <c:numCache>
                <c:formatCode>General</c:formatCode>
                <c:ptCount val="20"/>
                <c:pt idx="0">
                  <c:v>506</c:v>
                </c:pt>
                <c:pt idx="1">
                  <c:v>607</c:v>
                </c:pt>
                <c:pt idx="2">
                  <c:v>708</c:v>
                </c:pt>
                <c:pt idx="3">
                  <c:v>809</c:v>
                </c:pt>
                <c:pt idx="4">
                  <c:v>910</c:v>
                </c:pt>
                <c:pt idx="5">
                  <c:v>1011</c:v>
                </c:pt>
                <c:pt idx="6">
                  <c:v>1112</c:v>
                </c:pt>
                <c:pt idx="7">
                  <c:v>1213</c:v>
                </c:pt>
                <c:pt idx="8">
                  <c:v>1314</c:v>
                </c:pt>
                <c:pt idx="9">
                  <c:v>1415</c:v>
                </c:pt>
                <c:pt idx="10">
                  <c:v>1516</c:v>
                </c:pt>
                <c:pt idx="11">
                  <c:v>1617</c:v>
                </c:pt>
                <c:pt idx="12">
                  <c:v>1718</c:v>
                </c:pt>
                <c:pt idx="13">
                  <c:v>1819</c:v>
                </c:pt>
                <c:pt idx="14">
                  <c:v>1920</c:v>
                </c:pt>
                <c:pt idx="15">
                  <c:v>2021</c:v>
                </c:pt>
                <c:pt idx="16">
                  <c:v>2122</c:v>
                </c:pt>
                <c:pt idx="17">
                  <c:v>2223</c:v>
                </c:pt>
                <c:pt idx="18">
                  <c:v>2324</c:v>
                </c:pt>
                <c:pt idx="19">
                  <c:v>2401</c:v>
                </c:pt>
              </c:numCache>
            </c:numRef>
          </c:cat>
          <c:val>
            <c:numRef>
              <c:f>'no5'!$C$61:$C$80</c:f>
              <c:numCache>
                <c:formatCode>0.00E+00</c:formatCode>
                <c:ptCount val="20"/>
                <c:pt idx="0">
                  <c:v>3.5286064121835698E-4</c:v>
                </c:pt>
                <c:pt idx="1">
                  <c:v>1.1055941960727E-4</c:v>
                </c:pt>
                <c:pt idx="2">
                  <c:v>4.3688153957054502E-5</c:v>
                </c:pt>
                <c:pt idx="3">
                  <c:v>2.82443668728599E-5</c:v>
                </c:pt>
                <c:pt idx="4">
                  <c:v>4.0307985253726598E-5</c:v>
                </c:pt>
                <c:pt idx="5">
                  <c:v>5.4278473537344398E-5</c:v>
                </c:pt>
                <c:pt idx="6">
                  <c:v>5.5997280772045702E-5</c:v>
                </c:pt>
                <c:pt idx="7">
                  <c:v>5.2858005952868597E-5</c:v>
                </c:pt>
                <c:pt idx="8">
                  <c:v>4.8658722319269299E-5</c:v>
                </c:pt>
                <c:pt idx="9">
                  <c:v>4.7613470041128503E-5</c:v>
                </c:pt>
                <c:pt idx="10">
                  <c:v>4.5829178154513898E-5</c:v>
                </c:pt>
                <c:pt idx="11">
                  <c:v>4.3056012427687401E-5</c:v>
                </c:pt>
                <c:pt idx="12">
                  <c:v>3.7341383139768E-5</c:v>
                </c:pt>
                <c:pt idx="13">
                  <c:v>3.03385816045651E-5</c:v>
                </c:pt>
                <c:pt idx="14">
                  <c:v>3.4502627375074603E-5</c:v>
                </c:pt>
                <c:pt idx="15">
                  <c:v>4.6359955383178901E-5</c:v>
                </c:pt>
                <c:pt idx="16">
                  <c:v>5.1376980133035501E-5</c:v>
                </c:pt>
                <c:pt idx="17">
                  <c:v>5.4522029898790702E-5</c:v>
                </c:pt>
                <c:pt idx="18">
                  <c:v>8.9668245425574404E-5</c:v>
                </c:pt>
                <c:pt idx="19">
                  <c:v>3.7082772456399897E-4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480192"/>
        <c:axId val="82654272"/>
      </c:lineChart>
      <c:catAx>
        <c:axId val="81480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2654272"/>
        <c:crosses val="autoZero"/>
        <c:auto val="1"/>
        <c:lblAlgn val="ctr"/>
        <c:lblOffset val="100"/>
        <c:noMultiLvlLbl val="0"/>
      </c:catAx>
      <c:valAx>
        <c:axId val="82654272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81480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 smtClean="0"/>
              <a:t>2002~2017(16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간 </a:t>
            </a:r>
            <a:r>
              <a:rPr lang="ko-KR" altLang="en-US" dirty="0"/>
              <a:t>월별 총 당첨자 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val>
            <c:numRef>
              <c:f>Sheet1!$B$2:$B$13</c:f>
              <c:numCache>
                <c:formatCode>General</c:formatCode>
                <c:ptCount val="12"/>
                <c:pt idx="0">
                  <c:v>451</c:v>
                </c:pt>
                <c:pt idx="1">
                  <c:v>403</c:v>
                </c:pt>
                <c:pt idx="2">
                  <c:v>460</c:v>
                </c:pt>
                <c:pt idx="3">
                  <c:v>468</c:v>
                </c:pt>
                <c:pt idx="4">
                  <c:v>441</c:v>
                </c:pt>
                <c:pt idx="5">
                  <c:v>391</c:v>
                </c:pt>
                <c:pt idx="6">
                  <c:v>417</c:v>
                </c:pt>
                <c:pt idx="7">
                  <c:v>395</c:v>
                </c:pt>
                <c:pt idx="8">
                  <c:v>402</c:v>
                </c:pt>
                <c:pt idx="9">
                  <c:v>368</c:v>
                </c:pt>
                <c:pt idx="10">
                  <c:v>381</c:v>
                </c:pt>
                <c:pt idx="11">
                  <c:v>379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08384"/>
        <c:axId val="74671232"/>
      </c:lineChart>
      <c:catAx>
        <c:axId val="62608384"/>
        <c:scaling>
          <c:orientation val="minMax"/>
        </c:scaling>
        <c:delete val="0"/>
        <c:axPos val="b"/>
        <c:majorTickMark val="out"/>
        <c:minorTickMark val="none"/>
        <c:tickLblPos val="nextTo"/>
        <c:crossAx val="74671232"/>
        <c:crosses val="autoZero"/>
        <c:auto val="1"/>
        <c:lblAlgn val="ctr"/>
        <c:lblOffset val="100"/>
        <c:noMultiLvlLbl val="0"/>
      </c:catAx>
      <c:valAx>
        <c:axId val="746712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626083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회차별 당첨자 수 </a:t>
            </a:r>
            <a:r>
              <a:rPr lang="en-US" altLang="ko-KR"/>
              <a:t>_</a:t>
            </a:r>
            <a:r>
              <a:rPr lang="ko-KR" altLang="en-US"/>
              <a:t>상위 </a:t>
            </a:r>
            <a:r>
              <a:rPr lang="en-US" altLang="ko-KR"/>
              <a:t>10</a:t>
            </a:r>
            <a:r>
              <a:rPr lang="ko-KR" altLang="en-US"/>
              <a:t>회차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'n2'!$A$2:$A$11</c:f>
              <c:numCache>
                <c:formatCode>General</c:formatCode>
                <c:ptCount val="10"/>
                <c:pt idx="0">
                  <c:v>546</c:v>
                </c:pt>
                <c:pt idx="1">
                  <c:v>21</c:v>
                </c:pt>
                <c:pt idx="2">
                  <c:v>757</c:v>
                </c:pt>
                <c:pt idx="3">
                  <c:v>745</c:v>
                </c:pt>
                <c:pt idx="4">
                  <c:v>381</c:v>
                </c:pt>
                <c:pt idx="5">
                  <c:v>740</c:v>
                </c:pt>
                <c:pt idx="6">
                  <c:v>718</c:v>
                </c:pt>
                <c:pt idx="7">
                  <c:v>598</c:v>
                </c:pt>
                <c:pt idx="8">
                  <c:v>683</c:v>
                </c:pt>
                <c:pt idx="9">
                  <c:v>106</c:v>
                </c:pt>
              </c:numCache>
            </c:numRef>
          </c:cat>
          <c:val>
            <c:numRef>
              <c:f>'n2'!$B$2:$B$11</c:f>
              <c:numCache>
                <c:formatCode>General</c:formatCode>
                <c:ptCount val="10"/>
                <c:pt idx="0">
                  <c:v>30</c:v>
                </c:pt>
                <c:pt idx="1">
                  <c:v>23</c:v>
                </c:pt>
                <c:pt idx="2">
                  <c:v>21</c:v>
                </c:pt>
                <c:pt idx="3">
                  <c:v>20</c:v>
                </c:pt>
                <c:pt idx="4">
                  <c:v>19</c:v>
                </c:pt>
                <c:pt idx="5">
                  <c:v>18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26784"/>
        <c:axId val="44405248"/>
      </c:barChart>
      <c:catAx>
        <c:axId val="44726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4405248"/>
        <c:crosses val="autoZero"/>
        <c:auto val="1"/>
        <c:lblAlgn val="ctr"/>
        <c:lblOffset val="100"/>
        <c:noMultiLvlLbl val="0"/>
      </c:catAx>
      <c:valAx>
        <c:axId val="4440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72678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800" dirty="0"/>
              <a:t>연도별 당첨자 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3927921472723924E-2"/>
          <c:y val="0.19162869198312235"/>
          <c:w val="0.94156498983621117"/>
          <c:h val="0.73391807036778633"/>
        </c:manualLayout>
      </c:layout>
      <c:lineChart>
        <c:grouping val="standard"/>
        <c:varyColors val="0"/>
        <c:ser>
          <c:idx val="0"/>
          <c:order val="0"/>
          <c:cat>
            <c:numRef>
              <c:f>Sheet1!$E$2:$E$17</c:f>
              <c:numCache>
                <c:formatCode>General</c:formatCode>
                <c:ptCount val="16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</c:numCache>
            </c:numRef>
          </c:cat>
          <c:val>
            <c:numRef>
              <c:f>Sheet1!$F$2:$F$17</c:f>
              <c:numCache>
                <c:formatCode>General</c:formatCode>
                <c:ptCount val="16"/>
                <c:pt idx="0">
                  <c:v>2</c:v>
                </c:pt>
                <c:pt idx="1">
                  <c:v>209</c:v>
                </c:pt>
                <c:pt idx="2">
                  <c:v>252</c:v>
                </c:pt>
                <c:pt idx="3">
                  <c:v>341</c:v>
                </c:pt>
                <c:pt idx="4">
                  <c:v>302</c:v>
                </c:pt>
                <c:pt idx="5">
                  <c:v>302</c:v>
                </c:pt>
                <c:pt idx="6">
                  <c:v>285</c:v>
                </c:pt>
                <c:pt idx="7">
                  <c:v>295</c:v>
                </c:pt>
                <c:pt idx="8">
                  <c:v>291</c:v>
                </c:pt>
                <c:pt idx="9">
                  <c:v>366</c:v>
                </c:pt>
                <c:pt idx="10">
                  <c:v>346</c:v>
                </c:pt>
                <c:pt idx="11">
                  <c:v>403</c:v>
                </c:pt>
                <c:pt idx="12">
                  <c:v>391</c:v>
                </c:pt>
                <c:pt idx="13">
                  <c:v>393</c:v>
                </c:pt>
                <c:pt idx="14">
                  <c:v>458</c:v>
                </c:pt>
                <c:pt idx="15">
                  <c:v>320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99520"/>
        <c:axId val="108438080"/>
      </c:lineChart>
      <c:catAx>
        <c:axId val="4029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8438080"/>
        <c:crosses val="autoZero"/>
        <c:auto val="1"/>
        <c:lblAlgn val="ctr"/>
        <c:lblOffset val="100"/>
        <c:noMultiLvlLbl val="0"/>
      </c:catAx>
      <c:valAx>
        <c:axId val="108438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402995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solidFill>
        <a:schemeClr val="bg1">
          <a:lumMod val="65000"/>
        </a:schemeClr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0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0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1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77B4-9A23-44EF-8EAC-ACEE87CFFC1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4A21-FEFD-4376-A06D-2CF127C5A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0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HADOOP-HIVE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7624" y="3739480"/>
            <a:ext cx="6840760" cy="19217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Subway </a:t>
            </a:r>
            <a:r>
              <a:rPr lang="ko-KR" altLang="en-US" dirty="0" smtClean="0"/>
              <a:t>승객 데이터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&amp; Lotto </a:t>
            </a:r>
            <a:r>
              <a:rPr lang="ko-KR" altLang="en-US" dirty="0" smtClean="0"/>
              <a:t>당첨인원 데이터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박수민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0301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회차별</a:t>
            </a:r>
            <a:r>
              <a:rPr lang="ko-KR" altLang="en-US" dirty="0" smtClean="0"/>
              <a:t> 당첨자 수</a:t>
            </a:r>
            <a:r>
              <a:rPr lang="en-US" altLang="ko-KR" dirty="0" smtClean="0"/>
              <a:t>_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smtClean="0"/>
              <a:t>546 </a:t>
            </a:r>
            <a:r>
              <a:rPr lang="ko-KR" altLang="en-US" sz="2000" dirty="0" smtClean="0"/>
              <a:t>회 </a:t>
            </a:r>
            <a:r>
              <a:rPr lang="en-US" altLang="ko-KR" sz="2000" dirty="0" smtClean="0"/>
              <a:t>Lotto</a:t>
            </a:r>
            <a:r>
              <a:rPr lang="ko-KR" altLang="en-US" sz="2000" dirty="0" smtClean="0"/>
              <a:t>추첨에서 최다 당첨자가 배출되었다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89545"/>
              </p:ext>
            </p:extLst>
          </p:nvPr>
        </p:nvGraphicFramePr>
        <p:xfrm>
          <a:off x="611560" y="2348880"/>
          <a:ext cx="7992888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26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연도별 당첨자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smtClean="0"/>
              <a:t>2002</a:t>
            </a:r>
            <a:r>
              <a:rPr lang="ko-KR" altLang="en-US" sz="2000" dirty="0" smtClean="0"/>
              <a:t>년에는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명으로 시작하여 급격히 증가</a:t>
            </a:r>
            <a:r>
              <a:rPr lang="en-US" altLang="ko-KR" sz="2000" dirty="0" smtClean="0"/>
              <a:t>.</a:t>
            </a:r>
          </a:p>
          <a:p>
            <a:pPr marL="0" indent="0" algn="ctr">
              <a:buNone/>
            </a:pPr>
            <a:r>
              <a:rPr lang="ko-KR" altLang="en-US" sz="2000" dirty="0" smtClean="0"/>
              <a:t>꾸준히 증가해 </a:t>
            </a:r>
            <a:r>
              <a:rPr lang="en-US" altLang="ko-KR" sz="2000" dirty="0" smtClean="0"/>
              <a:t>2005~2010</a:t>
            </a:r>
            <a:r>
              <a:rPr lang="ko-KR" altLang="en-US" sz="2000" dirty="0" smtClean="0"/>
              <a:t>까지 일정 이상을 유지 </a:t>
            </a:r>
            <a:r>
              <a:rPr lang="en-US" altLang="ko-KR" sz="2000" dirty="0" smtClean="0"/>
              <a:t>(plateau </a:t>
            </a:r>
            <a:r>
              <a:rPr lang="ko-KR" altLang="en-US" sz="2000" dirty="0" smtClean="0"/>
              <a:t>현상</a:t>
            </a:r>
            <a:r>
              <a:rPr lang="en-US" altLang="ko-KR" sz="2000" dirty="0" smtClean="0"/>
              <a:t>).</a:t>
            </a:r>
          </a:p>
          <a:p>
            <a:pPr marL="0" indent="0" algn="ctr">
              <a:buNone/>
            </a:pPr>
            <a:r>
              <a:rPr lang="ko-KR" altLang="en-US" sz="2000" dirty="0" smtClean="0"/>
              <a:t>다시</a:t>
            </a:r>
            <a:r>
              <a:rPr lang="en-US" altLang="ko-KR" sz="2000" dirty="0" smtClean="0"/>
              <a:t> 2011</a:t>
            </a:r>
            <a:r>
              <a:rPr lang="ko-KR" altLang="en-US" sz="2000" dirty="0" smtClean="0"/>
              <a:t>부터 증가</a:t>
            </a:r>
            <a:r>
              <a:rPr lang="en-US" altLang="ko-KR" sz="2000" dirty="0" smtClean="0"/>
              <a:t>, 2013~2015 </a:t>
            </a:r>
            <a:r>
              <a:rPr lang="ko-KR" altLang="en-US" sz="2000" dirty="0" smtClean="0"/>
              <a:t>일정하다가 </a:t>
            </a:r>
            <a:r>
              <a:rPr lang="en-US" altLang="ko-KR" sz="2000" dirty="0" smtClean="0"/>
              <a:t>2016</a:t>
            </a:r>
            <a:r>
              <a:rPr lang="ko-KR" altLang="en-US" sz="2000" dirty="0" smtClean="0"/>
              <a:t>에 최댓값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761526"/>
              </p:ext>
            </p:extLst>
          </p:nvPr>
        </p:nvGraphicFramePr>
        <p:xfrm>
          <a:off x="179512" y="2780928"/>
          <a:ext cx="8768594" cy="3834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7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SUBWAY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200" dirty="0" smtClean="0"/>
              <a:t>시간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호선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탑승 인원 수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하차 인원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시간대별 유동인구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출근 시간대에 가까운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시경에 최댓값을 가지며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9</a:t>
            </a:r>
            <a:r>
              <a:rPr lang="ko-KR" altLang="en-US" sz="2000" dirty="0" smtClean="0"/>
              <a:t>시 이후 급히 감소하여 오전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시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오후 </a:t>
            </a:r>
            <a:r>
              <a:rPr lang="en-US" altLang="ko-KR" sz="2000" dirty="0" smtClean="0"/>
              <a:t>16</a:t>
            </a:r>
            <a:r>
              <a:rPr lang="ko-KR" altLang="en-US" sz="2000" dirty="0" smtClean="0"/>
              <a:t>시까지 일정 인구 유지</a:t>
            </a:r>
            <a:r>
              <a:rPr lang="en-US" altLang="ko-KR" sz="2000" dirty="0" smtClean="0"/>
              <a:t>.</a:t>
            </a:r>
          </a:p>
          <a:p>
            <a:pPr marL="0" indent="0" algn="ctr">
              <a:buNone/>
            </a:pPr>
            <a:r>
              <a:rPr lang="en-US" altLang="ko-KR" sz="2000" dirty="0" smtClean="0"/>
              <a:t>18</a:t>
            </a:r>
            <a:r>
              <a:rPr lang="ko-KR" altLang="en-US" sz="2000" dirty="0" smtClean="0"/>
              <a:t>시 전후로 약간 증가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심야로 갈 수록 급격한 감소를 보인다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767474"/>
              </p:ext>
            </p:extLst>
          </p:nvPr>
        </p:nvGraphicFramePr>
        <p:xfrm>
          <a:off x="467544" y="2780928"/>
          <a:ext cx="8208912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828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환승자가</a:t>
            </a:r>
            <a:r>
              <a:rPr lang="ko-KR" altLang="en-US" dirty="0" smtClean="0"/>
              <a:t> 가장 많은 호선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타 호선에 비해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호선에서 매우 많은 인구가 </a:t>
            </a:r>
            <a:r>
              <a:rPr lang="ko-KR" altLang="en-US" sz="2000" dirty="0" err="1" smtClean="0"/>
              <a:t>환승함을</a:t>
            </a:r>
            <a:r>
              <a:rPr lang="ko-KR" altLang="en-US" sz="2000" dirty="0" smtClean="0"/>
              <a:t> 알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358960"/>
              </p:ext>
            </p:extLst>
          </p:nvPr>
        </p:nvGraphicFramePr>
        <p:xfrm>
          <a:off x="755576" y="2492896"/>
          <a:ext cx="7776864" cy="4027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87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심야</a:t>
            </a:r>
            <a:r>
              <a:rPr lang="en-US" altLang="ko-KR" dirty="0" smtClean="0"/>
              <a:t>(22~05) </a:t>
            </a:r>
            <a:r>
              <a:rPr lang="ko-KR" altLang="en-US" dirty="0" err="1" smtClean="0"/>
              <a:t>귀가객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심야 </a:t>
            </a:r>
            <a:r>
              <a:rPr lang="ko-KR" altLang="en-US" sz="2000" dirty="0" err="1" smtClean="0"/>
              <a:t>귀가객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탑승객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또한 타 호선과 비교하여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호선에서 매우 높은 값을 보인다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153932"/>
              </p:ext>
            </p:extLst>
          </p:nvPr>
        </p:nvGraphicFramePr>
        <p:xfrm>
          <a:off x="755576" y="2564904"/>
          <a:ext cx="770485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99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시간대별 승객 비율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ko-KR" altLang="en-US" sz="20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849963"/>
              </p:ext>
            </p:extLst>
          </p:nvPr>
        </p:nvGraphicFramePr>
        <p:xfrm>
          <a:off x="755576" y="2492896"/>
          <a:ext cx="7632848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47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시간대별 승객 비율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ko-KR" altLang="en-US" sz="2000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584373"/>
              </p:ext>
            </p:extLst>
          </p:nvPr>
        </p:nvGraphicFramePr>
        <p:xfrm>
          <a:off x="251520" y="2492896"/>
          <a:ext cx="86409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96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LOTTO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200" dirty="0" err="1" smtClean="0"/>
              <a:t>회</a:t>
            </a:r>
            <a:r>
              <a:rPr lang="ko-KR" altLang="en-US" sz="3200" dirty="0" err="1"/>
              <a:t>차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연도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월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당첨 번호 </a:t>
            </a:r>
            <a:r>
              <a:rPr lang="en-US" altLang="ko-KR" sz="3200" dirty="0" smtClean="0"/>
              <a:t>1~7</a:t>
            </a:r>
            <a:br>
              <a:rPr lang="en-US" altLang="ko-KR" sz="3200" dirty="0" smtClean="0"/>
            </a:br>
            <a:r>
              <a:rPr lang="ko-KR" altLang="en-US" sz="3200" dirty="0" smtClean="0"/>
              <a:t>당첨 인원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34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월별 당첨자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월별로 급격한 차이는 없으나 대체적으로 </a:t>
            </a:r>
            <a:r>
              <a:rPr lang="en-US" altLang="ko-KR" sz="2000" dirty="0" smtClean="0"/>
              <a:t>3~5</a:t>
            </a:r>
            <a:r>
              <a:rPr lang="ko-KR" altLang="en-US" sz="2000" dirty="0" smtClean="0"/>
              <a:t>월이 가장 높은 추세이다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가장 당첨자가 적은 월은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월경으로 나타난다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653633"/>
              </p:ext>
            </p:extLst>
          </p:nvPr>
        </p:nvGraphicFramePr>
        <p:xfrm>
          <a:off x="539552" y="2420888"/>
          <a:ext cx="813690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58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225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HADOOP-HIVE 실습</vt:lpstr>
      <vt:lpstr>SUBWAY  시간 호선 탑승 인원 수 하차 인원 수</vt:lpstr>
      <vt:lpstr>1. 시간대별 유동인구</vt:lpstr>
      <vt:lpstr>2. 환승자가 가장 많은 호선</vt:lpstr>
      <vt:lpstr>3. 심야(22~05) 귀가객</vt:lpstr>
      <vt:lpstr>3. 시간대별 승객 비율 비교</vt:lpstr>
      <vt:lpstr>3. 시간대별 승객 비율 비교</vt:lpstr>
      <vt:lpstr>LOTTO  회차 연도 / 월 당첨 번호 1~7 당첨 인원 수</vt:lpstr>
      <vt:lpstr>1. 월별 당첨자 수</vt:lpstr>
      <vt:lpstr>2. 회차별 당첨자 수_상위 10</vt:lpstr>
      <vt:lpstr>3. 연도별 당첨자 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5</cp:revision>
  <dcterms:created xsi:type="dcterms:W3CDTF">2019-09-24T08:42:20Z</dcterms:created>
  <dcterms:modified xsi:type="dcterms:W3CDTF">2019-09-24T09:37:06Z</dcterms:modified>
</cp:coreProperties>
</file>