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6" autoAdjust="0"/>
    <p:restoredTop sz="94660"/>
  </p:normalViewPr>
  <p:slideViewPr>
    <p:cSldViewPr>
      <p:cViewPr varScale="1">
        <p:scale>
          <a:sx n="79" d="100"/>
          <a:sy n="79" d="100"/>
        </p:scale>
        <p:origin x="-1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709-000\Desktop\Temp\hws\Output\no13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709-000\Desktop\Temp\hws\Output\no14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709-000\Desktop\Temp\hws\Output\no15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ko-KR" dirty="0"/>
              <a:t>1999~2002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월별 </a:t>
            </a:r>
            <a:r>
              <a:rPr lang="ko-KR" altLang="en-US" dirty="0"/>
              <a:t>평균 비행시간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dLbls>
            <c:dLbl>
              <c:idx val="8"/>
              <c:layout>
                <c:manualLayout>
                  <c:x val="-3.5283194057567455E-2"/>
                  <c:y val="7.6190476190476197E-2"/>
                </c:manualLayout>
              </c:layout>
              <c:tx>
                <c:rich>
                  <a:bodyPr/>
                  <a:lstStyle/>
                  <a:p>
                    <a:pPr algn="ctr" rtl="0">
                      <a:defRPr lang="en-US" altLang="en-US" sz="11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en-US" sz="11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9</a:t>
                    </a:r>
                    <a:r>
                      <a:rPr lang="ko-KR" altLang="en-US" sz="11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월</a:t>
                    </a:r>
                    <a:endParaRPr lang="en-US" altLang="en-US" sz="11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endParaRPr>
                  </a:p>
                  <a:p>
                    <a:pPr algn="ctr" rtl="0">
                      <a:defRPr lang="en-US" altLang="en-US" sz="11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en-US" sz="11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rPr>
                      <a:t>104.2</a:t>
                    </a: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6.3858048384620447E-2"/>
                  <c:y val="-4.2797014009612437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sz="1100" b="0"/>
                      <a:t>12</a:t>
                    </a:r>
                    <a:r>
                      <a:rPr lang="ko-KR" altLang="en-US" sz="1100" b="0"/>
                      <a:t>월</a:t>
                    </a:r>
                    <a:endParaRPr lang="en-US" altLang="en-US" sz="1100" b="0"/>
                  </a:p>
                  <a:p>
                    <a:r>
                      <a:rPr lang="en-US" altLang="en-US" sz="1100" b="0"/>
                      <a:t>106.5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val>
            <c:numRef>
              <c:f>'no13'!$F$2:$F$13</c:f>
              <c:numCache>
                <c:formatCode>General</c:formatCode>
                <c:ptCount val="12"/>
                <c:pt idx="0">
                  <c:v>104.89643943295999</c:v>
                </c:pt>
                <c:pt idx="1">
                  <c:v>104.80413323533</c:v>
                </c:pt>
                <c:pt idx="2">
                  <c:v>105.210534947781</c:v>
                </c:pt>
                <c:pt idx="3">
                  <c:v>105.062852839695</c:v>
                </c:pt>
                <c:pt idx="4">
                  <c:v>104.68060176317</c:v>
                </c:pt>
                <c:pt idx="5">
                  <c:v>105.135624957875</c:v>
                </c:pt>
                <c:pt idx="6">
                  <c:v>104.993164619319</c:v>
                </c:pt>
                <c:pt idx="7">
                  <c:v>105.02954401215</c:v>
                </c:pt>
                <c:pt idx="8">
                  <c:v>104.19080865621601</c:v>
                </c:pt>
                <c:pt idx="9">
                  <c:v>104.458009756344</c:v>
                </c:pt>
                <c:pt idx="10">
                  <c:v>105.18450065151499</c:v>
                </c:pt>
                <c:pt idx="11">
                  <c:v>106.518019480519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819840"/>
        <c:axId val="94708288"/>
      </c:lineChart>
      <c:catAx>
        <c:axId val="94819840"/>
        <c:scaling>
          <c:orientation val="minMax"/>
        </c:scaling>
        <c:delete val="0"/>
        <c:axPos val="b"/>
        <c:majorTickMark val="none"/>
        <c:minorTickMark val="none"/>
        <c:tickLblPos val="nextTo"/>
        <c:crossAx val="94708288"/>
        <c:crosses val="autoZero"/>
        <c:auto val="1"/>
        <c:lblAlgn val="ctr"/>
        <c:lblOffset val="100"/>
        <c:noMultiLvlLbl val="0"/>
      </c:catAx>
      <c:valAx>
        <c:axId val="9470828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94819840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bg1">
          <a:lumMod val="75000"/>
        </a:schemeClr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dirty="0" smtClean="0"/>
              <a:t>연도별 </a:t>
            </a:r>
            <a:r>
              <a:rPr lang="ko-KR" dirty="0"/>
              <a:t>지연 건수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총 지연 건수</c:v>
          </c:tx>
          <c:dLbls>
            <c:dLbl>
              <c:idx val="1"/>
              <c:layout>
                <c:manualLayout>
                  <c:x val="1.3888888888888888E-2"/>
                  <c:y val="-3.7037037037037035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sz="1200" dirty="0"/>
                      <a:t>2000</a:t>
                    </a:r>
                    <a:r>
                      <a:rPr lang="ko-KR" altLang="en-US" sz="1200" dirty="0"/>
                      <a:t>년</a:t>
                    </a:r>
                    <a:endParaRPr lang="en-US" altLang="ko-KR" sz="1200" dirty="0"/>
                  </a:p>
                  <a:p>
                    <a:r>
                      <a:rPr lang="en-US" altLang="en-US" sz="1200" dirty="0"/>
                      <a:t>57405062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050"/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'no14'!$A$2:$A$5</c:f>
              <c:numCache>
                <c:formatCode>General</c:formatCode>
                <c:ptCount val="4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</c:numCache>
            </c:numRef>
          </c:cat>
          <c:val>
            <c:numRef>
              <c:f>'no14'!$B$2:$B$5</c:f>
              <c:numCache>
                <c:formatCode>General</c:formatCode>
                <c:ptCount val="4"/>
                <c:pt idx="0">
                  <c:v>44201930</c:v>
                </c:pt>
                <c:pt idx="1">
                  <c:v>57405062</c:v>
                </c:pt>
                <c:pt idx="2">
                  <c:v>31641888</c:v>
                </c:pt>
                <c:pt idx="3">
                  <c:v>16587637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821888"/>
        <c:axId val="94710592"/>
      </c:lineChart>
      <c:catAx>
        <c:axId val="94821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4710592"/>
        <c:crosses val="autoZero"/>
        <c:auto val="1"/>
        <c:lblAlgn val="ctr"/>
        <c:lblOffset val="100"/>
        <c:noMultiLvlLbl val="0"/>
      </c:catAx>
      <c:valAx>
        <c:axId val="94710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4821888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bg1">
          <a:lumMod val="75000"/>
        </a:schemeClr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/>
              <a:t>연도별 비행취소건수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'no15'!$B$1</c:f>
              <c:strCache>
                <c:ptCount val="1"/>
                <c:pt idx="0">
                  <c:v>비행취소건수</c:v>
                </c:pt>
              </c:strCache>
            </c:strRef>
          </c:tx>
          <c:dLbls>
            <c:dLbl>
              <c:idx val="2"/>
              <c:layout>
                <c:manualLayout>
                  <c:x val="6.4722676073708423E-3"/>
                  <c:y val="-4.0943119415303063E-2"/>
                </c:manualLayout>
              </c:layout>
              <c:tx>
                <c:rich>
                  <a:bodyPr/>
                  <a:lstStyle/>
                  <a:p>
                    <a:pPr>
                      <a:defRPr sz="1200"/>
                    </a:pPr>
                    <a:r>
                      <a:rPr lang="en-US" altLang="en-US" sz="1200" dirty="0" smtClean="0"/>
                      <a:t>2001</a:t>
                    </a:r>
                    <a:r>
                      <a:rPr lang="ko-KR" altLang="en-US" sz="1200" dirty="0" smtClean="0"/>
                      <a:t>년</a:t>
                    </a:r>
                    <a:endParaRPr lang="en-US" altLang="en-US" sz="1200" dirty="0" smtClean="0"/>
                  </a:p>
                  <a:p>
                    <a:pPr>
                      <a:defRPr sz="1200"/>
                    </a:pPr>
                    <a:r>
                      <a:rPr lang="en-US" altLang="en-US" sz="1200" dirty="0" smtClean="0"/>
                      <a:t>231198</a:t>
                    </a:r>
                    <a:endParaRPr lang="en-US" altLang="en-US" sz="1200" dirty="0"/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numRef>
              <c:f>'no15'!$A$2:$A$5</c:f>
              <c:numCache>
                <c:formatCode>General</c:formatCode>
                <c:ptCount val="4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</c:numCache>
            </c:numRef>
          </c:cat>
          <c:val>
            <c:numRef>
              <c:f>'no15'!$B$2:$B$5</c:f>
              <c:numCache>
                <c:formatCode>General</c:formatCode>
                <c:ptCount val="4"/>
                <c:pt idx="0">
                  <c:v>154311</c:v>
                </c:pt>
                <c:pt idx="1">
                  <c:v>187490</c:v>
                </c:pt>
                <c:pt idx="2">
                  <c:v>231198</c:v>
                </c:pt>
                <c:pt idx="3">
                  <c:v>65143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936896"/>
        <c:axId val="94712896"/>
      </c:lineChart>
      <c:catAx>
        <c:axId val="97936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4712896"/>
        <c:crosses val="autoZero"/>
        <c:auto val="1"/>
        <c:lblAlgn val="ctr"/>
        <c:lblOffset val="100"/>
        <c:noMultiLvlLbl val="0"/>
      </c:catAx>
      <c:valAx>
        <c:axId val="947128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7936896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bg1">
          <a:lumMod val="75000"/>
        </a:schemeClr>
      </a:solidFill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C31E-0336-4E71-8A64-9F1461E5BA8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A5A4-3C03-4E47-ACC5-9963348C3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43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C31E-0336-4E71-8A64-9F1461E5BA8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A5A4-3C03-4E47-ACC5-9963348C3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88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C31E-0336-4E71-8A64-9F1461E5BA8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A5A4-3C03-4E47-ACC5-9963348C3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99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C31E-0336-4E71-8A64-9F1461E5BA8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A5A4-3C03-4E47-ACC5-9963348C3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8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C31E-0336-4E71-8A64-9F1461E5BA8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A5A4-3C03-4E47-ACC5-9963348C3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00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C31E-0336-4E71-8A64-9F1461E5BA8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A5A4-3C03-4E47-ACC5-9963348C3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95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C31E-0336-4E71-8A64-9F1461E5BA8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A5A4-3C03-4E47-ACC5-9963348C3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3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C31E-0336-4E71-8A64-9F1461E5BA8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A5A4-3C03-4E47-ACC5-9963348C3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46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C31E-0336-4E71-8A64-9F1461E5BA8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A5A4-3C03-4E47-ACC5-9963348C3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84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C31E-0336-4E71-8A64-9F1461E5BA8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A5A4-3C03-4E47-ACC5-9963348C3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54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C31E-0336-4E71-8A64-9F1461E5BA8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A5A4-3C03-4E47-ACC5-9963348C3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49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DC31E-0336-4E71-8A64-9F1461E5BA8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CA5A4-3C03-4E47-ACC5-9963348C3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14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HIVE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Air Delay Table, no.13~16</a:t>
            </a:r>
          </a:p>
          <a:p>
            <a:r>
              <a:rPr lang="ko-KR" altLang="en-US" dirty="0" smtClean="0"/>
              <a:t>박수</a:t>
            </a:r>
            <a:r>
              <a:rPr lang="ko-KR" altLang="en-US" dirty="0"/>
              <a:t>민</a:t>
            </a:r>
          </a:p>
        </p:txBody>
      </p:sp>
    </p:spTree>
    <p:extLst>
      <p:ext uri="{BB962C8B-B14F-4D97-AF65-F5344CB8AC3E}">
        <p14:creationId xmlns:p14="http://schemas.microsoft.com/office/powerpoint/2010/main" val="347193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13.</a:t>
            </a:r>
            <a:r>
              <a:rPr lang="en-US" altLang="ko-KR" sz="3600" b="1" dirty="0" smtClean="0"/>
              <a:t> 4</a:t>
            </a:r>
            <a:r>
              <a:rPr lang="ko-KR" altLang="en-US" sz="3600" b="1" dirty="0" smtClean="0"/>
              <a:t>년간 매월</a:t>
            </a:r>
            <a:r>
              <a:rPr lang="ko-KR" altLang="ko-KR" sz="3600" b="1" dirty="0" smtClean="0"/>
              <a:t> </a:t>
            </a:r>
            <a:r>
              <a:rPr lang="ko-KR" altLang="ko-KR" sz="3600" b="1" dirty="0"/>
              <a:t>비행시간</a:t>
            </a:r>
            <a:r>
              <a:rPr lang="en-US" altLang="ko-KR" sz="3600" b="1" dirty="0"/>
              <a:t>(airtime) </a:t>
            </a:r>
            <a:r>
              <a:rPr lang="ko-KR" altLang="ko-KR" sz="3600" b="1" dirty="0" smtClean="0"/>
              <a:t>패</a:t>
            </a:r>
            <a:r>
              <a:rPr lang="ko-KR" altLang="en-US" sz="3600" b="1" dirty="0" smtClean="0"/>
              <a:t>턴</a:t>
            </a:r>
            <a:endParaRPr lang="ko-KR" altLang="en-US" sz="3600" dirty="0"/>
          </a:p>
        </p:txBody>
      </p:sp>
      <p:graphicFrame>
        <p:nvGraphicFramePr>
          <p:cNvPr id="4" name="차트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7941364"/>
              </p:ext>
            </p:extLst>
          </p:nvPr>
        </p:nvGraphicFramePr>
        <p:xfrm>
          <a:off x="539552" y="2492896"/>
          <a:ext cx="7992888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dirty="0" smtClean="0"/>
              <a:t>평균적으로 </a:t>
            </a:r>
            <a:r>
              <a:rPr lang="en-US" altLang="ko-KR" sz="2000" dirty="0" smtClean="0"/>
              <a:t>12</a:t>
            </a:r>
            <a:r>
              <a:rPr lang="ko-KR" altLang="en-US" sz="2000" dirty="0" smtClean="0"/>
              <a:t>월이 가장 성수기이며</a:t>
            </a:r>
            <a:r>
              <a:rPr lang="en-US" altLang="ko-KR" sz="2000" dirty="0" smtClean="0"/>
              <a:t>, </a:t>
            </a:r>
          </a:p>
          <a:p>
            <a:pPr marL="0" indent="0" algn="ctr">
              <a:buNone/>
            </a:pPr>
            <a:r>
              <a:rPr lang="en-US" altLang="ko-KR" sz="2000" dirty="0" smtClean="0"/>
              <a:t>9-10</a:t>
            </a:r>
            <a:r>
              <a:rPr lang="ko-KR" altLang="en-US" sz="2000" dirty="0" smtClean="0"/>
              <a:t>월이 비수기로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가장 낮은 평균 비행시간을 기록해왔다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7871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dirty="0" smtClean="0"/>
              <a:t>지연 건수는 </a:t>
            </a:r>
            <a:r>
              <a:rPr lang="en-US" altLang="ko-KR" sz="2000" dirty="0" smtClean="0"/>
              <a:t>2000</a:t>
            </a:r>
            <a:r>
              <a:rPr lang="ko-KR" altLang="en-US" sz="2000" dirty="0" smtClean="0"/>
              <a:t>년에 최댓값을 가지고 </a:t>
            </a:r>
            <a:endParaRPr lang="en-US" altLang="ko-KR" sz="2000" dirty="0" smtClean="0"/>
          </a:p>
          <a:p>
            <a:pPr marL="0" indent="0" algn="ctr">
              <a:buNone/>
            </a:pPr>
            <a:r>
              <a:rPr lang="en-US" altLang="ko-KR" sz="2000" dirty="0" smtClean="0"/>
              <a:t>2001</a:t>
            </a:r>
            <a:r>
              <a:rPr lang="ko-KR" altLang="en-US" sz="2000" dirty="0" smtClean="0"/>
              <a:t>년부터는 급격히 감소하는 패턴을 보인다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74848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/>
              <a:t>14.</a:t>
            </a:r>
            <a:r>
              <a:rPr lang="en-US" altLang="ko-KR" sz="3600" b="1" dirty="0" smtClean="0"/>
              <a:t> 4</a:t>
            </a:r>
            <a:r>
              <a:rPr lang="ko-KR" altLang="en-US" sz="3600" b="1" dirty="0" smtClean="0"/>
              <a:t>년간 </a:t>
            </a:r>
            <a:r>
              <a:rPr lang="ko-KR" altLang="ko-KR" sz="3600" b="1" dirty="0" smtClean="0"/>
              <a:t>연별 지연</a:t>
            </a:r>
            <a:r>
              <a:rPr lang="en-US" altLang="ko-KR" sz="3600" b="1" dirty="0" smtClean="0"/>
              <a:t>(</a:t>
            </a:r>
            <a:r>
              <a:rPr lang="en-US" altLang="ko-KR" sz="3600" b="1" dirty="0" err="1" smtClean="0"/>
              <a:t>arrdelay</a:t>
            </a:r>
            <a:r>
              <a:rPr lang="en-US" altLang="ko-KR" sz="3600" b="1" dirty="0" smtClean="0"/>
              <a:t>)</a:t>
            </a:r>
            <a:r>
              <a:rPr lang="ko-KR" altLang="ko-KR" sz="3600" b="1" dirty="0" smtClean="0"/>
              <a:t>의 패턴</a:t>
            </a:r>
            <a:endParaRPr lang="ko-KR" altLang="en-US" sz="3600" dirty="0"/>
          </a:p>
        </p:txBody>
      </p:sp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217851"/>
              </p:ext>
            </p:extLst>
          </p:nvPr>
        </p:nvGraphicFramePr>
        <p:xfrm>
          <a:off x="611560" y="2348880"/>
          <a:ext cx="7992888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061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dirty="0" smtClean="0"/>
              <a:t>비행 취소는 꾸준히 증가하여 </a:t>
            </a:r>
            <a:r>
              <a:rPr lang="en-US" altLang="ko-KR" sz="2000" dirty="0" smtClean="0"/>
              <a:t>2001</a:t>
            </a:r>
            <a:r>
              <a:rPr lang="ko-KR" altLang="en-US" sz="2000" dirty="0" smtClean="0"/>
              <a:t>년에 최댓값을 가지고</a:t>
            </a:r>
            <a:endParaRPr lang="en-US" altLang="ko-KR" sz="2000" dirty="0" smtClean="0"/>
          </a:p>
          <a:p>
            <a:pPr marL="0" indent="0" algn="ctr">
              <a:buNone/>
            </a:pPr>
            <a:r>
              <a:rPr lang="ko-KR" altLang="en-US" sz="2000" dirty="0" smtClean="0"/>
              <a:t>이후 급격한 감소하는 것으로 보인다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74848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/>
              <a:t>15.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연</a:t>
            </a:r>
            <a:r>
              <a:rPr lang="ko-KR" altLang="ko-KR" sz="3600" b="1" dirty="0" smtClean="0"/>
              <a:t>도별 비행</a:t>
            </a:r>
            <a:r>
              <a:rPr lang="en-US" altLang="ko-KR" sz="3600" b="1" dirty="0" smtClean="0"/>
              <a:t> </a:t>
            </a:r>
            <a:r>
              <a:rPr lang="ko-KR" altLang="ko-KR" sz="3600" b="1" dirty="0" smtClean="0"/>
              <a:t>취소건수</a:t>
            </a:r>
            <a:endParaRPr lang="ko-KR" altLang="en-US" sz="3600" dirty="0"/>
          </a:p>
        </p:txBody>
      </p:sp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5143411"/>
              </p:ext>
            </p:extLst>
          </p:nvPr>
        </p:nvGraphicFramePr>
        <p:xfrm>
          <a:off x="683568" y="2420888"/>
          <a:ext cx="7848872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544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 smtClean="0"/>
              <a:t>EWR (</a:t>
            </a:r>
            <a:r>
              <a:rPr lang="en-US" altLang="ko-KR" sz="2000" dirty="0"/>
              <a:t>Newark Liberty </a:t>
            </a:r>
            <a:r>
              <a:rPr lang="ko-KR" altLang="en-US" sz="2000" dirty="0" smtClean="0"/>
              <a:t>국제공</a:t>
            </a:r>
            <a:r>
              <a:rPr lang="ko-KR" altLang="en-US" sz="2000" dirty="0"/>
              <a:t>항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에서 출발하여 </a:t>
            </a:r>
            <a:endParaRPr lang="en-US" altLang="ko-KR" sz="2000" dirty="0" smtClean="0"/>
          </a:p>
          <a:p>
            <a:pPr marL="0" indent="0" algn="ctr">
              <a:buNone/>
            </a:pPr>
            <a:r>
              <a:rPr lang="en-US" altLang="ko-KR" sz="2000" dirty="0" smtClean="0"/>
              <a:t>HNL</a:t>
            </a:r>
            <a:r>
              <a:rPr lang="en-US" altLang="ko-KR" sz="2000" dirty="0"/>
              <a:t>(H</a:t>
            </a:r>
            <a:r>
              <a:rPr lang="en-US" altLang="ko-KR" sz="2000" dirty="0" smtClean="0"/>
              <a:t>onolulu</a:t>
            </a:r>
            <a:r>
              <a:rPr lang="en-US" altLang="ko-KR" sz="2000" dirty="0"/>
              <a:t> </a:t>
            </a:r>
            <a:r>
              <a:rPr lang="ko-KR" altLang="en-US" sz="2000" dirty="0" smtClean="0"/>
              <a:t>국제공항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도착하는 항</a:t>
            </a:r>
            <a:r>
              <a:rPr lang="ko-KR" altLang="en-US" sz="2000" dirty="0"/>
              <a:t>공</a:t>
            </a:r>
            <a:r>
              <a:rPr lang="ko-KR" altLang="en-US" sz="2000" dirty="0" smtClean="0"/>
              <a:t>편이 </a:t>
            </a:r>
            <a:endParaRPr lang="en-US" altLang="ko-KR" sz="2000" dirty="0" smtClean="0"/>
          </a:p>
          <a:p>
            <a:pPr marL="0" indent="0" algn="ctr">
              <a:buNone/>
            </a:pPr>
            <a:r>
              <a:rPr lang="en-US" altLang="ko-KR" sz="2000" dirty="0" smtClean="0"/>
              <a:t>4</a:t>
            </a:r>
            <a:r>
              <a:rPr lang="ko-KR" altLang="en-US" sz="2000" dirty="0" smtClean="0"/>
              <a:t>년간 가장 높은 비행시간을 기록했다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74848" y="260648"/>
            <a:ext cx="8517632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00" dirty="0" smtClean="0"/>
              <a:t>16.</a:t>
            </a:r>
            <a:r>
              <a:rPr lang="en-US" altLang="ko-KR" sz="3500" b="1" dirty="0" smtClean="0"/>
              <a:t> 4</a:t>
            </a:r>
            <a:r>
              <a:rPr lang="ko-KR" altLang="ko-KR" sz="3500" b="1" dirty="0" smtClean="0"/>
              <a:t>년간의 출발</a:t>
            </a:r>
            <a:r>
              <a:rPr lang="en-US" altLang="ko-KR" sz="3500" b="1" dirty="0"/>
              <a:t>-</a:t>
            </a:r>
            <a:r>
              <a:rPr lang="ko-KR" altLang="ko-KR" sz="3500" b="1" dirty="0" err="1" smtClean="0"/>
              <a:t>도착지</a:t>
            </a:r>
            <a:r>
              <a:rPr lang="ko-KR" altLang="en-US" sz="3500" b="1" dirty="0" err="1" smtClean="0"/>
              <a:t>별</a:t>
            </a:r>
            <a:r>
              <a:rPr lang="ko-KR" altLang="ko-KR" sz="3500" b="1" dirty="0" smtClean="0"/>
              <a:t> </a:t>
            </a:r>
            <a:r>
              <a:rPr lang="ko-KR" altLang="en-US" sz="3500" b="1" dirty="0" smtClean="0"/>
              <a:t>평균 비행시간 </a:t>
            </a:r>
            <a:r>
              <a:rPr lang="en-US" altLang="ko-KR" sz="3500" b="1" dirty="0" smtClean="0"/>
              <a:t>Top 15</a:t>
            </a:r>
            <a:endParaRPr lang="ko-KR" altLang="en-US" sz="3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t="1623" r="864" b="1491"/>
          <a:stretch/>
        </p:blipFill>
        <p:spPr bwMode="auto">
          <a:xfrm>
            <a:off x="971600" y="2752182"/>
            <a:ext cx="7488832" cy="384517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563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120</Words>
  <Application>Microsoft Office PowerPoint</Application>
  <PresentationFormat>화면 슬라이드 쇼(4:3)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HIVE 실습</vt:lpstr>
      <vt:lpstr>13. 4년간 매월 비행시간(airtime) 패턴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 실습</dc:title>
  <dc:creator>709-000</dc:creator>
  <cp:lastModifiedBy>709-000</cp:lastModifiedBy>
  <cp:revision>5</cp:revision>
  <dcterms:created xsi:type="dcterms:W3CDTF">2019-09-23T06:11:45Z</dcterms:created>
  <dcterms:modified xsi:type="dcterms:W3CDTF">2019-09-24T00:23:08Z</dcterms:modified>
</cp:coreProperties>
</file>