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4" r:id="rId1"/>
    <p:sldMasterId id="2147483842" r:id="rId2"/>
  </p:sldMasterIdLst>
  <p:notesMasterIdLst>
    <p:notesMasterId r:id="rId22"/>
  </p:notesMasterIdLst>
  <p:sldIdLst>
    <p:sldId id="380" r:id="rId3"/>
    <p:sldId id="742" r:id="rId4"/>
    <p:sldId id="748" r:id="rId5"/>
    <p:sldId id="745" r:id="rId6"/>
    <p:sldId id="746" r:id="rId7"/>
    <p:sldId id="747" r:id="rId8"/>
    <p:sldId id="749" r:id="rId9"/>
    <p:sldId id="750" r:id="rId10"/>
    <p:sldId id="751" r:id="rId11"/>
    <p:sldId id="753" r:id="rId12"/>
    <p:sldId id="752" r:id="rId13"/>
    <p:sldId id="754" r:id="rId14"/>
    <p:sldId id="756" r:id="rId15"/>
    <p:sldId id="755" r:id="rId16"/>
    <p:sldId id="9407" r:id="rId17"/>
    <p:sldId id="9408" r:id="rId18"/>
    <p:sldId id="9409" r:id="rId19"/>
    <p:sldId id="9410" r:id="rId20"/>
    <p:sldId id="735" r:id="rId21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2245"/>
  </p:normalViewPr>
  <p:slideViewPr>
    <p:cSldViewPr>
      <p:cViewPr varScale="1">
        <p:scale>
          <a:sx n="118" d="100"/>
          <a:sy n="118" d="100"/>
        </p:scale>
        <p:origin x="792" y="192"/>
      </p:cViewPr>
      <p:guideLst/>
    </p:cSldViewPr>
  </p:slideViewPr>
  <p:outlineViewPr>
    <p:cViewPr>
      <p:scale>
        <a:sx n="33" d="100"/>
        <a:sy n="33" d="100"/>
      </p:scale>
      <p:origin x="0" y="-6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 xmlns:a14="http://schemas.microsoft.com/office/drawing/2010/main" xmlns:wp="http://schemas.openxmlformats.org/drawingml/2006/wordprocessingDrawing" xmlns:xml="http://www.w3.org/XML/1998/namespace" xmlns:w="http://schemas.openxmlformats.org/wordprocessingml/2006/main" xmlns:m="http://schemas.openxmlformats.org/officeDocument/2006/math">
            <c:ext xmlns:c16="http://schemas.microsoft.com/office/drawing/2014/chart" uri="{C3380CC4-5D6E-409C-BE32-E72D297353CC}">
              <c16:uniqueId val="{00000000-4BCD-6747-8E5E-E2EF21DCBB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RTI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</c:v>
                </c:pt>
                <c:pt idx="1">
                  <c:v>5.5</c:v>
                </c:pt>
                <c:pt idx="2">
                  <c:v>5.2</c:v>
                </c:pt>
              </c:numCache>
            </c:numRef>
          </c:val>
          <c:extLst xmlns:a14="http://schemas.microsoft.com/office/drawing/2010/main" xmlns:wp="http://schemas.openxmlformats.org/drawingml/2006/wordprocessingDrawing" xmlns:xml="http://www.w3.org/XML/1998/namespace" xmlns:w="http://schemas.openxmlformats.org/wordprocessingml/2006/main" xmlns:m="http://schemas.openxmlformats.org/officeDocument/2006/math">
            <c:ext xmlns:c16="http://schemas.microsoft.com/office/drawing/2014/chart" uri="{C3380CC4-5D6E-409C-BE32-E72D297353CC}">
              <c16:uniqueId val="{00000001-4BCD-6747-8E5E-E2EF21DCBB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 xmlns:a14="http://schemas.microsoft.com/office/drawing/2010/main" xmlns:wp="http://schemas.openxmlformats.org/drawingml/2006/wordprocessingDrawing" xmlns:xml="http://www.w3.org/XML/1998/namespace" xmlns:w="http://schemas.openxmlformats.org/wordprocessingml/2006/main" xmlns:m="http://schemas.openxmlformats.org/officeDocument/2006/math">
            <c:ext xmlns:c16="http://schemas.microsoft.com/office/drawing/2014/chart" uri="{C3380CC4-5D6E-409C-BE32-E72D297353CC}">
              <c16:uniqueId val="{00000002-4BCD-6747-8E5E-E2EF21DCBB7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4</c:v>
                </c:pt>
                <c:pt idx="1">
                  <c:v>5</c:v>
                </c:pt>
                <c:pt idx="2">
                  <c:v>3</c:v>
                </c:pt>
              </c:numCache>
            </c:numRef>
          </c:val>
          <c:extLst xmlns:a14="http://schemas.microsoft.com/office/drawing/2010/main" xmlns:wp="http://schemas.openxmlformats.org/drawingml/2006/wordprocessingDrawing" xmlns:xml="http://www.w3.org/XML/1998/namespace" xmlns:w="http://schemas.openxmlformats.org/wordprocessingml/2006/main" xmlns:m="http://schemas.openxmlformats.org/officeDocument/2006/math">
            <c:ext xmlns:c16="http://schemas.microsoft.com/office/drawing/2014/chart" uri="{C3380CC4-5D6E-409C-BE32-E72D297353CC}">
              <c16:uniqueId val="{00000003-4BCD-6747-8E5E-E2EF21DCBB7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4</c:v>
                </c:pt>
              </c:numCache>
            </c:numRef>
          </c:val>
          <c:extLst xmlns:a14="http://schemas.microsoft.com/office/drawing/2010/main" xmlns:wp="http://schemas.openxmlformats.org/drawingml/2006/wordprocessingDrawing" xmlns:xml="http://www.w3.org/XML/1998/namespace" xmlns:w="http://schemas.openxmlformats.org/wordprocessingml/2006/main" xmlns:m="http://schemas.openxmlformats.org/officeDocument/2006/math">
            <c:ext xmlns:c16="http://schemas.microsoft.com/office/drawing/2014/chart" uri="{C3380CC4-5D6E-409C-BE32-E72D297353CC}">
              <c16:uniqueId val="{00000004-4BCD-6747-8E5E-E2EF21DCBB7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5</c:v>
                </c:pt>
              </c:numCache>
            </c:numRef>
          </c:val>
          <c:extLst xmlns:a14="http://schemas.microsoft.com/office/drawing/2010/main" xmlns:wp="http://schemas.openxmlformats.org/drawingml/2006/wordprocessingDrawing" xmlns:xml="http://www.w3.org/XML/1998/namespace" xmlns:w="http://schemas.openxmlformats.org/wordprocessingml/2006/main" xmlns:m="http://schemas.openxmlformats.org/officeDocument/2006/math">
            <c:ext xmlns:c16="http://schemas.microsoft.com/office/drawing/2014/chart" uri="{C3380CC4-5D6E-409C-BE32-E72D297353CC}">
              <c16:uniqueId val="{00000005-4BCD-6747-8E5E-E2EF21DCBB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32790864"/>
        <c:axId val="-60094592"/>
      </c:barChart>
      <c:catAx>
        <c:axId val="-32790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0094592"/>
        <c:crosses val="autoZero"/>
        <c:auto val="0"/>
        <c:lblAlgn val="ctr"/>
        <c:lblOffset val="100"/>
        <c:noMultiLvlLbl val="0"/>
      </c:catAx>
      <c:valAx>
        <c:axId val="-6009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790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 xmlns:a14="http://schemas.microsoft.com/office/drawing/2010/main" xmlns:wp="http://schemas.openxmlformats.org/drawingml/2006/wordprocessingDrawing" xmlns:xml="http://www.w3.org/XML/1998/namespace" xmlns:w="http://schemas.openxmlformats.org/wordprocessingml/2006/main" xmlns:m="http://schemas.openxmlformats.org/officeDocument/2006/math">
            <c:ext xmlns:c16="http://schemas.microsoft.com/office/drawing/2014/chart" uri="{C3380CC4-5D6E-409C-BE32-E72D297353CC}">
              <c16:uniqueId val="{00000000-65BA-BE4C-BD0D-0A2EF0CBB5F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RTI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3.5</c:v>
                </c:pt>
                <c:pt idx="2">
                  <c:v>4</c:v>
                </c:pt>
                <c:pt idx="3">
                  <c:v>6</c:v>
                </c:pt>
              </c:numCache>
            </c:numRef>
          </c:val>
          <c:smooth val="0"/>
          <c:extLst xmlns:a14="http://schemas.microsoft.com/office/drawing/2010/main" xmlns:wp="http://schemas.openxmlformats.org/drawingml/2006/wordprocessingDrawing" xmlns:xml="http://www.w3.org/XML/1998/namespace" xmlns:w="http://schemas.openxmlformats.org/wordprocessingml/2006/main" xmlns:m="http://schemas.openxmlformats.org/officeDocument/2006/math">
            <c:ext xmlns:c16="http://schemas.microsoft.com/office/drawing/2014/chart" uri="{C3380CC4-5D6E-409C-BE32-E72D297353CC}">
              <c16:uniqueId val="{00000001-65BA-BE4C-BD0D-0A2EF0CBB5F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 xmlns:a14="http://schemas.microsoft.com/office/drawing/2010/main" xmlns:wp="http://schemas.openxmlformats.org/drawingml/2006/wordprocessingDrawing" xmlns:xml="http://www.w3.org/XML/1998/namespace" xmlns:w="http://schemas.openxmlformats.org/wordprocessingml/2006/main" xmlns:m="http://schemas.openxmlformats.org/officeDocument/2006/math">
            <c:ext xmlns:c16="http://schemas.microsoft.com/office/drawing/2014/chart" uri="{C3380CC4-5D6E-409C-BE32-E72D297353CC}">
              <c16:uniqueId val="{00000002-65BA-BE4C-BD0D-0A2EF0CBB5F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0"/>
          <c:extLst xmlns:a14="http://schemas.microsoft.com/office/drawing/2010/main" xmlns:wp="http://schemas.openxmlformats.org/drawingml/2006/wordprocessingDrawing" xmlns:xml="http://www.w3.org/XML/1998/namespace" xmlns:w="http://schemas.openxmlformats.org/wordprocessingml/2006/main" xmlns:m="http://schemas.openxmlformats.org/officeDocument/2006/math">
            <c:ext xmlns:c16="http://schemas.microsoft.com/office/drawing/2014/chart" uri="{C3380CC4-5D6E-409C-BE32-E72D297353CC}">
              <c16:uniqueId val="{00000003-65BA-BE4C-BD0D-0A2EF0CBB5F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5</c:v>
                </c:pt>
              </c:numCache>
            </c:numRef>
          </c:val>
          <c:smooth val="0"/>
          <c:extLst xmlns:a14="http://schemas.microsoft.com/office/drawing/2010/main" xmlns:wp="http://schemas.openxmlformats.org/drawingml/2006/wordprocessingDrawing" xmlns:xml="http://www.w3.org/XML/1998/namespace" xmlns:w="http://schemas.openxmlformats.org/wordprocessingml/2006/main" xmlns:m="http://schemas.openxmlformats.org/officeDocument/2006/math">
            <c:ext xmlns:c16="http://schemas.microsoft.com/office/drawing/2014/chart" uri="{C3380CC4-5D6E-409C-BE32-E72D297353CC}">
              <c16:uniqueId val="{00000004-65BA-BE4C-BD0D-0A2EF0CBB5F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6</c:v>
                </c:pt>
                <c:pt idx="3">
                  <c:v>2</c:v>
                </c:pt>
              </c:numCache>
            </c:numRef>
          </c:val>
          <c:smooth val="0"/>
          <c:extLst xmlns:a14="http://schemas.microsoft.com/office/drawing/2010/main" xmlns:wp="http://schemas.openxmlformats.org/drawingml/2006/wordprocessingDrawing" xmlns:xml="http://www.w3.org/XML/1998/namespace" xmlns:w="http://schemas.openxmlformats.org/wordprocessingml/2006/main" xmlns:m="http://schemas.openxmlformats.org/officeDocument/2006/math">
            <c:ext xmlns:c16="http://schemas.microsoft.com/office/drawing/2014/chart" uri="{C3380CC4-5D6E-409C-BE32-E72D297353CC}">
              <c16:uniqueId val="{00000005-65BA-BE4C-BD0D-0A2EF0CBB5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61740768"/>
        <c:axId val="-30220720"/>
      </c:lineChart>
      <c:catAx>
        <c:axId val="-61740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0220720"/>
        <c:crosses val="autoZero"/>
        <c:auto val="0"/>
        <c:lblAlgn val="ctr"/>
        <c:lblOffset val="100"/>
        <c:noMultiLvlLbl val="0"/>
      </c:catAx>
      <c:valAx>
        <c:axId val="-30220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1740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Title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</c:spPr>
            <c:extLst xmlns:a14="http://schemas.microsoft.com/office/drawing/2010/main" xmlns:wp="http://schemas.openxmlformats.org/drawingml/2006/wordprocessingDrawing" xmlns:xml="http://www.w3.org/XML/1998/namespace" xmlns:w="http://schemas.openxmlformats.org/wordprocessingml/2006/main" xmlns:m="http://schemas.openxmlformats.org/officeDocument/2006/math">
              <c:ext xmlns:c16="http://schemas.microsoft.com/office/drawing/2014/chart" uri="{C3380CC4-5D6E-409C-BE32-E72D297353CC}">
                <c16:uniqueId val="{00000001-AF99-E84C-8CAE-D238476873E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</c:spPr>
            <c:extLst xmlns:a14="http://schemas.microsoft.com/office/drawing/2010/main" xmlns:wp="http://schemas.openxmlformats.org/drawingml/2006/wordprocessingDrawing" xmlns:xml="http://www.w3.org/XML/1998/namespace" xmlns:w="http://schemas.openxmlformats.org/wordprocessingml/2006/main" xmlns:m="http://schemas.openxmlformats.org/officeDocument/2006/math">
              <c:ext xmlns:c16="http://schemas.microsoft.com/office/drawing/2014/chart" uri="{C3380CC4-5D6E-409C-BE32-E72D297353CC}">
                <c16:uniqueId val="{00000003-AF99-E84C-8CAE-D238476873E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</c:spPr>
            <c:extLst xmlns:a14="http://schemas.microsoft.com/office/drawing/2010/main" xmlns:wp="http://schemas.openxmlformats.org/drawingml/2006/wordprocessingDrawing" xmlns:xml="http://www.w3.org/XML/1998/namespace" xmlns:w="http://schemas.openxmlformats.org/wordprocessingml/2006/main" xmlns:m="http://schemas.openxmlformats.org/officeDocument/2006/math">
              <c:ext xmlns:c16="http://schemas.microsoft.com/office/drawing/2014/chart" uri="{C3380CC4-5D6E-409C-BE32-E72D297353CC}">
                <c16:uniqueId val="{00000005-AF99-E84C-8CAE-D238476873E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</c:spPr>
            <c:extLst xmlns:a14="http://schemas.microsoft.com/office/drawing/2010/main" xmlns:wp="http://schemas.openxmlformats.org/drawingml/2006/wordprocessingDrawing" xmlns:xml="http://www.w3.org/XML/1998/namespace" xmlns:w="http://schemas.openxmlformats.org/wordprocessingml/2006/main" xmlns:m="http://schemas.openxmlformats.org/officeDocument/2006/math">
              <c:ext xmlns:c16="http://schemas.microsoft.com/office/drawing/2014/chart" uri="{C3380CC4-5D6E-409C-BE32-E72D297353CC}">
                <c16:uniqueId val="{00000007-AF99-E84C-8CAE-D238476873E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</c:spPr>
            <c:extLst xmlns:a14="http://schemas.microsoft.com/office/drawing/2010/main" xmlns:wp="http://schemas.openxmlformats.org/drawingml/2006/wordprocessingDrawing" xmlns:xml="http://www.w3.org/XML/1998/namespace" xmlns:w="http://schemas.openxmlformats.org/wordprocessingml/2006/main" xmlns:m="http://schemas.openxmlformats.org/officeDocument/2006/math">
              <c:ext xmlns:c16="http://schemas.microsoft.com/office/drawing/2014/chart" uri="{C3380CC4-5D6E-409C-BE32-E72D297353CC}">
                <c16:uniqueId val="{00000009-AF99-E84C-8CAE-D238476873E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</c:spPr>
            <c:extLst xmlns:a14="http://schemas.microsoft.com/office/drawing/2010/main" xmlns:wp="http://schemas.openxmlformats.org/drawingml/2006/wordprocessingDrawing" xmlns:xml="http://www.w3.org/XML/1998/namespace" xmlns:w="http://schemas.openxmlformats.org/wordprocessingml/2006/main" xmlns:m="http://schemas.openxmlformats.org/officeDocument/2006/math">
              <c:ext xmlns:c16="http://schemas.microsoft.com/office/drawing/2014/chart" uri="{C3380CC4-5D6E-409C-BE32-E72D297353CC}">
                <c16:uniqueId val="{0000000B-AF99-E84C-8CAE-D238476873E6}"/>
              </c:ext>
            </c:extLst>
          </c:dPt>
          <c:cat>
            <c:strRef>
              <c:f>Sheet1!$A$2:$A$7</c:f>
              <c:strCache>
                <c:ptCount val="6"/>
                <c:pt idx="0">
                  <c:v>A</c:v>
                </c:pt>
                <c:pt idx="1">
                  <c:v>RTI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8.1999999999999993</c:v>
                </c:pt>
                <c:pt idx="1">
                  <c:v>10</c:v>
                </c:pt>
                <c:pt idx="2">
                  <c:v>1.4</c:v>
                </c:pt>
                <c:pt idx="3">
                  <c:v>1.2</c:v>
                </c:pt>
                <c:pt idx="4">
                  <c:v>3</c:v>
                </c:pt>
                <c:pt idx="5">
                  <c:v>2</c:v>
                </c:pt>
              </c:numCache>
            </c:numRef>
          </c:val>
          <c:extLst xmlns:a14="http://schemas.microsoft.com/office/drawing/2010/main" xmlns:wp="http://schemas.openxmlformats.org/drawingml/2006/wordprocessingDrawing" xmlns:xml="http://www.w3.org/XML/1998/namespace" xmlns:w="http://schemas.openxmlformats.org/wordprocessingml/2006/main" xmlns:m="http://schemas.openxmlformats.org/officeDocument/2006/math">
            <c:ext xmlns:c16="http://schemas.microsoft.com/office/drawing/2014/chart" uri="{C3380CC4-5D6E-409C-BE32-E72D297353CC}">
              <c16:uniqueId val="{0000000C-AF99-E84C-8CAE-D238476873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4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 pitchFamily="34" charset="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itchFamily="34" charset="0"/>
      <a:defRPr sz="1400" b="0" i="0" u="none" strike="noStrike" cap="none">
        <a:solidFill>
          <a:srgbClr val="000000"/>
        </a:solidFill>
        <a:latin typeface="Arial" pitchFamily="34" charset="0"/>
        <a:ea typeface="Arial" pitchFamily="34" charset="0"/>
        <a:cs typeface="Arial" pitchFamily="34" charset="0"/>
        <a:sym typeface="Arial" pitchFamily="34" charset="0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itchFamily="34" charset="0"/>
      <a:defRPr sz="1400" b="0" i="0" u="none" strike="noStrike" cap="none">
        <a:solidFill>
          <a:srgbClr val="000000"/>
        </a:solidFill>
        <a:latin typeface="Arial" pitchFamily="34" charset="0"/>
        <a:ea typeface="Arial" pitchFamily="34" charset="0"/>
        <a:cs typeface="Arial" pitchFamily="34" charset="0"/>
        <a:sym typeface="Arial" pitchFamily="34" charset="0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itchFamily="34" charset="0"/>
      <a:defRPr sz="1400" b="0" i="0" u="none" strike="noStrike" cap="none">
        <a:solidFill>
          <a:srgbClr val="000000"/>
        </a:solidFill>
        <a:latin typeface="Arial" pitchFamily="34" charset="0"/>
        <a:ea typeface="Arial" pitchFamily="34" charset="0"/>
        <a:cs typeface="Arial" pitchFamily="34" charset="0"/>
        <a:sym typeface="Arial" pitchFamily="34" charset="0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itchFamily="34" charset="0"/>
      <a:defRPr sz="1400" b="0" i="0" u="none" strike="noStrike" cap="none">
        <a:solidFill>
          <a:srgbClr val="000000"/>
        </a:solidFill>
        <a:latin typeface="Arial" pitchFamily="34" charset="0"/>
        <a:ea typeface="Arial" pitchFamily="34" charset="0"/>
        <a:cs typeface="Arial" pitchFamily="34" charset="0"/>
        <a:sym typeface="Arial" pitchFamily="34" charset="0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itchFamily="34" charset="0"/>
      <a:defRPr sz="1400" b="0" i="0" u="none" strike="noStrike" cap="none">
        <a:solidFill>
          <a:srgbClr val="000000"/>
        </a:solidFill>
        <a:latin typeface="Arial" pitchFamily="34" charset="0"/>
        <a:ea typeface="Arial" pitchFamily="34" charset="0"/>
        <a:cs typeface="Arial" pitchFamily="34" charset="0"/>
        <a:sym typeface="Arial" pitchFamily="34" charset="0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itchFamily="34" charset="0"/>
      <a:defRPr sz="1400" b="0" i="0" u="none" strike="noStrike" cap="none">
        <a:solidFill>
          <a:srgbClr val="000000"/>
        </a:solidFill>
        <a:latin typeface="Arial" pitchFamily="34" charset="0"/>
        <a:ea typeface="Arial" pitchFamily="34" charset="0"/>
        <a:cs typeface="Arial" pitchFamily="34" charset="0"/>
        <a:sym typeface="Arial" pitchFamily="34" charset="0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itchFamily="34" charset="0"/>
      <a:defRPr sz="1400" b="0" i="0" u="none" strike="noStrike" cap="none">
        <a:solidFill>
          <a:srgbClr val="000000"/>
        </a:solidFill>
        <a:latin typeface="Arial" pitchFamily="34" charset="0"/>
        <a:ea typeface="Arial" pitchFamily="34" charset="0"/>
        <a:cs typeface="Arial" pitchFamily="34" charset="0"/>
        <a:sym typeface="Arial" pitchFamily="34" charset="0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itchFamily="34" charset="0"/>
      <a:defRPr sz="1400" b="0" i="0" u="none" strike="noStrike" cap="none">
        <a:solidFill>
          <a:srgbClr val="000000"/>
        </a:solidFill>
        <a:latin typeface="Arial" pitchFamily="34" charset="0"/>
        <a:ea typeface="Arial" pitchFamily="34" charset="0"/>
        <a:cs typeface="Arial" pitchFamily="34" charset="0"/>
        <a:sym typeface="Arial" pitchFamily="34" charset="0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 pitchFamily="34" charset="0"/>
      <a:defRPr sz="1400" b="0" i="0" u="none" strike="noStrike" cap="none">
        <a:solidFill>
          <a:srgbClr val="000000"/>
        </a:solidFill>
        <a:latin typeface="Arial" pitchFamily="34" charset="0"/>
        <a:ea typeface="Arial" pitchFamily="34" charset="0"/>
        <a:cs typeface="Arial" pitchFamily="34" charset="0"/>
        <a:sym typeface="Arial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 pitchFamily="34" charset="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9848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 pitchFamily="34" charset="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0140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 pitchFamily="34" charset="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99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 pitchFamily="34" charset="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0777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Really guards against Hardware failure – limited software protection if Check-pointing to a transactional data-base is </a:t>
            </a:r>
            <a:r>
              <a:rPr lang="en-US" dirty="0" err="1"/>
              <a:t>perfromed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 pitchFamily="34" charset="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2783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 pitchFamily="34" charset="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1740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3" name="Google Shape;1203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78091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 pitchFamily="34" charset="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9347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 pitchFamily="34" charset="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8270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 pitchFamily="34" charset="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1959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 pitchFamily="34" charset="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5181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 pitchFamily="34" charset="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4723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 pitchFamily="34" charset="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7299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Approach 2 can be a superset of Approach 1 in that we can allow just 1 or two controllers to boot if three are not detected within a start up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 pitchFamily="34" charset="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6382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 pitchFamily="34" charset="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6443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 pitchFamily="34" charset="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9974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 pitchFamily="34" charset="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674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4" Type="http://schemas.openxmlformats.org/officeDocument/2006/relationships/chart" Target="../charts/chart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(1 line)">
  <p:cSld name="Title (1 line)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>
            <a:spLocks noGrp="1"/>
          </p:cNvSpPr>
          <p:nvPr>
            <p:ph type="ctrTitle"/>
          </p:nvPr>
        </p:nvSpPr>
        <p:spPr>
          <a:xfrm>
            <a:off x="902836" y="4191001"/>
            <a:ext cx="10199171" cy="907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5000"/>
              <a:buFont typeface="Calibri"/>
              <a:buNone/>
              <a:defRPr sz="50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902836" y="6206888"/>
            <a:ext cx="5205483" cy="29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F3F3F"/>
              </a:buClr>
              <a:buSzPts val="1600"/>
              <a:buNone/>
              <a:defRPr sz="16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7989438" y="5541278"/>
            <a:ext cx="4114800" cy="105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r>
              <a:rPr lang="en-US"/>
              <a:t>©2022 Real-Time Innovations, Inc.</a:t>
            </a: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902836" y="5751619"/>
            <a:ext cx="5205483" cy="450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F3F3F"/>
              </a:buClr>
              <a:buSzPts val="32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0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387766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range Shapes">
  <p:cSld name="Orange Shape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5995415" y="4398685"/>
            <a:ext cx="1089938" cy="1089936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 pitchFamily="34" charset="0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3018386" y="2977291"/>
            <a:ext cx="1423867" cy="10708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Orange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4784673" y="2977291"/>
            <a:ext cx="1533525" cy="107080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Orange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3040046" y="1260665"/>
            <a:ext cx="584792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 pitchFamily="34" charset="0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Use orange for points of emphasis and importance,</a:t>
            </a:r>
            <a:br>
              <a:rPr lang="en-US"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as well as to represent RTI in graphs/tables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 pitchFamily="34" charset="0"/>
              <a:buNone/>
            </a:pPr>
            <a:endParaRPr sz="18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 pitchFamily="34" charset="0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The RTI Databus should always be represented in orange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306880" y="248708"/>
            <a:ext cx="221932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 pitchFamily="34" charset="0"/>
              <a:buNone/>
            </a:pPr>
            <a:r>
              <a:rPr lang="en-US" sz="2400" b="0" i="0" u="none" strike="noStrike" cap="none">
                <a:solidFill>
                  <a:srgbClr val="004C97"/>
                </a:solidFill>
                <a:latin typeface="Calibri"/>
                <a:ea typeface="Calibri"/>
                <a:cs typeface="Calibri"/>
                <a:sym typeface="Calibri"/>
              </a:rPr>
              <a:t>SHAPES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7631840" y="4398685"/>
            <a:ext cx="797942" cy="103263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 pitchFamily="34" charset="0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6660618" y="3200035"/>
            <a:ext cx="2370225" cy="6917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Orange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3294629" y="4719105"/>
            <a:ext cx="2256806" cy="44909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 pitchFamily="34" charset="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Orange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24889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ography">
  <p:cSld name="Iconography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47286" y="876058"/>
            <a:ext cx="292942" cy="732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893" y="2052444"/>
            <a:ext cx="497728" cy="497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1731" y="3030178"/>
            <a:ext cx="480756" cy="563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2702" y="4179653"/>
            <a:ext cx="625634" cy="554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44599" y="5169837"/>
            <a:ext cx="765654" cy="504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12528" y="2086363"/>
            <a:ext cx="612347" cy="529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78728" y="3100536"/>
            <a:ext cx="479947" cy="546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20102" y="4168619"/>
            <a:ext cx="397198" cy="661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28946" y="1071227"/>
            <a:ext cx="722886" cy="500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738214" y="2050790"/>
            <a:ext cx="704351" cy="630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728945" y="5150929"/>
            <a:ext cx="722887" cy="518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894736" y="3079606"/>
            <a:ext cx="407782" cy="611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766017" y="4218908"/>
            <a:ext cx="648745" cy="407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462178" y="5169836"/>
            <a:ext cx="513047" cy="59579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/>
          <p:nvPr/>
        </p:nvSpPr>
        <p:spPr>
          <a:xfrm>
            <a:off x="2291488" y="1139055"/>
            <a:ext cx="111210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Person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2291487" y="2099779"/>
            <a:ext cx="12425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2291487" y="3182916"/>
            <a:ext cx="12425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Security</a:t>
            </a:r>
            <a:endParaRPr sz="14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2291487" y="4271544"/>
            <a:ext cx="12425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Safety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2291487" y="5230339"/>
            <a:ext cx="12425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Cloud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5371525" y="1139055"/>
            <a:ext cx="149883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Transportation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5371524" y="2099779"/>
            <a:ext cx="12425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Health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5371524" y="3182916"/>
            <a:ext cx="12425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Defense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5371524" y="4271544"/>
            <a:ext cx="12425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Energy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5371524" y="5230339"/>
            <a:ext cx="12425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Robotics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8769634" y="1134936"/>
            <a:ext cx="146999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Servers/database</a:t>
            </a:r>
            <a:endParaRPr sz="14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8769633" y="2095660"/>
            <a:ext cx="12425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8769633" y="3178797"/>
            <a:ext cx="12425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Phone/tablet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8769633" y="4267425"/>
            <a:ext cx="12425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Laptop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8769633" y="5230339"/>
            <a:ext cx="12425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TV/Video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377195" y="1071227"/>
            <a:ext cx="683012" cy="45534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/>
        </p:nvSpPr>
        <p:spPr>
          <a:xfrm>
            <a:off x="3225264" y="6060748"/>
            <a:ext cx="521730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</a:pPr>
            <a:r>
              <a:rPr lang="en-US" sz="1400" b="0" i="0" u="none" strike="noStrike" cap="none">
                <a:solidFill>
                  <a:srgbClr val="EC8B22"/>
                </a:solidFill>
                <a:latin typeface="Calibri"/>
                <a:ea typeface="Calibri"/>
                <a:cs typeface="Calibri"/>
                <a:sym typeface="Calibri"/>
              </a:rPr>
              <a:t>If you need a different icon, please contact Marketing for assistance.</a:t>
            </a:r>
            <a:endParaRPr sz="1400" b="0" i="0" u="none" strike="noStrike" cap="none">
              <a:solidFill>
                <a:srgbClr val="EC8B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306880" y="248708"/>
            <a:ext cx="221932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 pitchFamily="34" charset="0"/>
              <a:buNone/>
            </a:pPr>
            <a:r>
              <a:rPr lang="en-US" sz="2400" b="0" i="0" u="none" strike="noStrike" cap="none">
                <a:solidFill>
                  <a:srgbClr val="004C97"/>
                </a:solidFill>
                <a:latin typeface="Calibri"/>
                <a:ea typeface="Calibri"/>
                <a:cs typeface="Calibri"/>
                <a:sym typeface="Calibri"/>
              </a:rPr>
              <a:t>ICONOGRAPHY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88261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ample (Diagram)">
  <p:cSld name="Example (Diagram)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/>
          <p:nvPr/>
        </p:nvSpPr>
        <p:spPr>
          <a:xfrm>
            <a:off x="6766240" y="2062517"/>
            <a:ext cx="1533525" cy="1070802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Item 4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82" name="Google Shape;182;p23"/>
          <p:cNvSpPr/>
          <p:nvPr/>
        </p:nvSpPr>
        <p:spPr>
          <a:xfrm>
            <a:off x="8425776" y="2062517"/>
            <a:ext cx="1533525" cy="1070802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  <a:effectLst>
            <a:outerShdw blurRad="50800" dist="25400" dir="5400000" algn="t" rotWithShape="0">
              <a:schemeClr val="dk2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Item 5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306880" y="248708"/>
            <a:ext cx="34097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 pitchFamily="34" charset="0"/>
              <a:buNone/>
            </a:pPr>
            <a:r>
              <a:rPr lang="en-US" sz="2400" b="0" i="0" u="none" strike="noStrike" cap="none">
                <a:solidFill>
                  <a:srgbClr val="004C97"/>
                </a:solidFill>
                <a:latin typeface="Calibri"/>
                <a:ea typeface="Calibri"/>
                <a:cs typeface="Calibri"/>
                <a:sym typeface="Calibri"/>
              </a:rPr>
              <a:t>EXAMPLE (DIAGRAM)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84" name="Google Shape;184;p23"/>
          <p:cNvSpPr/>
          <p:nvPr/>
        </p:nvSpPr>
        <p:spPr>
          <a:xfrm>
            <a:off x="1787630" y="2062517"/>
            <a:ext cx="1533525" cy="107080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Item 1A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85" name="Google Shape;185;p23"/>
          <p:cNvSpPr/>
          <p:nvPr/>
        </p:nvSpPr>
        <p:spPr>
          <a:xfrm>
            <a:off x="5106703" y="2062517"/>
            <a:ext cx="1533525" cy="1070802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Item 3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86" name="Google Shape;186;p23"/>
          <p:cNvSpPr/>
          <p:nvPr/>
        </p:nvSpPr>
        <p:spPr>
          <a:xfrm>
            <a:off x="3447166" y="2062517"/>
            <a:ext cx="1533525" cy="1070802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Item 1B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pic>
        <p:nvPicPr>
          <p:cNvPr id="187" name="Google Shape;18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73549" y="4961724"/>
            <a:ext cx="480756" cy="563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504" y="5033729"/>
            <a:ext cx="625634" cy="554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5850" y="5090133"/>
            <a:ext cx="497728" cy="497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8931" y="1362753"/>
            <a:ext cx="479947" cy="546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92064" y="1371028"/>
            <a:ext cx="612347" cy="529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92106" y="1337928"/>
            <a:ext cx="513047" cy="595797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 txBox="1"/>
          <p:nvPr/>
        </p:nvSpPr>
        <p:spPr>
          <a:xfrm>
            <a:off x="9512952" y="4237443"/>
            <a:ext cx="213312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b="0" i="0" u="none" strike="noStrike" cap="none">
                <a:solidFill>
                  <a:srgbClr val="EC8B22"/>
                </a:solidFill>
                <a:latin typeface="Calibri"/>
                <a:ea typeface="Calibri"/>
                <a:cs typeface="Calibri"/>
                <a:sym typeface="Calibri"/>
              </a:rPr>
              <a:t>RTI Databus should always be in orange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586864" y="5033729"/>
            <a:ext cx="240153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 pitchFamily="34" charset="0"/>
              <a:buNone/>
            </a:pPr>
            <a:r>
              <a:rPr lang="en-US"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Text text text text text text text text</a:t>
            </a:r>
            <a:endParaRPr sz="2400" b="0" i="0" u="none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 pitchFamily="34" charset="0"/>
              <a:buNone/>
            </a:pPr>
            <a:r>
              <a:rPr lang="en-US" sz="24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text text text text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37800" y="1408156"/>
            <a:ext cx="683012" cy="4553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23"/>
          <p:cNvCxnSpPr>
            <a:stCxn id="189" idx="2"/>
          </p:cNvCxnSpPr>
          <p:nvPr/>
        </p:nvCxnSpPr>
        <p:spPr>
          <a:xfrm flipH="1">
            <a:off x="7684714" y="5587861"/>
            <a:ext cx="0" cy="350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7" name="Google Shape;197;p23"/>
          <p:cNvCxnSpPr/>
          <p:nvPr/>
        </p:nvCxnSpPr>
        <p:spPr>
          <a:xfrm flipH="1">
            <a:off x="4242984" y="3130271"/>
            <a:ext cx="1" cy="350545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8" name="Google Shape;198;p23"/>
          <p:cNvCxnSpPr/>
          <p:nvPr/>
        </p:nvCxnSpPr>
        <p:spPr>
          <a:xfrm flipH="1">
            <a:off x="5873465" y="3121083"/>
            <a:ext cx="1" cy="350545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9" name="Google Shape;199;p23"/>
          <p:cNvCxnSpPr/>
          <p:nvPr/>
        </p:nvCxnSpPr>
        <p:spPr>
          <a:xfrm flipH="1">
            <a:off x="7563787" y="3130271"/>
            <a:ext cx="1" cy="350545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0" name="Google Shape;200;p23"/>
          <p:cNvCxnSpPr/>
          <p:nvPr/>
        </p:nvCxnSpPr>
        <p:spPr>
          <a:xfrm flipH="1">
            <a:off x="9254108" y="3121082"/>
            <a:ext cx="1" cy="350545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1" name="Google Shape;201;p23"/>
          <p:cNvCxnSpPr/>
          <p:nvPr/>
        </p:nvCxnSpPr>
        <p:spPr>
          <a:xfrm flipH="1">
            <a:off x="4242535" y="3869409"/>
            <a:ext cx="1" cy="350545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2" name="Google Shape;202;p23"/>
          <p:cNvCxnSpPr/>
          <p:nvPr/>
        </p:nvCxnSpPr>
        <p:spPr>
          <a:xfrm flipH="1">
            <a:off x="5873465" y="3881617"/>
            <a:ext cx="1" cy="350545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3" name="Google Shape;203;p23"/>
          <p:cNvCxnSpPr/>
          <p:nvPr/>
        </p:nvCxnSpPr>
        <p:spPr>
          <a:xfrm flipH="1">
            <a:off x="7573331" y="3848685"/>
            <a:ext cx="1" cy="350545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4" name="Google Shape;204;p23"/>
          <p:cNvSpPr/>
          <p:nvPr/>
        </p:nvSpPr>
        <p:spPr>
          <a:xfrm>
            <a:off x="1167418" y="3206696"/>
            <a:ext cx="9412094" cy="945134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RTI DDS Databus</a:t>
            </a: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3474598" y="4151829"/>
            <a:ext cx="1533525" cy="69202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 2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206" name="Google Shape;206;p23"/>
          <p:cNvSpPr/>
          <p:nvPr/>
        </p:nvSpPr>
        <p:spPr>
          <a:xfrm>
            <a:off x="5130851" y="4151829"/>
            <a:ext cx="1533525" cy="6920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Item 6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207" name="Google Shape;207;p23"/>
          <p:cNvSpPr/>
          <p:nvPr/>
        </p:nvSpPr>
        <p:spPr>
          <a:xfrm>
            <a:off x="6826512" y="4151829"/>
            <a:ext cx="1533525" cy="69202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Item 2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pic>
        <p:nvPicPr>
          <p:cNvPr id="208" name="Google Shape;208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58612" y="1304828"/>
            <a:ext cx="397198" cy="6619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218005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ample (Charts)">
  <p:cSld name="Example (Charts)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" name="Google Shape;210;p24"/>
          <p:cNvGraphicFramePr/>
          <p:nvPr/>
        </p:nvGraphicFramePr>
        <p:xfrm>
          <a:off x="1096306" y="729423"/>
          <a:ext cx="4273076" cy="2848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1" name="Google Shape;211;p24"/>
          <p:cNvGraphicFramePr/>
          <p:nvPr/>
        </p:nvGraphicFramePr>
        <p:xfrm>
          <a:off x="1074538" y="3652999"/>
          <a:ext cx="4316612" cy="2877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2" name="Google Shape;212;p24"/>
          <p:cNvGraphicFramePr/>
          <p:nvPr/>
        </p:nvGraphicFramePr>
        <p:xfrm>
          <a:off x="5555557" y="1354309"/>
          <a:ext cx="5988424" cy="3992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3" name="Google Shape;213;p24"/>
          <p:cNvSpPr txBox="1"/>
          <p:nvPr/>
        </p:nvSpPr>
        <p:spPr>
          <a:xfrm>
            <a:off x="306880" y="248708"/>
            <a:ext cx="28787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 pitchFamily="34" charset="0"/>
              <a:buNone/>
            </a:pPr>
            <a:r>
              <a:rPr lang="en-US" sz="2400" b="0" i="0" u="none" strike="noStrike" cap="none">
                <a:solidFill>
                  <a:srgbClr val="004C97"/>
                </a:solidFill>
                <a:latin typeface="Calibri"/>
                <a:ea typeface="Calibri"/>
                <a:cs typeface="Calibri"/>
                <a:sym typeface="Calibri"/>
              </a:rPr>
              <a:t>EXAMPLE (CHARTS)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214" name="Google Shape;214;p24"/>
          <p:cNvSpPr/>
          <p:nvPr/>
        </p:nvSpPr>
        <p:spPr>
          <a:xfrm>
            <a:off x="5085654" y="4486049"/>
            <a:ext cx="983342" cy="860542"/>
          </a:xfrm>
          <a:prstGeom prst="upArrow">
            <a:avLst>
              <a:gd name="adj1" fmla="val 59999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 pitchFamily="34" charset="0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15%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215" name="Google Shape;215;p24"/>
          <p:cNvSpPr/>
          <p:nvPr/>
        </p:nvSpPr>
        <p:spPr>
          <a:xfrm>
            <a:off x="4118007" y="1357099"/>
            <a:ext cx="409994" cy="409992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 pitchFamily="34" charset="0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4510186" y="1301144"/>
            <a:ext cx="98334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 pitchFamily="34" charset="0"/>
              <a:buNone/>
            </a:pPr>
            <a:r>
              <a:rPr lang="en-US" sz="1200" b="1" i="0" u="none" strike="noStrike" cap="none">
                <a:solidFill>
                  <a:srgbClr val="EC8B22"/>
                </a:solidFill>
                <a:latin typeface="Calibri"/>
                <a:ea typeface="Calibri"/>
                <a:cs typeface="Calibri"/>
                <a:sym typeface="Calibri"/>
              </a:rPr>
              <a:t>Growth!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23323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[Marketing Only] Intro Slide">
  <p:cSld name="[Marketing Only] Intro Slide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/>
          <p:nvPr/>
        </p:nvSpPr>
        <p:spPr>
          <a:xfrm>
            <a:off x="0" y="16429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 pitchFamily="34" charset="0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25"/>
          <p:cNvPicPr preferRelativeResize="0"/>
          <p:nvPr/>
        </p:nvPicPr>
        <p:blipFill>
          <a:blip r:embed="rId2">
            <a:alphaModFix amt="8000"/>
          </a:blip>
          <a:srcRect l="-20026" t="12656" r="6658" b="12655"/>
          <a:stretch>
            <a:fillRect/>
          </a:stretch>
        </p:blipFill>
        <p:spPr>
          <a:xfrm>
            <a:off x="0" y="20773"/>
            <a:ext cx="12191999" cy="685365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5"/>
          <p:cNvSpPr txBox="1">
            <a:spLocks noGrp="1"/>
          </p:cNvSpPr>
          <p:nvPr>
            <p:ph type="subTitle" idx="1"/>
          </p:nvPr>
        </p:nvSpPr>
        <p:spPr>
          <a:xfrm>
            <a:off x="586272" y="4137124"/>
            <a:ext cx="10945879" cy="2129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lt1"/>
              </a:buClr>
              <a:buSzPts val="1600"/>
              <a:buNone/>
              <a:defRPr sz="1600" b="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585788" y="2286420"/>
            <a:ext cx="10946364" cy="863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5000"/>
              <a:buFont typeface="Calibri"/>
              <a:buNone/>
              <a:defRPr sz="50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5"/>
          <p:cNvSpPr/>
          <p:nvPr/>
        </p:nvSpPr>
        <p:spPr>
          <a:xfrm>
            <a:off x="698243" y="3550545"/>
            <a:ext cx="68269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 pitchFamily="34" charset="0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5"/>
          <p:cNvSpPr txBox="1">
            <a:spLocks noGrp="1"/>
          </p:cNvSpPr>
          <p:nvPr>
            <p:ph type="body" idx="2"/>
          </p:nvPr>
        </p:nvSpPr>
        <p:spPr>
          <a:xfrm>
            <a:off x="585788" y="3156566"/>
            <a:ext cx="10947400" cy="30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6FB7FF"/>
              </a:buClr>
              <a:buSzPts val="1800"/>
              <a:buNone/>
              <a:defRPr sz="1800">
                <a:solidFill>
                  <a:srgbClr val="6FB7F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4" name="Google Shape;224;p25"/>
          <p:cNvSpPr/>
          <p:nvPr/>
        </p:nvSpPr>
        <p:spPr>
          <a:xfrm>
            <a:off x="0" y="0"/>
            <a:ext cx="12192000" cy="3548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 pitchFamily="34" charset="0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2656114" y="16429"/>
            <a:ext cx="687977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SLIDE IS FOR REFERENCE AND MARKETING’S USE ONLY. DELETE AFTER READING.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130439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[Marketing Only] Version #">
  <p:cSld name="[Marketing Only] Version #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/>
          <p:nvPr/>
        </p:nvSpPr>
        <p:spPr>
          <a:xfrm>
            <a:off x="0" y="16429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 pitchFamily="34" charset="0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26"/>
          <p:cNvPicPr preferRelativeResize="0"/>
          <p:nvPr/>
        </p:nvPicPr>
        <p:blipFill>
          <a:blip r:embed="rId2">
            <a:alphaModFix amt="8000"/>
          </a:blip>
          <a:srcRect l="-20026" t="12656" r="6658" b="12655"/>
          <a:stretch>
            <a:fillRect/>
          </a:stretch>
        </p:blipFill>
        <p:spPr>
          <a:xfrm>
            <a:off x="1" y="36082"/>
            <a:ext cx="12191999" cy="685365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6"/>
          <p:cNvSpPr txBox="1">
            <a:spLocks noGrp="1"/>
          </p:cNvSpPr>
          <p:nvPr>
            <p:ph type="title"/>
          </p:nvPr>
        </p:nvSpPr>
        <p:spPr>
          <a:xfrm>
            <a:off x="585788" y="2286420"/>
            <a:ext cx="10946364" cy="863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5000"/>
              <a:buFont typeface="Calibri"/>
              <a:buNone/>
              <a:defRPr sz="50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698243" y="3150416"/>
            <a:ext cx="68269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 pitchFamily="34" charset="0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0" y="0"/>
            <a:ext cx="12192000" cy="3548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 pitchFamily="34" charset="0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6"/>
          <p:cNvSpPr txBox="1"/>
          <p:nvPr/>
        </p:nvSpPr>
        <p:spPr>
          <a:xfrm>
            <a:off x="2656114" y="16429"/>
            <a:ext cx="687977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SLIDE IS FOR REFERENCE AND MARKETING’S USE ONLY. DELETE AFTER READING.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6"/>
          <p:cNvSpPr txBox="1">
            <a:spLocks noGrp="1"/>
          </p:cNvSpPr>
          <p:nvPr>
            <p:ph type="subTitle" idx="1"/>
          </p:nvPr>
        </p:nvSpPr>
        <p:spPr>
          <a:xfrm>
            <a:off x="586272" y="4137124"/>
            <a:ext cx="10945879" cy="2129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lt1"/>
              </a:buClr>
              <a:buSzPts val="1600"/>
              <a:buFont typeface="Arial" pitchFamily="34" charset="0"/>
              <a:buChar char="•"/>
              <a:defRPr sz="1600" b="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030786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: Title and Text">
  <p:cSld name="CONTENT: Title and Text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6da99e56d_0_2859"/>
          <p:cNvSpPr txBox="1">
            <a:spLocks noGrp="1"/>
          </p:cNvSpPr>
          <p:nvPr>
            <p:ph type="title"/>
          </p:nvPr>
        </p:nvSpPr>
        <p:spPr>
          <a:xfrm>
            <a:off x="615813" y="663893"/>
            <a:ext cx="112320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 rtl="0"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600"/>
              <a:buFont typeface="Calibri"/>
              <a:buNone/>
              <a:defRPr/>
            </a:lvl1pPr>
            <a:lvl2pPr lvl="1" rtl="0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rtl="0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rtl="0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rtl="0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rtl="0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rtl="0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rtl="0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rtl="0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gd6da99e56d_0_2859"/>
          <p:cNvSpPr txBox="1">
            <a:spLocks noGrp="1"/>
          </p:cNvSpPr>
          <p:nvPr>
            <p:ph type="body" idx="1"/>
          </p:nvPr>
        </p:nvSpPr>
        <p:spPr>
          <a:xfrm>
            <a:off x="615813" y="1527810"/>
            <a:ext cx="11233200" cy="45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74650" algn="l" rtl="0"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300"/>
              <a:buFont typeface="Calibri"/>
              <a:buChar char="•"/>
              <a:defRPr/>
            </a:lvl1pPr>
            <a:lvl2pPr marL="914400" lvl="1" indent="-361950" algn="l" rtl="0"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100"/>
              <a:buFont typeface="Calibri"/>
              <a:buChar char="–"/>
              <a:defRPr/>
            </a:lvl2pPr>
            <a:lvl3pPr marL="1371600" lvl="2" indent="-361950" algn="l" rtl="0"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100"/>
              <a:buFont typeface="Calibri"/>
              <a:buChar char="•"/>
              <a:defRPr/>
            </a:lvl3pPr>
            <a:lvl4pPr marL="1828800" lvl="3" indent="-361950" algn="l" rtl="0"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100"/>
              <a:buFont typeface="Calibri"/>
              <a:buChar char="–"/>
              <a:defRPr/>
            </a:lvl4pPr>
            <a:lvl5pPr marL="2286000" lvl="4" indent="-361950" algn="l" rtl="0"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100"/>
              <a:buFont typeface="Calibri"/>
              <a:buChar char="»"/>
              <a:defRPr/>
            </a:lvl5pPr>
            <a:lvl6pPr marL="2743200" lvl="5" indent="-374650" algn="l" rtl="0"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300"/>
              <a:buChar char="•"/>
              <a:defRPr/>
            </a:lvl6pPr>
            <a:lvl7pPr marL="3200400" lvl="6" indent="-374650" algn="l" rtl="0"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300"/>
              <a:buChar char="•"/>
              <a:defRPr/>
            </a:lvl7pPr>
            <a:lvl8pPr marL="3657600" lvl="7" indent="-374650" algn="l" rtl="0"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300"/>
              <a:buChar char="•"/>
              <a:defRPr/>
            </a:lvl8pPr>
            <a:lvl9pPr marL="4114800" lvl="8" indent="-374650" algn="l" rtl="0"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300"/>
              <a:buChar char="•"/>
              <a:defRPr/>
            </a:lvl9pPr>
          </a:lstStyle>
          <a:p>
            <a:endParaRPr/>
          </a:p>
        </p:txBody>
      </p:sp>
      <p:sp>
        <p:nvSpPr>
          <p:cNvPr id="237" name="Google Shape;237;gd6da99e56d_0_2859"/>
          <p:cNvSpPr txBox="1">
            <a:spLocks noGrp="1"/>
          </p:cNvSpPr>
          <p:nvPr>
            <p:ph type="dt" idx="10"/>
          </p:nvPr>
        </p:nvSpPr>
        <p:spPr>
          <a:xfrm>
            <a:off x="4847167" y="6435353"/>
            <a:ext cx="6145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lvl="0" algn="r" defTabSz="914400" rtl="0" eaLnBrk="1" latinLnBrk="0" hangingPunct="1">
              <a:spcBef>
                <a:spcPct val="0"/>
              </a:spcBef>
              <a:spcAft>
                <a:spcPct val="0"/>
              </a:spcAft>
              <a:buSzPts val="180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spcBef>
                <a:spcPct val="0"/>
              </a:spcBef>
              <a:spcAft>
                <a:spcPct val="0"/>
              </a:spcAft>
              <a:buSzPts val="180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spcBef>
                <a:spcPct val="0"/>
              </a:spcBef>
              <a:spcAft>
                <a:spcPct val="0"/>
              </a:spcAft>
              <a:buSzPts val="180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spcBef>
                <a:spcPct val="0"/>
              </a:spcBef>
              <a:spcAft>
                <a:spcPct val="0"/>
              </a:spcAft>
              <a:buSzPts val="180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spcBef>
                <a:spcPct val="0"/>
              </a:spcBef>
              <a:spcAft>
                <a:spcPct val="0"/>
              </a:spcAft>
              <a:buSzPts val="180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spcBef>
                <a:spcPct val="0"/>
              </a:spcBef>
              <a:spcAft>
                <a:spcPct val="0"/>
              </a:spcAft>
              <a:buSzPts val="180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spcBef>
                <a:spcPct val="0"/>
              </a:spcBef>
              <a:spcAft>
                <a:spcPct val="0"/>
              </a:spcAft>
              <a:buSzPts val="180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spcBef>
                <a:spcPct val="0"/>
              </a:spcBef>
              <a:spcAft>
                <a:spcPct val="0"/>
              </a:spcAft>
              <a:buSzPts val="180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lvl="8" algn="l" rtl="0">
              <a:spcBef>
                <a:spcPct val="0"/>
              </a:spcBef>
              <a:spcAft>
                <a:spcPct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8" name="Google Shape;238;gd6da99e56d_0_2859"/>
          <p:cNvSpPr txBox="1">
            <a:spLocks noGrp="1"/>
          </p:cNvSpPr>
          <p:nvPr>
            <p:ph type="ftr" idx="11"/>
          </p:nvPr>
        </p:nvSpPr>
        <p:spPr>
          <a:xfrm>
            <a:off x="623393" y="77080"/>
            <a:ext cx="6816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r>
              <a:rPr lang="en-US"/>
              <a:t>©2022 Real-Time Innovations, Inc.</a:t>
            </a:r>
            <a:endParaRPr/>
          </a:p>
        </p:txBody>
      </p:sp>
      <p:sp>
        <p:nvSpPr>
          <p:cNvPr id="239" name="Google Shape;239;gd6da99e56d_0_2859"/>
          <p:cNvSpPr txBox="1">
            <a:spLocks noGrp="1"/>
          </p:cNvSpPr>
          <p:nvPr>
            <p:ph type="sldNum" idx="12"/>
          </p:nvPr>
        </p:nvSpPr>
        <p:spPr>
          <a:xfrm>
            <a:off x="11088554" y="6427956"/>
            <a:ext cx="7692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7825" tIns="58900" rIns="117825" bIns="58900" anchor="ctr" anchorCtr="0">
            <a:no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lvl="1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lvl="2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lvl="3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lvl="4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lvl="5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lvl="6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lvl="7" indent="0" algn="ctr" defTabSz="914400" rtl="0" eaLnBrk="1" latinLnBrk="0" hangingPunct="1">
              <a:spcBef>
                <a:spcPct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lvl="8" indent="0" algn="ctr" rtl="0">
              <a:spcBef>
                <a:spcPct val="0"/>
              </a:spcBef>
              <a:buNone/>
              <a:defRPr sz="1800"/>
            </a:lvl9pPr>
          </a:lstStyle>
          <a:p>
            <a:pPr marL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0" name="Google Shape;240;gd6da99e56d_0_28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360" y="6373297"/>
            <a:ext cx="1112796" cy="4892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350590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5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31600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7"/>
          <p:cNvSpPr/>
          <p:nvPr/>
        </p:nvSpPr>
        <p:spPr>
          <a:xfrm>
            <a:off x="257432" y="236518"/>
            <a:ext cx="11677135" cy="63884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4C9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rgbClr val="004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p47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3890471" y="236517"/>
            <a:ext cx="8044096" cy="6388444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7"/>
          <p:cNvSpPr txBox="1">
            <a:spLocks noGrp="1"/>
          </p:cNvSpPr>
          <p:nvPr>
            <p:ph type="title"/>
          </p:nvPr>
        </p:nvSpPr>
        <p:spPr>
          <a:xfrm>
            <a:off x="831850" y="1536193"/>
            <a:ext cx="10515600" cy="182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7"/>
          <p:cNvSpPr txBox="1">
            <a:spLocks noGrp="1"/>
          </p:cNvSpPr>
          <p:nvPr>
            <p:ph type="body" idx="1"/>
          </p:nvPr>
        </p:nvSpPr>
        <p:spPr>
          <a:xfrm>
            <a:off x="831850" y="4062769"/>
            <a:ext cx="10515600" cy="1218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47"/>
          <p:cNvSpPr/>
          <p:nvPr/>
        </p:nvSpPr>
        <p:spPr>
          <a:xfrm>
            <a:off x="960592" y="3487257"/>
            <a:ext cx="564777" cy="45719"/>
          </a:xfrm>
          <a:prstGeom prst="rect">
            <a:avLst/>
          </a:prstGeom>
          <a:solidFill>
            <a:srgbClr val="EC8B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" name="Google Shape;38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83518" y="6008172"/>
            <a:ext cx="424013" cy="39000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47"/>
          <p:cNvSpPr txBox="1">
            <a:spLocks noGrp="1"/>
          </p:cNvSpPr>
          <p:nvPr>
            <p:ph type="ftr" idx="11"/>
          </p:nvPr>
        </p:nvSpPr>
        <p:spPr>
          <a:xfrm>
            <a:off x="7711584" y="6680688"/>
            <a:ext cx="4114800" cy="105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06694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5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09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(1 line), Subtitle (1 line)">
  <p:cSld name="Title (1 line), Subtitle (1 line)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9"/>
          <p:cNvSpPr txBox="1">
            <a:spLocks noGrp="1"/>
          </p:cNvSpPr>
          <p:nvPr>
            <p:ph type="ctrTitle"/>
          </p:nvPr>
        </p:nvSpPr>
        <p:spPr>
          <a:xfrm>
            <a:off x="902836" y="3852334"/>
            <a:ext cx="10199171" cy="876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5000"/>
              <a:buFont typeface="Calibri"/>
              <a:buNone/>
              <a:defRPr sz="50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902836" y="6206888"/>
            <a:ext cx="5205483" cy="29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F3F3F"/>
              </a:buClr>
              <a:buSzPts val="1600"/>
              <a:buNone/>
              <a:defRPr sz="16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ftr" idx="11"/>
          </p:nvPr>
        </p:nvSpPr>
        <p:spPr>
          <a:xfrm>
            <a:off x="7989438" y="5541278"/>
            <a:ext cx="4114800" cy="105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r>
              <a:rPr lang="en-US"/>
              <a:t>©2022 Real-Time Innovations, Inc.</a:t>
            </a:r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902836" y="5751619"/>
            <a:ext cx="5205483" cy="450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F3F3F"/>
              </a:buClr>
              <a:buSzPts val="32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0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3"/>
          </p:nvPr>
        </p:nvSpPr>
        <p:spPr>
          <a:xfrm>
            <a:off x="903288" y="4744218"/>
            <a:ext cx="10198719" cy="354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lt1"/>
              </a:buClr>
              <a:buSzPts val="2600"/>
              <a:buFont typeface="Arial" pitchFamily="34" charset="0"/>
              <a:buNone/>
              <a:defRPr sz="26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817192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6"/>
          <p:cNvSpPr txBox="1"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56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56"/>
          <p:cNvSpPr txBox="1">
            <a:spLocks noGrp="1"/>
          </p:cNvSpPr>
          <p:nvPr>
            <p:ph type="body" idx="3"/>
          </p:nvPr>
        </p:nvSpPr>
        <p:spPr>
          <a:xfrm>
            <a:off x="6172200" y="1681164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5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5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17317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57"/>
          <p:cNvSpPr/>
          <p:nvPr/>
        </p:nvSpPr>
        <p:spPr>
          <a:xfrm>
            <a:off x="960593" y="1051297"/>
            <a:ext cx="564777" cy="45719"/>
          </a:xfrm>
          <a:prstGeom prst="rect">
            <a:avLst/>
          </a:prstGeom>
          <a:solidFill>
            <a:srgbClr val="EC8B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66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265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5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434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 preserve="1">
  <p:cSld name="Picture with Ca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60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6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6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6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6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42251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6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6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6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03552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6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6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6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6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69601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preserve="1">
  <p:cSld name="Custom Layou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938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9"/>
            <a:ext cx="9646481" cy="944562"/>
          </a:xfrm>
          <a:noFill/>
        </p:spPr>
        <p:txBody>
          <a:bodyPr>
            <a:normAutofit/>
          </a:bodyPr>
          <a:lstStyle>
            <a:lvl1pPr>
              <a:defRPr sz="432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609600" y="1447800"/>
            <a:ext cx="10972800" cy="493004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ea typeface="ＭＳ Ｐゴシック" charset="0"/>
              </a:rPr>
              <a:t>©2017 Real-Time Innovations, Inc.  Permission to distribute granted.</a:t>
            </a:r>
            <a:endParaRPr lang="en-US" dirty="0">
              <a:solidFill>
                <a:prstClr val="black">
                  <a:tint val="75000"/>
                </a:prstClr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10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(1 line), Subtitle (2 line)">
  <p:cSld name="Title (1 line), Subtitle (2 line)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0"/>
          <p:cNvSpPr txBox="1">
            <a:spLocks noGrp="1"/>
          </p:cNvSpPr>
          <p:nvPr>
            <p:ph type="ctrTitle"/>
          </p:nvPr>
        </p:nvSpPr>
        <p:spPr>
          <a:xfrm>
            <a:off x="902836" y="3429001"/>
            <a:ext cx="10199171" cy="88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5000"/>
              <a:buFont typeface="Calibri"/>
              <a:buNone/>
              <a:defRPr sz="50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ubTitle" idx="1"/>
          </p:nvPr>
        </p:nvSpPr>
        <p:spPr>
          <a:xfrm>
            <a:off x="902836" y="6206888"/>
            <a:ext cx="5205483" cy="29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F3F3F"/>
              </a:buClr>
              <a:buSzPts val="1600"/>
              <a:buNone/>
              <a:defRPr sz="16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ftr" idx="11"/>
          </p:nvPr>
        </p:nvSpPr>
        <p:spPr>
          <a:xfrm>
            <a:off x="7989438" y="5541278"/>
            <a:ext cx="4114800" cy="105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r>
              <a:rPr lang="en-US"/>
              <a:t>©2022 Real-Time Innovations, Inc.</a:t>
            </a:r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02836" y="5751619"/>
            <a:ext cx="5205483" cy="450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F3F3F"/>
              </a:buClr>
              <a:buSzPts val="32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0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3"/>
          </p:nvPr>
        </p:nvSpPr>
        <p:spPr>
          <a:xfrm>
            <a:off x="903288" y="4330227"/>
            <a:ext cx="10198719" cy="76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lt1"/>
              </a:buClr>
              <a:buSzPts val="2600"/>
              <a:buFont typeface="Arial" pitchFamily="34" charset="0"/>
              <a:buNone/>
              <a:defRPr sz="26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706228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(2 line)">
  <p:cSld name="Title (2 line)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1"/>
          <p:cNvSpPr txBox="1">
            <a:spLocks noGrp="1"/>
          </p:cNvSpPr>
          <p:nvPr>
            <p:ph type="ctrTitle"/>
          </p:nvPr>
        </p:nvSpPr>
        <p:spPr>
          <a:xfrm>
            <a:off x="902836" y="3471333"/>
            <a:ext cx="10199171" cy="1627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5000"/>
              <a:buFont typeface="Calibri"/>
              <a:buNone/>
              <a:defRPr sz="50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ubTitle" idx="1"/>
          </p:nvPr>
        </p:nvSpPr>
        <p:spPr>
          <a:xfrm>
            <a:off x="902836" y="6206888"/>
            <a:ext cx="5205483" cy="29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F3F3F"/>
              </a:buClr>
              <a:buSzPts val="1600"/>
              <a:buNone/>
              <a:defRPr sz="16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7989438" y="5541278"/>
            <a:ext cx="4114800" cy="105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r>
              <a:rPr lang="en-US"/>
              <a:t>©2022 Real-Time Innovations, Inc.</a:t>
            </a: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2"/>
          </p:nvPr>
        </p:nvSpPr>
        <p:spPr>
          <a:xfrm>
            <a:off x="902836" y="5751619"/>
            <a:ext cx="5205483" cy="450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F3F3F"/>
              </a:buClr>
              <a:buSzPts val="32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0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940976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(2 line), Subtitle (1 line)">
  <p:cSld name="Title (2 line), Subtitle (1 line)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902836" y="3141133"/>
            <a:ext cx="10199171" cy="1598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5000"/>
              <a:buFont typeface="Calibri"/>
              <a:buNone/>
              <a:defRPr sz="50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ubTitle" idx="1"/>
          </p:nvPr>
        </p:nvSpPr>
        <p:spPr>
          <a:xfrm>
            <a:off x="902836" y="6206888"/>
            <a:ext cx="5205483" cy="29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F3F3F"/>
              </a:buClr>
              <a:buSzPts val="1600"/>
              <a:buNone/>
              <a:defRPr sz="16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ftr" idx="11"/>
          </p:nvPr>
        </p:nvSpPr>
        <p:spPr>
          <a:xfrm>
            <a:off x="7989438" y="5541278"/>
            <a:ext cx="4114800" cy="105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r>
              <a:rPr lang="en-US"/>
              <a:t>©2022 Real-Time Innovations, Inc.</a:t>
            </a:r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2"/>
          </p:nvPr>
        </p:nvSpPr>
        <p:spPr>
          <a:xfrm>
            <a:off x="902836" y="5751619"/>
            <a:ext cx="5205483" cy="450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F3F3F"/>
              </a:buClr>
              <a:buSzPts val="32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0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3"/>
          </p:nvPr>
        </p:nvSpPr>
        <p:spPr>
          <a:xfrm>
            <a:off x="903288" y="4744218"/>
            <a:ext cx="10198719" cy="354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lt1"/>
              </a:buClr>
              <a:buSzPts val="2600"/>
              <a:buFont typeface="Arial" pitchFamily="34" charset="0"/>
              <a:buNone/>
              <a:defRPr sz="26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389649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(2 line), Subtitle (2 line)">
  <p:cSld name="Title (2 line), Subtitle (2 line)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3"/>
          <p:cNvSpPr txBox="1">
            <a:spLocks noGrp="1"/>
          </p:cNvSpPr>
          <p:nvPr>
            <p:ph type="ctrTitle"/>
          </p:nvPr>
        </p:nvSpPr>
        <p:spPr>
          <a:xfrm>
            <a:off x="902836" y="2709334"/>
            <a:ext cx="10199171" cy="161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lt1"/>
              </a:buClr>
              <a:buSzPts val="5000"/>
              <a:buFont typeface="Calibri"/>
              <a:buNone/>
              <a:defRPr sz="50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>
            <a:off x="902836" y="6206888"/>
            <a:ext cx="5205483" cy="295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F3F3F"/>
              </a:buClr>
              <a:buSzPts val="1600"/>
              <a:buNone/>
              <a:defRPr sz="16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7989438" y="5541278"/>
            <a:ext cx="4114800" cy="105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r>
              <a:rPr lang="en-US"/>
              <a:t>©2022 Real-Time Innovations, Inc.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2"/>
          </p:nvPr>
        </p:nvSpPr>
        <p:spPr>
          <a:xfrm>
            <a:off x="902836" y="5751619"/>
            <a:ext cx="5205483" cy="450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F3F3F"/>
              </a:buClr>
              <a:buSzPts val="32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4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0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0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3"/>
          </p:nvPr>
        </p:nvSpPr>
        <p:spPr>
          <a:xfrm>
            <a:off x="903288" y="4330227"/>
            <a:ext cx="10198719" cy="76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lt1"/>
              </a:buClr>
              <a:buSzPts val="2600"/>
              <a:buFont typeface="Arial" pitchFamily="34" charset="0"/>
              <a:buNone/>
              <a:defRPr sz="26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5584419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838200" y="1501439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ts val="240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2"/>
          </p:nvPr>
        </p:nvSpPr>
        <p:spPr>
          <a:xfrm>
            <a:off x="838200" y="2325351"/>
            <a:ext cx="5157787" cy="3680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F3F3F"/>
              </a:buClr>
              <a:buSzPts val="3200"/>
              <a:buChar char="•"/>
              <a:defRPr>
                <a:solidFill>
                  <a:srgbClr val="3F3F3F"/>
                </a:solidFill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800"/>
              <a:buChar char="–"/>
              <a:defRPr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000"/>
              <a:buChar char="–"/>
              <a:defRPr>
                <a:solidFill>
                  <a:srgbClr val="3F3F3F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000"/>
              <a:buChar char="»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3"/>
          </p:nvPr>
        </p:nvSpPr>
        <p:spPr>
          <a:xfrm>
            <a:off x="6170612" y="1501439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ts val="240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4"/>
          </p:nvPr>
        </p:nvSpPr>
        <p:spPr>
          <a:xfrm>
            <a:off x="6170612" y="2325351"/>
            <a:ext cx="5183188" cy="3680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F3F3F"/>
              </a:buClr>
              <a:buSzPts val="3200"/>
              <a:buChar char="•"/>
              <a:defRPr>
                <a:solidFill>
                  <a:srgbClr val="3F3F3F"/>
                </a:solidFill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800"/>
              <a:buChar char="–"/>
              <a:defRPr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000"/>
              <a:buChar char="–"/>
              <a:defRPr>
                <a:solidFill>
                  <a:srgbClr val="3F3F3F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000"/>
              <a:buChar char="»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838200" y="402333"/>
            <a:ext cx="10515600" cy="651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F3F3F"/>
              </a:buClr>
              <a:buSzPts val="4400"/>
              <a:buFont typeface="Calibri"/>
              <a:buNone/>
              <a:defRPr b="1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960592" y="1051295"/>
            <a:ext cx="564777" cy="45719"/>
          </a:xfrm>
          <a:prstGeom prst="rect">
            <a:avLst/>
          </a:prstGeom>
          <a:solidFill>
            <a:srgbClr val="EC8B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 pitchFamily="34" charset="0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6"/>
          <p:cNvSpPr txBox="1">
            <a:spLocks noGrp="1"/>
          </p:cNvSpPr>
          <p:nvPr>
            <p:ph type="ftr" idx="11"/>
          </p:nvPr>
        </p:nvSpPr>
        <p:spPr>
          <a:xfrm>
            <a:off x="7711584" y="6680688"/>
            <a:ext cx="4114800" cy="105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r>
              <a:rPr lang="en-US"/>
              <a:t>©2022 Real-Time Innovations, Inc.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766050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F3F3F"/>
              </a:buClr>
              <a:buSzPts val="3200"/>
              <a:buFont typeface="Calibri"/>
              <a:buNone/>
              <a:defRPr sz="32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F3F3F"/>
              </a:buClr>
              <a:buSzPts val="3200"/>
              <a:buChar char="•"/>
              <a:defRPr sz="3200">
                <a:solidFill>
                  <a:srgbClr val="3F3F3F"/>
                </a:solidFill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800"/>
              <a:buChar char="–"/>
              <a:defRPr sz="2800">
                <a:solidFill>
                  <a:srgbClr val="3F3F3F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400"/>
              <a:buChar char="•"/>
              <a:defRPr sz="2400">
                <a:solidFill>
                  <a:srgbClr val="3F3F3F"/>
                </a:solidFill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000"/>
              <a:buChar char="–"/>
              <a:defRPr sz="2000">
                <a:solidFill>
                  <a:srgbClr val="3F3F3F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000"/>
              <a:buChar char="»"/>
              <a:defRPr sz="2000">
                <a:solidFill>
                  <a:srgbClr val="3F3F3F"/>
                </a:solidFill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2"/>
          </p:nvPr>
        </p:nvSpPr>
        <p:spPr>
          <a:xfrm>
            <a:off x="839788" y="2177592"/>
            <a:ext cx="3932237" cy="3691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F3F3F"/>
              </a:buClr>
              <a:buSzPts val="1600"/>
              <a:buNone/>
              <a:defRPr sz="16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839788" y="2063496"/>
            <a:ext cx="564777" cy="45719"/>
          </a:xfrm>
          <a:prstGeom prst="rect">
            <a:avLst/>
          </a:prstGeom>
          <a:solidFill>
            <a:srgbClr val="EC8B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 pitchFamily="34" charset="0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8"/>
          <p:cNvSpPr txBox="1">
            <a:spLocks noGrp="1"/>
          </p:cNvSpPr>
          <p:nvPr>
            <p:ph type="ftr" idx="11"/>
          </p:nvPr>
        </p:nvSpPr>
        <p:spPr>
          <a:xfrm>
            <a:off x="7711584" y="6680688"/>
            <a:ext cx="4114800" cy="105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r>
              <a:rPr lang="en-US"/>
              <a:t>©2022 Real-Time Innovations, Inc.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0204526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hapes">
  <p:cSld name="Shape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/>
          <p:nvPr/>
        </p:nvSpPr>
        <p:spPr>
          <a:xfrm>
            <a:off x="554418" y="2162259"/>
            <a:ext cx="1002139" cy="71989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reflection endPos="0" dist="50800" dir="5400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 pitchFamily="34" charset="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Blue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1698024" y="2162259"/>
            <a:ext cx="1079318" cy="71989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 pitchFamily="34" charset="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Blue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2526205" y="898944"/>
            <a:ext cx="687120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</a:lstStyle>
          <a:p>
            <a:pPr marL="285750" marR="0" lvl="0" indent="-2857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Pts val="1800"/>
              <a:buFont typeface="Arial" pitchFamily="34" charset="0"/>
              <a:buChar char="•"/>
            </a:pPr>
            <a:r>
              <a:rPr lang="en-US"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For more colors, use blues first -&gt; then gray -&gt; then green if needed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Pts val="1800"/>
              <a:buFont typeface="Arial" pitchFamily="34" charset="0"/>
              <a:buChar char="•"/>
            </a:pPr>
            <a:r>
              <a:rPr lang="en-US"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Use white text inside dark-colored shapes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F7F7F"/>
              </a:buClr>
              <a:buSzPts val="1800"/>
              <a:buFont typeface="Arial" pitchFamily="34" charset="0"/>
              <a:buChar char="•"/>
            </a:pPr>
            <a:r>
              <a:rPr lang="en-US"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Use black text inside light-colored shapes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306880" y="248708"/>
            <a:ext cx="329816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 pitchFamily="34" charset="0"/>
              <a:buNone/>
            </a:pPr>
            <a:r>
              <a:rPr lang="en-US" sz="2400" b="0" i="0" u="none" strike="noStrike" cap="none">
                <a:solidFill>
                  <a:srgbClr val="004C97"/>
                </a:solidFill>
                <a:latin typeface="Calibri"/>
                <a:ea typeface="Calibri"/>
                <a:cs typeface="Calibri"/>
                <a:sym typeface="Calibri"/>
              </a:rPr>
              <a:t>SHAPES</a:t>
            </a:r>
            <a:endParaRPr sz="2400" b="0" i="0" u="none" strike="noStrike" cap="none">
              <a:solidFill>
                <a:srgbClr val="004C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2918809" y="2176333"/>
            <a:ext cx="1358478" cy="69174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 pitchFamily="34" charset="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Blue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4418754" y="2315037"/>
            <a:ext cx="1325420" cy="41433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 pitchFamily="34" charset="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Blue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3133681" y="3076446"/>
            <a:ext cx="1002139" cy="719898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reflection endPos="0" dist="50800" dir="5400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 pitchFamily="34" charset="0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4277287" y="3076446"/>
            <a:ext cx="1079318" cy="719898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 pitchFamily="34" charset="0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5498072" y="3090520"/>
            <a:ext cx="1358478" cy="69174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 pitchFamily="34" charset="0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6998017" y="3229224"/>
            <a:ext cx="1325420" cy="41433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 pitchFamily="34" charset="0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554418" y="4373906"/>
            <a:ext cx="1002139" cy="719898"/>
          </a:xfrm>
          <a:prstGeom prst="rect">
            <a:avLst/>
          </a:prstGeom>
          <a:solidFill>
            <a:schemeClr val="lt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  <a:effectLst>
            <a:reflection endPos="0" dist="50800" dir="5400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 pitchFamily="34" charset="0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Dark Brown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1698024" y="4373906"/>
            <a:ext cx="1079318" cy="719898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 pitchFamily="34" charset="0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Dark Brown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2918809" y="4387980"/>
            <a:ext cx="1358478" cy="691749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 pitchFamily="34" charset="0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Dark Brown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4418754" y="4526684"/>
            <a:ext cx="1325420" cy="41433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 pitchFamily="34" charset="0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Dark Brown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554418" y="5276378"/>
            <a:ext cx="1002139" cy="71989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reflection endPos="0" dist="50800" dir="5400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 pitchFamily="34" charset="0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Light Brown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1698024" y="5276378"/>
            <a:ext cx="1079318" cy="719898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 pitchFamily="34" charset="0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Light Brown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2918809" y="5290452"/>
            <a:ext cx="1358478" cy="69174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 pitchFamily="34" charset="0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Light Brown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4418754" y="5429156"/>
            <a:ext cx="1325420" cy="41433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 pitchFamily="34" charset="0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Light Brown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6293801" y="2195071"/>
            <a:ext cx="1002139" cy="719898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  <a:effectLst>
            <a:reflection endPos="0" dist="50800" dir="5400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 pitchFamily="34" charset="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7437408" y="2176333"/>
            <a:ext cx="1079318" cy="719898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 pitchFamily="34" charset="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8658193" y="2190407"/>
            <a:ext cx="1358478" cy="691749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 pitchFamily="34" charset="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10158138" y="2329111"/>
            <a:ext cx="1325420" cy="41433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 pitchFamily="34" charset="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6293802" y="4387980"/>
            <a:ext cx="1002139" cy="719898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reflection endPos="0" dist="50800" dir="5400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 pitchFamily="34" charset="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Beige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7437408" y="4387980"/>
            <a:ext cx="1079318" cy="719898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 pitchFamily="34" charset="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Beige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8658193" y="4402054"/>
            <a:ext cx="1358478" cy="69174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 pitchFamily="34" charset="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Beige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10158138" y="4540758"/>
            <a:ext cx="1325420" cy="41433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 pitchFamily="34" charset="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Beige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6293802" y="5290452"/>
            <a:ext cx="1002139" cy="719898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  <a:effectLst>
            <a:reflection endPos="0" dist="50800" dir="5400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 pitchFamily="34" charset="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Indigo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7437408" y="5290452"/>
            <a:ext cx="1079318" cy="719898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 pitchFamily="34" charset="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Indigo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8658193" y="5304526"/>
            <a:ext cx="1358478" cy="691749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 pitchFamily="34" charset="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Indigo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10158138" y="5443230"/>
            <a:ext cx="1325420" cy="414339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200"/>
              <a:buFont typeface="Arial" pitchFamily="34" charset="0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Indigo</a:t>
            </a:r>
            <a:endParaRPr sz="1400" b="0" i="0" u="none" strike="noStrike" cap="none">
              <a:solidFill>
                <a:srgbClr val="000000"/>
              </a:solidFill>
              <a:latin typeface="Arial" pitchFamily="34" charset="0"/>
              <a:ea typeface="Arial" pitchFamily="34" charset="0"/>
              <a:cs typeface="Arial" pitchFamily="34" charset="0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6200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23.jpg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257432" y="236518"/>
            <a:ext cx="11677135" cy="6388443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 pitchFamily="34" charset="0"/>
              <a:buNone/>
            </a:pPr>
            <a:r>
              <a:rPr lang="en-US"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4"/>
          <p:cNvSpPr txBox="1">
            <a:spLocks noGrp="1"/>
          </p:cNvSpPr>
          <p:nvPr>
            <p:ph type="title"/>
          </p:nvPr>
        </p:nvSpPr>
        <p:spPr>
          <a:xfrm>
            <a:off x="838200" y="626299"/>
            <a:ext cx="10515600" cy="803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F3F3F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  <a:defRPr sz="1800" b="0" i="0" u="none" strike="noStrike" cap="none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  <a:defRPr sz="1800" b="0" i="0" u="none" strike="noStrike" cap="none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  <a:defRPr sz="1800" b="0" i="0" u="none" strike="noStrike" cap="none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  <a:defRPr sz="1800" b="0" i="0" u="none" strike="noStrike" cap="none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  <a:defRPr sz="1800" b="0" i="0" u="none" strike="noStrike" cap="none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  <a:defRPr sz="1800" b="0" i="0" u="none" strike="noStrike" cap="none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  <a:defRPr sz="1800" b="0" i="0" u="none" strike="noStrike" cap="none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  <a:defRPr sz="1800" b="0" i="0" u="none" strike="noStrike" cap="none">
                <a:solidFill>
                  <a:srgbClr val="000000"/>
                </a:solidFill>
                <a:latin typeface="Arial" pitchFamily="34" charset="0"/>
                <a:ea typeface="Arial" pitchFamily="34" charset="0"/>
                <a:cs typeface="Arial" pitchFamily="34" charset="0"/>
                <a:sym typeface="Arial" pitchFamily="34" charset="0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80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F3F3F"/>
              </a:buClr>
              <a:buSzPts val="3200"/>
              <a:buFont typeface="Arial" pitchFamily="34" charset="0"/>
              <a:buChar char="•"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800"/>
              <a:buFont typeface="Arial" pitchFamily="34" charset="0"/>
              <a:buChar char="–"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400"/>
              <a:buFont typeface="Arial" pitchFamily="34" charset="0"/>
              <a:buChar char="•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000"/>
              <a:buFont typeface="Arial" pitchFamily="34" charset="0"/>
              <a:buChar char="–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000"/>
              <a:buFont typeface="Arial" pitchFamily="34" charset="0"/>
              <a:buChar char="»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 pitchFamily="3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 pitchFamily="3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 pitchFamily="3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 pitchFamily="3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/>
          <p:nvPr/>
        </p:nvSpPr>
        <p:spPr>
          <a:xfrm>
            <a:off x="11154984" y="6525210"/>
            <a:ext cx="564777" cy="45719"/>
          </a:xfrm>
          <a:prstGeom prst="rect">
            <a:avLst/>
          </a:prstGeom>
          <a:solidFill>
            <a:srgbClr val="EC8B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</a:lstStyle>
          <a:p>
            <a:pPr marL="0" marR="0" lvl="0" indent="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800"/>
              <a:buFont typeface="Arial" pitchFamily="34" charset="0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4"/>
          <p:cNvSpPr txBox="1">
            <a:spLocks noGrp="1"/>
          </p:cNvSpPr>
          <p:nvPr>
            <p:ph type="ftr" idx="11"/>
          </p:nvPr>
        </p:nvSpPr>
        <p:spPr>
          <a:xfrm>
            <a:off x="7711584" y="6680688"/>
            <a:ext cx="4114800" cy="105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marR="0" lvl="0" algn="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  <a:defRPr sz="900" b="0" i="0" u="none" strike="noStrike" kern="1200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 pitchFamily="34" charset="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©2022 Real-Time Innovations, Inc.</a:t>
            </a:r>
            <a:endParaRPr/>
          </a:p>
        </p:txBody>
      </p:sp>
      <p:pic>
        <p:nvPicPr>
          <p:cNvPr id="15" name="Google Shape;15;p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1443922" y="6248366"/>
            <a:ext cx="255473" cy="232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"/>
          <p:cNvPicPr preferRelativeResize="0"/>
          <p:nvPr/>
        </p:nvPicPr>
        <p:blipFill>
          <a:blip r:embed="rId21">
            <a:alphaModFix amt="30000"/>
          </a:blip>
          <a:srcRect l="12369" t="23857" r="26629" b="13445"/>
          <a:stretch>
            <a:fillRect/>
          </a:stretch>
        </p:blipFill>
        <p:spPr>
          <a:xfrm>
            <a:off x="3890471" y="236516"/>
            <a:ext cx="8044096" cy="6388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009933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841" r:id="rId17"/>
    <p:sldLayoutId id="2147483852" r:id="rId18"/>
  </p:sldLayoutIdLst>
  <p:transition/>
  <p:hf sldNum="0" hd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itchFamily="34" charset="0"/>
        <a:defRPr sz="1400" b="0" i="0" u="none" strike="noStrike" cap="none">
          <a:solidFill>
            <a:srgbClr val="000000"/>
          </a:solidFill>
          <a:latin typeface="Arial" pitchFamily="34" charset="0"/>
          <a:ea typeface="Arial" pitchFamily="34" charset="0"/>
          <a:cs typeface="Arial" pitchFamily="34" charset="0"/>
          <a:sym typeface="Arial" pitchFamily="34" charset="0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itchFamily="34" charset="0"/>
        <a:defRPr sz="1400" b="0" i="0" u="none" strike="noStrike" cap="none">
          <a:solidFill>
            <a:srgbClr val="000000"/>
          </a:solidFill>
          <a:latin typeface="Arial" pitchFamily="34" charset="0"/>
          <a:ea typeface="Arial" pitchFamily="34" charset="0"/>
          <a:cs typeface="Arial" pitchFamily="34" charset="0"/>
          <a:sym typeface="Arial" pitchFamily="34" charset="0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itchFamily="34" charset="0"/>
        <a:defRPr sz="1400" b="0" i="0" u="none" strike="noStrike" cap="none">
          <a:solidFill>
            <a:srgbClr val="000000"/>
          </a:solidFill>
          <a:latin typeface="Arial" pitchFamily="34" charset="0"/>
          <a:ea typeface="Arial" pitchFamily="34" charset="0"/>
          <a:cs typeface="Arial" pitchFamily="34" charset="0"/>
          <a:sym typeface="Arial" pitchFamily="34" charset="0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itchFamily="34" charset="0"/>
        <a:defRPr sz="1400" b="0" i="0" u="none" strike="noStrike" cap="none">
          <a:solidFill>
            <a:srgbClr val="000000"/>
          </a:solidFill>
          <a:latin typeface="Arial" pitchFamily="34" charset="0"/>
          <a:ea typeface="Arial" pitchFamily="34" charset="0"/>
          <a:cs typeface="Arial" pitchFamily="34" charset="0"/>
          <a:sym typeface="Arial" pitchFamily="34" charset="0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itchFamily="34" charset="0"/>
        <a:defRPr sz="1400" b="0" i="0" u="none" strike="noStrike" cap="none">
          <a:solidFill>
            <a:srgbClr val="000000"/>
          </a:solidFill>
          <a:latin typeface="Arial" pitchFamily="34" charset="0"/>
          <a:ea typeface="Arial" pitchFamily="34" charset="0"/>
          <a:cs typeface="Arial" pitchFamily="34" charset="0"/>
          <a:sym typeface="Arial" pitchFamily="34" charset="0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itchFamily="34" charset="0"/>
        <a:defRPr sz="1400" b="0" i="0" u="none" strike="noStrike" cap="none">
          <a:solidFill>
            <a:srgbClr val="000000"/>
          </a:solidFill>
          <a:latin typeface="Arial" pitchFamily="34" charset="0"/>
          <a:ea typeface="Arial" pitchFamily="34" charset="0"/>
          <a:cs typeface="Arial" pitchFamily="34" charset="0"/>
          <a:sym typeface="Arial" pitchFamily="34" charset="0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itchFamily="34" charset="0"/>
        <a:defRPr sz="1400" b="0" i="0" u="none" strike="noStrike" cap="none">
          <a:solidFill>
            <a:srgbClr val="000000"/>
          </a:solidFill>
          <a:latin typeface="Arial" pitchFamily="34" charset="0"/>
          <a:ea typeface="Arial" pitchFamily="34" charset="0"/>
          <a:cs typeface="Arial" pitchFamily="34" charset="0"/>
          <a:sym typeface="Arial" pitchFamily="34" charset="0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itchFamily="34" charset="0"/>
        <a:defRPr sz="1400" b="0" i="0" u="none" strike="noStrike" cap="none">
          <a:solidFill>
            <a:srgbClr val="000000"/>
          </a:solidFill>
          <a:latin typeface="Arial" pitchFamily="34" charset="0"/>
          <a:ea typeface="Arial" pitchFamily="34" charset="0"/>
          <a:cs typeface="Arial" pitchFamily="34" charset="0"/>
          <a:sym typeface="Arial" pitchFamily="34" charset="0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itchFamily="34" charset="0"/>
        <a:defRPr sz="1400" b="0" i="0" u="none" strike="noStrike" cap="none">
          <a:solidFill>
            <a:srgbClr val="000000"/>
          </a:solidFill>
          <a:latin typeface="Arial" pitchFamily="34" charset="0"/>
          <a:ea typeface="Arial" pitchFamily="34" charset="0"/>
          <a:cs typeface="Arial" pitchFamily="34" charset="0"/>
          <a:sym typeface="Arial" pitchFamily="34" charset="0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itchFamily="34" charset="0"/>
        <a:defRPr sz="1400" b="0" i="0" u="none" strike="noStrike" cap="none">
          <a:solidFill>
            <a:srgbClr val="000000"/>
          </a:solidFill>
          <a:latin typeface="Arial" pitchFamily="34" charset="0"/>
          <a:ea typeface="Arial" pitchFamily="34" charset="0"/>
          <a:cs typeface="Arial" pitchFamily="34" charset="0"/>
          <a:sym typeface="Arial" pitchFamily="34" charset="0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itchFamily="34" charset="0"/>
        <a:defRPr sz="1400" b="0" i="0" u="none" strike="noStrike" cap="none">
          <a:solidFill>
            <a:srgbClr val="000000"/>
          </a:solidFill>
          <a:latin typeface="Arial" pitchFamily="34" charset="0"/>
          <a:ea typeface="Arial" pitchFamily="34" charset="0"/>
          <a:cs typeface="Arial" pitchFamily="34" charset="0"/>
          <a:sym typeface="Arial" pitchFamily="34" charset="0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itchFamily="34" charset="0"/>
        <a:defRPr sz="1400" b="0" i="0" u="none" strike="noStrike" cap="none">
          <a:solidFill>
            <a:srgbClr val="000000"/>
          </a:solidFill>
          <a:latin typeface="Arial" pitchFamily="34" charset="0"/>
          <a:ea typeface="Arial" pitchFamily="34" charset="0"/>
          <a:cs typeface="Arial" pitchFamily="34" charset="0"/>
          <a:sym typeface="Arial" pitchFamily="34" charset="0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itchFamily="34" charset="0"/>
        <a:defRPr sz="1400" b="0" i="0" u="none" strike="noStrike" cap="none">
          <a:solidFill>
            <a:srgbClr val="000000"/>
          </a:solidFill>
          <a:latin typeface="Arial" pitchFamily="34" charset="0"/>
          <a:ea typeface="Arial" pitchFamily="34" charset="0"/>
          <a:cs typeface="Arial" pitchFamily="34" charset="0"/>
          <a:sym typeface="Arial" pitchFamily="34" charset="0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itchFamily="34" charset="0"/>
        <a:defRPr sz="1400" b="0" i="0" u="none" strike="noStrike" cap="none">
          <a:solidFill>
            <a:srgbClr val="000000"/>
          </a:solidFill>
          <a:latin typeface="Arial" pitchFamily="34" charset="0"/>
          <a:ea typeface="Arial" pitchFamily="34" charset="0"/>
          <a:cs typeface="Arial" pitchFamily="34" charset="0"/>
          <a:sym typeface="Arial" pitchFamily="34" charset="0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itchFamily="34" charset="0"/>
        <a:defRPr sz="1400" b="0" i="0" u="none" strike="noStrike" cap="none">
          <a:solidFill>
            <a:srgbClr val="000000"/>
          </a:solidFill>
          <a:latin typeface="Arial" pitchFamily="34" charset="0"/>
          <a:ea typeface="Arial" pitchFamily="34" charset="0"/>
          <a:cs typeface="Arial" pitchFamily="34" charset="0"/>
          <a:sym typeface="Arial" pitchFamily="34" charset="0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itchFamily="34" charset="0"/>
        <a:defRPr sz="1400" b="0" i="0" u="none" strike="noStrike" cap="none">
          <a:solidFill>
            <a:srgbClr val="000000"/>
          </a:solidFill>
          <a:latin typeface="Arial" pitchFamily="34" charset="0"/>
          <a:ea typeface="Arial" pitchFamily="34" charset="0"/>
          <a:cs typeface="Arial" pitchFamily="34" charset="0"/>
          <a:sym typeface="Arial" pitchFamily="34" charset="0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itchFamily="34" charset="0"/>
        <a:defRPr sz="1400" b="0" i="0" u="none" strike="noStrike" cap="none">
          <a:solidFill>
            <a:srgbClr val="000000"/>
          </a:solidFill>
          <a:latin typeface="Arial" pitchFamily="34" charset="0"/>
          <a:ea typeface="Arial" pitchFamily="34" charset="0"/>
          <a:cs typeface="Arial" pitchFamily="34" charset="0"/>
          <a:sym typeface="Arial" pitchFamily="34" charset="0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itchFamily="34" charset="0"/>
        <a:defRPr sz="1400" b="0" i="0" u="none" strike="noStrike" cap="none">
          <a:solidFill>
            <a:srgbClr val="000000"/>
          </a:solidFill>
          <a:latin typeface="Arial" pitchFamily="34" charset="0"/>
          <a:ea typeface="Arial" pitchFamily="34" charset="0"/>
          <a:cs typeface="Arial" pitchFamily="34" charset="0"/>
          <a:sym typeface="Arial" pitchFamily="34" charset="0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itchFamily="34" charset="0"/>
        <a:defRPr sz="1400" b="0" i="0" u="none" strike="noStrike" cap="none">
          <a:solidFill>
            <a:srgbClr val="000000"/>
          </a:solidFill>
          <a:latin typeface="Arial" pitchFamily="34" charset="0"/>
          <a:ea typeface="Arial" pitchFamily="34" charset="0"/>
          <a:cs typeface="Arial" pitchFamily="34" charset="0"/>
          <a:sym typeface="Arial" pitchFamily="34" charset="0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itchFamily="34" charset="0"/>
        <a:defRPr sz="1400" b="0" i="0" u="none" strike="noStrike" cap="none">
          <a:solidFill>
            <a:srgbClr val="000000"/>
          </a:solidFill>
          <a:latin typeface="Arial" pitchFamily="34" charset="0"/>
          <a:ea typeface="Arial" pitchFamily="34" charset="0"/>
          <a:cs typeface="Arial" pitchFamily="34" charset="0"/>
          <a:sym typeface="Arial" pitchFamily="34" charset="0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itchFamily="34" charset="0"/>
        <a:defRPr sz="1400" b="0" i="0" u="none" strike="noStrike" cap="none">
          <a:solidFill>
            <a:srgbClr val="000000"/>
          </a:solidFill>
          <a:latin typeface="Arial" pitchFamily="34" charset="0"/>
          <a:ea typeface="Arial" pitchFamily="34" charset="0"/>
          <a:cs typeface="Arial" pitchFamily="34" charset="0"/>
          <a:sym typeface="Arial" pitchFamily="34" charset="0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itchFamily="34" charset="0"/>
        <a:defRPr sz="1400" b="0" i="0" u="none" strike="noStrike" cap="none">
          <a:solidFill>
            <a:srgbClr val="000000"/>
          </a:solidFill>
          <a:latin typeface="Arial" pitchFamily="34" charset="0"/>
          <a:ea typeface="Arial" pitchFamily="34" charset="0"/>
          <a:cs typeface="Arial" pitchFamily="34" charset="0"/>
          <a:sym typeface="Arial" pitchFamily="34" charset="0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itchFamily="34" charset="0"/>
        <a:defRPr sz="1400" b="0" i="0" u="none" strike="noStrike" cap="none">
          <a:solidFill>
            <a:srgbClr val="000000"/>
          </a:solidFill>
          <a:latin typeface="Arial" pitchFamily="34" charset="0"/>
          <a:ea typeface="Arial" pitchFamily="34" charset="0"/>
          <a:cs typeface="Arial" pitchFamily="34" charset="0"/>
          <a:sym typeface="Arial" pitchFamily="34" charset="0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itchFamily="34" charset="0"/>
        <a:defRPr sz="1400" b="0" i="0" u="none" strike="noStrike" cap="none">
          <a:solidFill>
            <a:srgbClr val="000000"/>
          </a:solidFill>
          <a:latin typeface="Arial" pitchFamily="34" charset="0"/>
          <a:ea typeface="Arial" pitchFamily="34" charset="0"/>
          <a:cs typeface="Arial" pitchFamily="34" charset="0"/>
          <a:sym typeface="Arial" pitchFamily="34" charset="0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itchFamily="34" charset="0"/>
        <a:defRPr sz="1400" b="0" i="0" u="none" strike="noStrike" cap="none">
          <a:solidFill>
            <a:srgbClr val="000000"/>
          </a:solidFill>
          <a:latin typeface="Arial" pitchFamily="34" charset="0"/>
          <a:ea typeface="Arial" pitchFamily="34" charset="0"/>
          <a:cs typeface="Arial" pitchFamily="34" charset="0"/>
          <a:sym typeface="Arial" pitchFamily="34" charset="0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itchFamily="34" charset="0"/>
        <a:defRPr sz="1400" b="0" i="0" u="none" strike="noStrike" cap="none">
          <a:solidFill>
            <a:srgbClr val="000000"/>
          </a:solidFill>
          <a:latin typeface="Arial" pitchFamily="34" charset="0"/>
          <a:ea typeface="Arial" pitchFamily="34" charset="0"/>
          <a:cs typeface="Arial" pitchFamily="34" charset="0"/>
          <a:sym typeface="Arial" pitchFamily="34" charset="0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 pitchFamily="34" charset="0"/>
        <a:defRPr sz="1400" b="0" i="0" u="none" strike="noStrike" cap="none">
          <a:solidFill>
            <a:srgbClr val="000000"/>
          </a:solidFill>
          <a:latin typeface="Arial" pitchFamily="34" charset="0"/>
          <a:ea typeface="Arial" pitchFamily="34" charset="0"/>
          <a:cs typeface="Arial" pitchFamily="34" charset="0"/>
          <a:sym typeface="Arial" pitchFamily="34" charset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5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5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" name="Google Shape;40;p5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59734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</p:sldLayoutIdLst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smass/pixytracker/tree/xml_create_waitse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C3BF50D-D7EF-B03B-D03F-5ABCC9AF1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2836" y="4191001"/>
            <a:ext cx="10831964" cy="907774"/>
          </a:xfrm>
        </p:spPr>
        <p:txBody>
          <a:bodyPr/>
          <a:lstStyle/>
          <a:p>
            <a:r>
              <a:rPr lang="en-US" dirty="0"/>
              <a:t>Strategies for Fault Tolerance Using DDS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9E1EDE2-6B35-3502-1AFB-FDFA4554B2B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Paul Schmitt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D4EAD771-2F13-1468-5646-E11F1EC69B92}"/>
              </a:ext>
            </a:extLst>
          </p:cNvPr>
          <p:cNvSpPr txBox="1">
            <a:spLocks/>
          </p:cNvSpPr>
          <p:nvPr/>
        </p:nvSpPr>
        <p:spPr>
          <a:xfrm>
            <a:off x="886737" y="5985320"/>
            <a:ext cx="8634483" cy="450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F3F3F"/>
              </a:buClr>
              <a:buSzPts val="3200"/>
              <a:buFont typeface="Arial" pitchFamily="34" charset="0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800"/>
              <a:buFont typeface="Arial" pitchFamily="34" charset="0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400"/>
              <a:buFont typeface="Arial" pitchFamily="34" charset="0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000"/>
              <a:buFont typeface="Arial" pitchFamily="34" charset="0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000"/>
              <a:buFont typeface="Arial" pitchFamily="34" charset="0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 pitchFamily="3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 pitchFamily="3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 pitchFamily="3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 pitchFamily="3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kern="0" dirty="0"/>
              <a:t>Real-Time Innovations Field Application Engineer</a:t>
            </a:r>
          </a:p>
        </p:txBody>
      </p:sp>
    </p:spTree>
    <p:extLst>
      <p:ext uri="{BB962C8B-B14F-4D97-AF65-F5344CB8AC3E}">
        <p14:creationId xmlns:p14="http://schemas.microsoft.com/office/powerpoint/2010/main" val="376675984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B7ED13-67B7-9D46-B714-EB3823BC689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©2024 Real-Time Innovations, Inc.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C381CA1-FFCD-4C4D-9E4F-37671A486E4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8200" y="1325562"/>
            <a:ext cx="10515600" cy="52276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Guards against hardware and limited software failure</a:t>
            </a:r>
          </a:p>
          <a:p>
            <a:pPr lvl="1"/>
            <a:r>
              <a:rPr lang="en-US" dirty="0"/>
              <a:t>Can also guard against zombie Primary process failure</a:t>
            </a:r>
          </a:p>
          <a:p>
            <a:r>
              <a:rPr lang="en-US" dirty="0"/>
              <a:t>Guards against secondary or tertiary unilaterally assuming control (software bug)</a:t>
            </a:r>
          </a:p>
          <a:p>
            <a:pPr lvl="1"/>
            <a:r>
              <a:rPr lang="en-US" dirty="0"/>
              <a:t>Although requiring a majority vote, Limits but does not eliminate, Secondary or Tertiary increasing ownership strength anyway</a:t>
            </a:r>
          </a:p>
          <a:p>
            <a:pPr lvl="1"/>
            <a:r>
              <a:rPr lang="en-US" dirty="0"/>
              <a:t>Loses contact with heartbeat</a:t>
            </a:r>
          </a:p>
          <a:p>
            <a:pPr lvl="2"/>
            <a:r>
              <a:rPr lang="en-US" dirty="0"/>
              <a:t>Note: you may want this behavior if system communications link is severed to allow each controller to control its link segment</a:t>
            </a:r>
          </a:p>
          <a:p>
            <a:r>
              <a:rPr lang="en-US" dirty="0"/>
              <a:t>Software is moderately more complex</a:t>
            </a:r>
          </a:p>
          <a:p>
            <a:pPr lvl="1"/>
            <a:r>
              <a:rPr lang="en-US" dirty="0"/>
              <a:t>Software Voting algorithm </a:t>
            </a:r>
            <a:r>
              <a:rPr lang="en-US" sz="2000" dirty="0"/>
              <a:t>(leverage Redundancy Layer from GitHub)</a:t>
            </a:r>
          </a:p>
          <a:p>
            <a:r>
              <a:rPr lang="en-US" dirty="0"/>
              <a:t>Can combine with Backup Role Strength Intensification to guard against Zombie Primary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D793394-C4AF-784A-8C02-90347CE1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988184" cy="1002517"/>
          </a:xfrm>
        </p:spPr>
        <p:txBody>
          <a:bodyPr>
            <a:normAutofit/>
          </a:bodyPr>
          <a:lstStyle/>
          <a:p>
            <a:r>
              <a:rPr lang="en-US" dirty="0"/>
              <a:t>Three-way Redundant Controller Attributes</a:t>
            </a:r>
          </a:p>
        </p:txBody>
      </p:sp>
    </p:spTree>
    <p:extLst>
      <p:ext uri="{BB962C8B-B14F-4D97-AF65-F5344CB8AC3E}">
        <p14:creationId xmlns:p14="http://schemas.microsoft.com/office/powerpoint/2010/main" val="248287728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325E7B-5271-A84D-A9EA-5E4491551955}"/>
              </a:ext>
            </a:extLst>
          </p:cNvPr>
          <p:cNvCxnSpPr/>
          <p:nvPr/>
        </p:nvCxnSpPr>
        <p:spPr>
          <a:xfrm>
            <a:off x="5480490" y="5330504"/>
            <a:ext cx="0" cy="466625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B7ED13-67B7-9D46-B714-EB3823BC689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©2024 Real-Time Innovations, Inc.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C381CA1-FFCD-4C4D-9E4F-37671A486E4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8200" y="1171226"/>
            <a:ext cx="10744200" cy="5285137"/>
          </a:xfrm>
        </p:spPr>
        <p:txBody>
          <a:bodyPr>
            <a:normAutofit/>
          </a:bodyPr>
          <a:lstStyle/>
          <a:p>
            <a:r>
              <a:rPr lang="en-US" sz="2800" dirty="0"/>
              <a:t>Shared Ownership / No Controller Roles</a:t>
            </a:r>
          </a:p>
          <a:p>
            <a:r>
              <a:rPr lang="en-US" sz="2800" dirty="0"/>
              <a:t>Actuator/Thruster selects majority Sample</a:t>
            </a:r>
          </a:p>
          <a:p>
            <a:pPr lvl="1"/>
            <a:r>
              <a:rPr lang="en-US" dirty="0"/>
              <a:t>Sets alarm if a minority sample detected</a:t>
            </a:r>
          </a:p>
          <a:p>
            <a:r>
              <a:rPr lang="en-US" sz="2800" dirty="0"/>
              <a:t>Heartbeat used to alarm system (MTTR)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D793394-C4AF-784A-8C02-90347CE1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988184" cy="1002517"/>
          </a:xfrm>
        </p:spPr>
        <p:txBody>
          <a:bodyPr>
            <a:normAutofit/>
          </a:bodyPr>
          <a:lstStyle/>
          <a:p>
            <a:r>
              <a:rPr lang="en-US" dirty="0"/>
              <a:t>Three-way Selected Sample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FF00BF-57B1-6A44-A419-BDCF3135471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24665" y="4012712"/>
            <a:ext cx="1203774" cy="1295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8852CE-CC30-9742-9AE5-AB89F94E6C3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09680" y="4012712"/>
            <a:ext cx="1203774" cy="1295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E3E1A4-B0B7-FC45-B156-5AAAA5F4F2EF}"/>
              </a:ext>
            </a:extLst>
          </p:cNvPr>
          <p:cNvSpPr txBox="1"/>
          <p:nvPr/>
        </p:nvSpPr>
        <p:spPr>
          <a:xfrm>
            <a:off x="7001131" y="3374360"/>
            <a:ext cx="216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Side Thrusters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432442-5E89-5948-A885-49B6AA37DFCB}"/>
              </a:ext>
            </a:extLst>
          </p:cNvPr>
          <p:cNvSpPr txBox="1"/>
          <p:nvPr/>
        </p:nvSpPr>
        <p:spPr>
          <a:xfrm>
            <a:off x="3030561" y="3277889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Helm Controllers</a:t>
            </a:r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A158B0F0-59F8-914B-9965-09F5D6BB9BF0}"/>
              </a:ext>
            </a:extLst>
          </p:cNvPr>
          <p:cNvSpPr/>
          <p:nvPr/>
        </p:nvSpPr>
        <p:spPr>
          <a:xfrm>
            <a:off x="1219200" y="5532437"/>
            <a:ext cx="8839199" cy="990600"/>
          </a:xfrm>
          <a:prstGeom prst="leftRightArrow">
            <a:avLst/>
          </a:prstGeom>
          <a:gradFill>
            <a:gsLst>
              <a:gs pos="0">
                <a:srgbClr val="FF5E00"/>
              </a:gs>
              <a:gs pos="97000">
                <a:srgbClr val="FF8C64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r>
              <a:rPr lang="en-US" sz="2667" dirty="0"/>
              <a:t>Connext Databus</a:t>
            </a:r>
            <a:endParaRPr lang="en-US" sz="20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2065B1-3552-2149-B41A-B7D3E2A04A7E}"/>
              </a:ext>
            </a:extLst>
          </p:cNvPr>
          <p:cNvCxnSpPr/>
          <p:nvPr/>
        </p:nvCxnSpPr>
        <p:spPr>
          <a:xfrm>
            <a:off x="2355587" y="5330504"/>
            <a:ext cx="0" cy="466625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1470C8-C08A-D340-808A-A9EB650A55A3}"/>
              </a:ext>
            </a:extLst>
          </p:cNvPr>
          <p:cNvCxnSpPr/>
          <p:nvPr/>
        </p:nvCxnSpPr>
        <p:spPr>
          <a:xfrm>
            <a:off x="3982104" y="5339418"/>
            <a:ext cx="0" cy="466625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D58A36-19EF-DF48-A9CC-9CF1C465010E}"/>
              </a:ext>
            </a:extLst>
          </p:cNvPr>
          <p:cNvCxnSpPr/>
          <p:nvPr/>
        </p:nvCxnSpPr>
        <p:spPr>
          <a:xfrm>
            <a:off x="7004490" y="5294411"/>
            <a:ext cx="0" cy="466625"/>
          </a:xfrm>
          <a:prstGeom prst="straightConnector1">
            <a:avLst/>
          </a:prstGeom>
          <a:ln w="41275"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775BB53-1D87-3D44-85B7-813BD4313C98}"/>
              </a:ext>
            </a:extLst>
          </p:cNvPr>
          <p:cNvCxnSpPr/>
          <p:nvPr/>
        </p:nvCxnSpPr>
        <p:spPr>
          <a:xfrm>
            <a:off x="8534399" y="5294411"/>
            <a:ext cx="0" cy="466625"/>
          </a:xfrm>
          <a:prstGeom prst="straightConnector1">
            <a:avLst/>
          </a:prstGeom>
          <a:ln w="41275"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A0C395-9760-0A49-8880-A07766C46267}"/>
              </a:ext>
            </a:extLst>
          </p:cNvPr>
          <p:cNvCxnSpPr>
            <a:cxnSpLocks/>
          </p:cNvCxnSpPr>
          <p:nvPr/>
        </p:nvCxnSpPr>
        <p:spPr>
          <a:xfrm>
            <a:off x="2355587" y="5339418"/>
            <a:ext cx="0" cy="604886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C5E75B-90B1-D04E-8DEF-0124C25A3C1A}"/>
              </a:ext>
            </a:extLst>
          </p:cNvPr>
          <p:cNvCxnSpPr>
            <a:cxnSpLocks/>
          </p:cNvCxnSpPr>
          <p:nvPr/>
        </p:nvCxnSpPr>
        <p:spPr>
          <a:xfrm flipV="1">
            <a:off x="2319627" y="5922728"/>
            <a:ext cx="3160862" cy="4358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77859A-8312-F346-A7E8-46DE17D18EC3}"/>
              </a:ext>
            </a:extLst>
          </p:cNvPr>
          <p:cNvCxnSpPr>
            <a:cxnSpLocks/>
          </p:cNvCxnSpPr>
          <p:nvPr/>
        </p:nvCxnSpPr>
        <p:spPr>
          <a:xfrm>
            <a:off x="5480489" y="5317842"/>
            <a:ext cx="0" cy="604886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EAA4E23-ECD0-D240-A2ED-DF9FAD12B920}"/>
              </a:ext>
            </a:extLst>
          </p:cNvPr>
          <p:cNvSpPr txBox="1"/>
          <p:nvPr/>
        </p:nvSpPr>
        <p:spPr>
          <a:xfrm>
            <a:off x="4238844" y="5466671"/>
            <a:ext cx="1085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Heartbeat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C074A2-A8B4-CA4C-901D-DD32E3337AD7}"/>
              </a:ext>
            </a:extLst>
          </p:cNvPr>
          <p:cNvCxnSpPr>
            <a:cxnSpLocks/>
          </p:cNvCxnSpPr>
          <p:nvPr/>
        </p:nvCxnSpPr>
        <p:spPr>
          <a:xfrm flipH="1">
            <a:off x="6993214" y="5277080"/>
            <a:ext cx="7917" cy="820556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E13B49-36B1-F948-A752-6479775DDE9A}"/>
              </a:ext>
            </a:extLst>
          </p:cNvPr>
          <p:cNvCxnSpPr>
            <a:cxnSpLocks/>
          </p:cNvCxnSpPr>
          <p:nvPr/>
        </p:nvCxnSpPr>
        <p:spPr>
          <a:xfrm>
            <a:off x="8534399" y="5277080"/>
            <a:ext cx="0" cy="820556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FC57C91-2ABB-444E-B32B-716BE584BB32}"/>
              </a:ext>
            </a:extLst>
          </p:cNvPr>
          <p:cNvCxnSpPr>
            <a:cxnSpLocks/>
          </p:cNvCxnSpPr>
          <p:nvPr/>
        </p:nvCxnSpPr>
        <p:spPr>
          <a:xfrm>
            <a:off x="2355587" y="6091255"/>
            <a:ext cx="6185206" cy="12763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D66CBB3-2A64-0D4E-9780-56B5321A73D1}"/>
              </a:ext>
            </a:extLst>
          </p:cNvPr>
          <p:cNvCxnSpPr>
            <a:cxnSpLocks/>
          </p:cNvCxnSpPr>
          <p:nvPr/>
        </p:nvCxnSpPr>
        <p:spPr>
          <a:xfrm flipV="1">
            <a:off x="2280243" y="5317842"/>
            <a:ext cx="0" cy="789524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8C874E7-39E4-714B-9113-D2FAA2EBB830}"/>
              </a:ext>
            </a:extLst>
          </p:cNvPr>
          <p:cNvCxnSpPr>
            <a:cxnSpLocks/>
          </p:cNvCxnSpPr>
          <p:nvPr/>
        </p:nvCxnSpPr>
        <p:spPr>
          <a:xfrm flipV="1">
            <a:off x="5480489" y="5296802"/>
            <a:ext cx="17980" cy="794453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6F7EC267-3EEC-5646-A4FF-24FA1A5A6768}"/>
              </a:ext>
            </a:extLst>
          </p:cNvPr>
          <p:cNvSpPr/>
          <p:nvPr/>
        </p:nvSpPr>
        <p:spPr>
          <a:xfrm>
            <a:off x="4751380" y="3779780"/>
            <a:ext cx="1560149" cy="1553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Controller 3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841E21-5EB0-044D-84CC-EA316420BFF8}"/>
              </a:ext>
            </a:extLst>
          </p:cNvPr>
          <p:cNvCxnSpPr>
            <a:cxnSpLocks/>
          </p:cNvCxnSpPr>
          <p:nvPr/>
        </p:nvCxnSpPr>
        <p:spPr>
          <a:xfrm>
            <a:off x="4003035" y="5317842"/>
            <a:ext cx="0" cy="604886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58E14D6-3DBD-F54E-ACBB-30C074EF9F66}"/>
              </a:ext>
            </a:extLst>
          </p:cNvPr>
          <p:cNvCxnSpPr>
            <a:cxnSpLocks/>
          </p:cNvCxnSpPr>
          <p:nvPr/>
        </p:nvCxnSpPr>
        <p:spPr>
          <a:xfrm flipH="1" flipV="1">
            <a:off x="3919364" y="5363728"/>
            <a:ext cx="13781" cy="727527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4CE839F-5ECA-FE4A-92BB-B53828C71A50}"/>
              </a:ext>
            </a:extLst>
          </p:cNvPr>
          <p:cNvSpPr txBox="1"/>
          <p:nvPr/>
        </p:nvSpPr>
        <p:spPr>
          <a:xfrm>
            <a:off x="2584663" y="5472724"/>
            <a:ext cx="1085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Heartbeat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448B900-4808-6746-AD99-473960B027E5}"/>
              </a:ext>
            </a:extLst>
          </p:cNvPr>
          <p:cNvSpPr/>
          <p:nvPr/>
        </p:nvSpPr>
        <p:spPr>
          <a:xfrm>
            <a:off x="3146179" y="3767695"/>
            <a:ext cx="1560149" cy="1553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Controller 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6AEE66A-08E1-AF43-BE4A-6FBF28808C1E}"/>
              </a:ext>
            </a:extLst>
          </p:cNvPr>
          <p:cNvSpPr/>
          <p:nvPr/>
        </p:nvSpPr>
        <p:spPr>
          <a:xfrm>
            <a:off x="1540978" y="3737164"/>
            <a:ext cx="1560149" cy="1553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Controller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C10C0B-9A49-5547-B467-B1FAB1D04F01}"/>
              </a:ext>
            </a:extLst>
          </p:cNvPr>
          <p:cNvSpPr/>
          <p:nvPr/>
        </p:nvSpPr>
        <p:spPr>
          <a:xfrm>
            <a:off x="2667000" y="5277080"/>
            <a:ext cx="228600" cy="1596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7865B47-FA32-1A42-A4F4-74048398EBEE}"/>
              </a:ext>
            </a:extLst>
          </p:cNvPr>
          <p:cNvSpPr/>
          <p:nvPr/>
        </p:nvSpPr>
        <p:spPr>
          <a:xfrm>
            <a:off x="4128423" y="5320181"/>
            <a:ext cx="228600" cy="1596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53E9C4C-FDA5-7040-9BC5-E85EFF8295C4}"/>
              </a:ext>
            </a:extLst>
          </p:cNvPr>
          <p:cNvSpPr/>
          <p:nvPr/>
        </p:nvSpPr>
        <p:spPr>
          <a:xfrm>
            <a:off x="5735177" y="5338251"/>
            <a:ext cx="228600" cy="1596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44D0730-3641-A54F-8DCA-7BB896D51384}"/>
              </a:ext>
            </a:extLst>
          </p:cNvPr>
          <p:cNvSpPr/>
          <p:nvPr/>
        </p:nvSpPr>
        <p:spPr>
          <a:xfrm>
            <a:off x="2688771" y="5277080"/>
            <a:ext cx="228600" cy="1596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990776A-D28E-ED47-ABB9-CBFD11518D2B}"/>
              </a:ext>
            </a:extLst>
          </p:cNvPr>
          <p:cNvSpPr/>
          <p:nvPr/>
        </p:nvSpPr>
        <p:spPr>
          <a:xfrm>
            <a:off x="5735177" y="5353259"/>
            <a:ext cx="228600" cy="1596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536B3B8-BC5A-B14E-86C1-C6DFEF91EB3C}"/>
              </a:ext>
            </a:extLst>
          </p:cNvPr>
          <p:cNvSpPr/>
          <p:nvPr/>
        </p:nvSpPr>
        <p:spPr>
          <a:xfrm>
            <a:off x="4131620" y="5328104"/>
            <a:ext cx="228600" cy="1596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79DF776-035F-794C-A73B-7814AA005F40}"/>
              </a:ext>
            </a:extLst>
          </p:cNvPr>
          <p:cNvSpPr/>
          <p:nvPr/>
        </p:nvSpPr>
        <p:spPr>
          <a:xfrm>
            <a:off x="7112252" y="4800600"/>
            <a:ext cx="228600" cy="1596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1F3489D-69D8-2D49-861F-6F9DEA35EB25}"/>
              </a:ext>
            </a:extLst>
          </p:cNvPr>
          <p:cNvSpPr/>
          <p:nvPr/>
        </p:nvSpPr>
        <p:spPr>
          <a:xfrm>
            <a:off x="8620012" y="4727652"/>
            <a:ext cx="228600" cy="1596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B5349BB-4389-F54F-8385-51E2A0A6B175}"/>
              </a:ext>
            </a:extLst>
          </p:cNvPr>
          <p:cNvSpPr/>
          <p:nvPr/>
        </p:nvSpPr>
        <p:spPr>
          <a:xfrm>
            <a:off x="2661481" y="5273947"/>
            <a:ext cx="228600" cy="1596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F063DCA-DF7C-BE43-83C7-3FE4B56E4CDB}"/>
              </a:ext>
            </a:extLst>
          </p:cNvPr>
          <p:cNvSpPr/>
          <p:nvPr/>
        </p:nvSpPr>
        <p:spPr>
          <a:xfrm>
            <a:off x="4122904" y="5317048"/>
            <a:ext cx="228600" cy="1596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0DE02B6-0DA2-AF4A-947F-05D363A7968E}"/>
              </a:ext>
            </a:extLst>
          </p:cNvPr>
          <p:cNvSpPr/>
          <p:nvPr/>
        </p:nvSpPr>
        <p:spPr>
          <a:xfrm>
            <a:off x="5729658" y="5335118"/>
            <a:ext cx="228600" cy="1596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76AC77F-9DD8-0949-ABBE-1DB5FE103945}"/>
              </a:ext>
            </a:extLst>
          </p:cNvPr>
          <p:cNvSpPr/>
          <p:nvPr/>
        </p:nvSpPr>
        <p:spPr>
          <a:xfrm>
            <a:off x="5743421" y="5335118"/>
            <a:ext cx="228600" cy="1596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185C86D-2FB3-A241-A728-D7A7FC79A456}"/>
              </a:ext>
            </a:extLst>
          </p:cNvPr>
          <p:cNvSpPr/>
          <p:nvPr/>
        </p:nvSpPr>
        <p:spPr>
          <a:xfrm>
            <a:off x="8620012" y="4720784"/>
            <a:ext cx="228600" cy="1596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6F6A080-48D9-1341-A65C-ECE87160D7CB}"/>
              </a:ext>
            </a:extLst>
          </p:cNvPr>
          <p:cNvSpPr/>
          <p:nvPr/>
        </p:nvSpPr>
        <p:spPr>
          <a:xfrm>
            <a:off x="7112252" y="4794649"/>
            <a:ext cx="228600" cy="1596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0F421D5-96B4-264A-A66B-5BD9F36744C9}"/>
              </a:ext>
            </a:extLst>
          </p:cNvPr>
          <p:cNvSpPr/>
          <p:nvPr/>
        </p:nvSpPr>
        <p:spPr>
          <a:xfrm>
            <a:off x="5731338" y="5340087"/>
            <a:ext cx="228600" cy="1596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red triangle with a white exclamation mark&#10;&#10;Description automatically generated">
            <a:extLst>
              <a:ext uri="{FF2B5EF4-FFF2-40B4-BE49-F238E27FC236}">
                <a16:creationId xmlns:a16="http://schemas.microsoft.com/office/drawing/2014/main" id="{B41896FA-DCE2-F841-81BA-104BCE04935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978" y="3873847"/>
            <a:ext cx="603297" cy="54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578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1065 L -0.00013 0.01088 C -0.00052 0.03055 -0.00078 0.05509 -0.00169 0.07592 C -0.00182 0.0794 -0.00221 0.08287 -0.00234 0.08657 C 0.00508 0.09097 -0.0013 0.0875 0.01641 0.08912 L 0.02904 0.09051 C 0.03217 0.09097 0.03503 0.09143 0.03816 0.0919 C 0.04362 0.09236 0.04909 0.09282 0.05456 0.09305 L 0.07865 0.0919 C 0.08451 0.09143 0.09948 0.08981 0.1056 0.08912 C 0.12904 0.08958 0.18021 0.08912 0.2129 0.0919 C 0.24779 0.09491 0.2267 0.09329 0.2474 0.09583 C 0.26211 0.09768 0.26407 0.09745 0.28112 0.09861 C 0.28842 0.09792 0.30743 0.09745 0.31563 0.09444 C 0.32448 0.09143 0.31342 0.09514 0.32461 0.0919 C 0.32592 0.09143 0.32709 0.09074 0.32839 0.09051 C 0.33112 0.08981 0.33386 0.08958 0.33659 0.08912 L 0.34415 0.08773 C 0.34519 0.08217 0.34571 0.08079 0.34571 0.07315 C 0.34571 0.05486 0.34493 0.01852 0.34493 0.01875 L 0.34493 0.01852 " pathEditMode="relative" rAng="0" ptsTypes="AAAAAAAAAAAAAAAA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74" y="439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6 0.00926 L -0.00196 0.00949 C -0.00222 0.01366 -0.00261 0.01805 -0.00261 0.02245 C -0.00261 0.05879 2.08333E-6 0.04282 -0.00261 0.05717 C -0.00196 0.07893 -0.00196 0.07153 -0.00196 0.07986 L -0.00196 0.08009 C 0.03906 0.08171 0.03073 0.08194 0.08203 0.07986 C 0.08528 0.07986 0.08854 0.07893 0.09179 0.07847 L 0.10833 0.07986 C 0.12057 0.08102 0.12864 0.08194 0.14127 0.08264 L 0.18411 0.08379 L 0.21706 0.08518 L 0.24557 0.08657 L 0.27109 0.08796 L 0.31237 0.08935 C 0.33971 0.08611 0.30586 0.08935 0.34388 0.08935 C 0.3832 0.08935 0.40846 0.08796 0.44505 0.08657 C 0.45052 0.08565 0.45547 0.08518 0.46081 0.08379 C 0.46237 0.08356 0.4638 0.08264 0.46536 0.08264 C 0.46732 0.08241 0.46927 0.08264 0.47135 0.08264 L 0.47213 0.08264 C 0.47096 0.04352 0.47135 0.06389 0.47135 0.02106 L 0.47135 0.02129 " pathEditMode="relative" rAng="0" ptsTypes="AAAAAAAAAAAAAAAAAAAAAAA">
                                      <p:cBhvr>
                                        <p:cTn id="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72" y="400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671 L 0.00026 0.00694 C 3.125E-6 0.00995 -0.00039 0.01342 -0.00039 0.01713 C -0.00039 0.01991 0.00013 0.02268 0.00026 0.02569 C 0.00091 0.03379 0.00182 0.04167 0.00182 0.05 L 0.00182 0.06597 L 0.00182 0.0662 L 0.06263 0.06713 C 0.07226 0.06713 0.08177 0.06597 0.09127 0.06597 C 0.10521 0.06597 0.11914 0.0669 0.13307 0.06713 L 0.15143 0.06829 C 0.15442 0.06852 0.15781 0.06898 0.1608 0.06921 C 0.16354 0.06944 0.16601 0.07014 0.16888 0.07037 C 0.17526 0.07083 0.18164 0.07106 0.18789 0.07153 C 0.19179 0.07153 0.1957 0.07222 0.19961 0.07245 L 0.21718 0.07384 C 0.24661 0.07222 0.23515 0.07245 0.25221 0.07245 L 0.25221 0.07268 C 0.25156 0.06921 0.25117 0.06597 0.25104 0.06273 C 0.25078 0.05903 0.25052 0.05509 0.25026 0.05139 C 0.25 0.04861 0.24974 0.04629 0.24948 0.04352 C 0.25026 0.0162 0.25026 0.02592 0.25026 0.01504 L 0.25026 0.01528 " pathEditMode="relative" rAng="0" ptsTypes="AAAAAAAAAAAAAAAAAAAAAAA">
                                      <p:cBhvr>
                                        <p:cTn id="1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65" y="335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0.00763 L 2.70833E-6 0.07338 L 2.70833E-6 0.07361 L 0.07057 0.07476 C 0.07721 0.07476 0.10482 0.07268 0.11328 0.07222 C 0.19075 0.07407 0.19752 0.07476 0.30351 0.07476 C 0.32916 0.07476 0.35482 0.07338 0.38034 0.07338 L 0.37955 0.07338 C 0.38008 0.06944 0.3806 0.06527 0.38112 0.06134 C 0.38255 0.04953 0.38125 0.05833 0.38294 0.0493 C 0.38242 0.04259 0.38294 0.03564 0.3819 0.02893 C 0.38164 0.02731 0.38021 0.02685 0.37955 0.02546 C 0.37825 0.02222 0.3789 0.0162 0.3789 0.01342 L 0.3789 0.01365 L 0.37812 0.01458 L 0.37812 0.01481 " pathEditMode="relative" rAng="0" ptsTypes="AAAAAAAAAAAAAAAA">
                                      <p:cBhvr>
                                        <p:cTn id="1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41" y="335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69 0.02685 0 -0.00602 0 0.03704 C 0 0.04167 -0.00065 0.04606 -0.00078 0.05046 C -0.00091 0.05393 -0.00078 0.05741 -0.00078 0.06111 L 0.14336 0.0625 L 0.14258 0.00787 L 0.14258 0.00787 L 0.14258 0.00648 " pathEditMode="relative" ptsTypes="AAAAAAAAA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0081 L 0.0013 0.07361 L 0.27448 0.06412 L 0.27213 0.00694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85" y="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1064 L -0.00013 0.01088 C -0.00052 0.03055 -0.00078 0.05509 -0.00169 0.07592 C -0.00182 0.07939 -0.00221 0.08287 -0.00234 0.08657 C 0.00508 0.09097 -0.0013 0.0875 0.01641 0.08912 L 0.02904 0.0905 C 0.03217 0.09097 0.03503 0.09143 0.03816 0.09189 C 0.04362 0.09236 0.04909 0.09282 0.05456 0.09305 L 0.07865 0.09189 C 0.08451 0.09143 0.09948 0.08981 0.1056 0.08912 C 0.12904 0.08958 0.18021 0.08912 0.2129 0.09189 C 0.24779 0.0949 0.2267 0.09328 0.2474 0.09583 C 0.26211 0.09768 0.26407 0.09745 0.28112 0.09861 C 0.28842 0.09791 0.30743 0.09745 0.31563 0.09444 C 0.32448 0.09143 0.31342 0.09513 0.32461 0.09189 C 0.32592 0.09143 0.32696 0.09074 0.32826 0.0905 C 0.33112 0.08981 0.33386 0.08958 0.33646 0.08912 L 0.34401 0.08773 C 0.34506 0.08217 0.34558 0.08078 0.34558 0.07314 C 0.34558 0.05486 0.3448 0.01851 0.3448 0.01875 L 0.3448 0.01851 " pathEditMode="relative" rAng="0" ptsTypes="AAAAAAAAAAAAAAAAAAAAA">
                                      <p:cBhvr>
                                        <p:cTn id="26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74" y="439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671 L 0.00026 0.00694 C 3.95833E-6 0.00995 -0.00039 0.01342 -0.00039 0.01713 C -0.00039 0.0199 0.00013 0.02268 0.00026 0.02569 C 0.00091 0.03379 0.00182 0.04166 0.00182 0.05 L 0.00182 0.06597 L 0.00182 0.0662 L 0.06263 0.06713 C 0.07226 0.06713 0.08177 0.06597 0.09127 0.06597 C 0.1052 0.06597 0.11914 0.06689 0.13307 0.06713 L 0.15143 0.06828 C 0.15442 0.06851 0.15781 0.06898 0.1608 0.06921 C 0.16354 0.06944 0.16601 0.07013 0.16888 0.07037 C 0.17526 0.07083 0.18164 0.07106 0.18789 0.07152 C 0.19179 0.07152 0.1957 0.07222 0.19961 0.07245 L 0.21718 0.07384 C 0.24661 0.07222 0.23515 0.07245 0.25221 0.07245 L 0.25221 0.07268 C 0.25156 0.06921 0.25117 0.06597 0.25104 0.06273 C 0.25078 0.05902 0.25052 0.05509 0.25026 0.05138 C 0.25 0.04861 0.24974 0.04629 0.24948 0.04351 C 0.25026 0.0162 0.25026 0.02592 0.25026 0.01504 L 0.25026 0.01527 " pathEditMode="relative" rAng="0" ptsTypes="AAAAAAAAAAAAAAAAAAAAAAA">
                                      <p:cBhvr>
                                        <p:cTn id="28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65" y="335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3.125E-6 0.00023 C -0.0017 0.02686 3.125E-6 -0.00602 3.125E-6 0.03704 C 3.125E-6 0.04167 -0.00065 0.04607 -0.00078 0.05047 C -0.00091 0.05394 -0.00078 0.05741 -0.00078 0.06111 L 0.14336 0.0625 L 0.14258 0.00787 L 0.14258 0.00811 L 0.14258 0.00648 " pathEditMode="relative" rAng="0" ptsTypes="AAAAAAAAA">
                                      <p:cBhvr>
                                        <p:cTn id="3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22" y="312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00811 L 0.0013 0.07361 L 0.27448 0.06412 L 0.27213 0.00695 " pathEditMode="relative" rAng="0" ptsTypes="AAAA">
                                      <p:cBhvr>
                                        <p:cTn id="32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85" y="321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0.0081 L 0.0013 0.07361 L 0.27448 0.06412 L 0.27213 0.00694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85" y="321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.01088 L 2.91667E-6 0.04398 L 0.00156 0.07199 L 0.24635 0.06666 L 0.24544 0.01088 " pathEditMode="relative" rAng="0" ptsTypes="AAAAA">
                                      <p:cBhvr>
                                        <p:cTn id="36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18" y="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9" grpId="0" animBg="1"/>
      <p:bldP spid="42" grpId="0" animBg="1"/>
      <p:bldP spid="47" grpId="0" animBg="1"/>
      <p:bldP spid="48" grpId="0" animBg="1"/>
      <p:bldP spid="49" grpId="0" animBg="1"/>
      <p:bldP spid="50" grpId="1" animBg="1"/>
      <p:bldP spid="51" grpId="0" animBg="1"/>
      <p:bldP spid="93" grpId="0" animBg="1"/>
      <p:bldP spid="94" grpId="0" animBg="1"/>
      <p:bldP spid="95" grpId="0" animBg="1"/>
      <p:bldP spid="97" grpId="0" animBg="1"/>
      <p:bldP spid="100" grpId="0" animBg="1"/>
      <p:bldP spid="101" grpId="0" animBg="1"/>
      <p:bldP spid="102" grpId="0" animBg="1"/>
      <p:bldP spid="10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B7ED13-67B7-9D46-B714-EB3823BC689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©2024 Real-Time Innovations, Inc.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C381CA1-FFCD-4C4D-9E4F-37671A486E4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8200" y="1325563"/>
            <a:ext cx="10515600" cy="5130800"/>
          </a:xfrm>
        </p:spPr>
        <p:txBody>
          <a:bodyPr>
            <a:normAutofit/>
          </a:bodyPr>
          <a:lstStyle/>
          <a:p>
            <a:r>
              <a:rPr lang="en-US" dirty="0"/>
              <a:t>Guards against hardware failure and software Bugs </a:t>
            </a:r>
          </a:p>
          <a:p>
            <a:pPr lvl="1"/>
            <a:r>
              <a:rPr lang="en-US" dirty="0"/>
              <a:t>Assuming each controller software written by a different vendor (Guards against the same bug being hit on all three controllers at the same time)</a:t>
            </a:r>
          </a:p>
          <a:p>
            <a:pPr lvl="1"/>
            <a:r>
              <a:rPr lang="en-US" dirty="0"/>
              <a:t>NASA did this with the Space Shuttle</a:t>
            </a:r>
          </a:p>
          <a:p>
            <a:r>
              <a:rPr lang="en-US" dirty="0"/>
              <a:t>Requires more time to process each sample at the Actuator</a:t>
            </a:r>
          </a:p>
          <a:p>
            <a:r>
              <a:rPr lang="en-US" dirty="0"/>
              <a:t>Software is moderately more complex</a:t>
            </a:r>
          </a:p>
          <a:p>
            <a:pPr lvl="1"/>
            <a:r>
              <a:rPr lang="en-US" dirty="0"/>
              <a:t>Software Selection algorithm </a:t>
            </a:r>
            <a:r>
              <a:rPr lang="en-US" sz="2000" dirty="0"/>
              <a:t>(leverage Redundancy Layer from GitHub)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D793394-C4AF-784A-8C02-90347CE1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988184" cy="1002517"/>
          </a:xfrm>
        </p:spPr>
        <p:txBody>
          <a:bodyPr>
            <a:normAutofit/>
          </a:bodyPr>
          <a:lstStyle/>
          <a:p>
            <a:r>
              <a:rPr lang="en-US" dirty="0"/>
              <a:t>Three-way Selected Sample Attributes</a:t>
            </a:r>
          </a:p>
        </p:txBody>
      </p:sp>
    </p:spTree>
    <p:extLst>
      <p:ext uri="{BB962C8B-B14F-4D97-AF65-F5344CB8AC3E}">
        <p14:creationId xmlns:p14="http://schemas.microsoft.com/office/powerpoint/2010/main" val="318638524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B7ED13-67B7-9D46-B714-EB3823BC689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©2024 Real-Time Innovations, Inc.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C381CA1-FFCD-4C4D-9E4F-37671A486E4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8200" y="1325563"/>
            <a:ext cx="10515600" cy="5130800"/>
          </a:xfrm>
        </p:spPr>
        <p:txBody>
          <a:bodyPr>
            <a:normAutofit/>
          </a:bodyPr>
          <a:lstStyle/>
          <a:p>
            <a:r>
              <a:rPr lang="en-US" sz="2800" dirty="0"/>
              <a:t>No Primary or Secondary Role</a:t>
            </a:r>
          </a:p>
          <a:p>
            <a:r>
              <a:rPr lang="en-US" sz="2800" dirty="0"/>
              <a:t>Two Processors on each controller, clock-to-clock comparison</a:t>
            </a:r>
          </a:p>
          <a:p>
            <a:r>
              <a:rPr lang="en-US" sz="2800" dirty="0"/>
              <a:t>Bus disconnected within one bus clock cycle if comparison fails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D793394-C4AF-784A-8C02-90347CE1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988184" cy="1002517"/>
          </a:xfrm>
        </p:spPr>
        <p:txBody>
          <a:bodyPr>
            <a:normAutofit/>
          </a:bodyPr>
          <a:lstStyle/>
          <a:p>
            <a:r>
              <a:rPr lang="en-US" dirty="0"/>
              <a:t>Hardware – “Pair and Spare”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41D97E-4037-9C4C-9CB2-443AA72C941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24665" y="4012712"/>
            <a:ext cx="1203774" cy="1295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E125F8-F78D-6D44-B5AF-2EDCB828520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09680" y="4012712"/>
            <a:ext cx="1203774" cy="1295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CA1831-1018-DC42-822B-D39ABEF4CCC2}"/>
              </a:ext>
            </a:extLst>
          </p:cNvPr>
          <p:cNvSpPr txBox="1"/>
          <p:nvPr/>
        </p:nvSpPr>
        <p:spPr>
          <a:xfrm>
            <a:off x="7001131" y="3374360"/>
            <a:ext cx="216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Side Thrusters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E16122-7094-A148-8524-759D86128632}"/>
              </a:ext>
            </a:extLst>
          </p:cNvPr>
          <p:cNvSpPr txBox="1"/>
          <p:nvPr/>
        </p:nvSpPr>
        <p:spPr>
          <a:xfrm>
            <a:off x="2280243" y="3220769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Helm Controllers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8C542DE1-C4C1-4D46-9EB5-61786FF66138}"/>
              </a:ext>
            </a:extLst>
          </p:cNvPr>
          <p:cNvSpPr/>
          <p:nvPr/>
        </p:nvSpPr>
        <p:spPr>
          <a:xfrm>
            <a:off x="1219200" y="5532437"/>
            <a:ext cx="8839199" cy="990600"/>
          </a:xfrm>
          <a:prstGeom prst="leftRightArrow">
            <a:avLst/>
          </a:prstGeom>
          <a:gradFill>
            <a:gsLst>
              <a:gs pos="0">
                <a:srgbClr val="FF5E00"/>
              </a:gs>
              <a:gs pos="97000">
                <a:srgbClr val="FF8C64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r>
              <a:rPr lang="en-US" sz="2667" dirty="0"/>
              <a:t>Connext Databus</a:t>
            </a:r>
            <a:endParaRPr lang="en-US" sz="2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528C47-F061-8941-9043-E80C97E9F10A}"/>
              </a:ext>
            </a:extLst>
          </p:cNvPr>
          <p:cNvCxnSpPr/>
          <p:nvPr/>
        </p:nvCxnSpPr>
        <p:spPr>
          <a:xfrm>
            <a:off x="2355587" y="5330504"/>
            <a:ext cx="0" cy="466625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DA6D38-80D8-504A-A389-33F112DCD287}"/>
              </a:ext>
            </a:extLst>
          </p:cNvPr>
          <p:cNvCxnSpPr/>
          <p:nvPr/>
        </p:nvCxnSpPr>
        <p:spPr>
          <a:xfrm>
            <a:off x="3982104" y="5339418"/>
            <a:ext cx="0" cy="466625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0550D8-F72B-3D45-81BA-447138A60028}"/>
              </a:ext>
            </a:extLst>
          </p:cNvPr>
          <p:cNvCxnSpPr/>
          <p:nvPr/>
        </p:nvCxnSpPr>
        <p:spPr>
          <a:xfrm>
            <a:off x="7004490" y="5294411"/>
            <a:ext cx="0" cy="466625"/>
          </a:xfrm>
          <a:prstGeom prst="straightConnector1">
            <a:avLst/>
          </a:prstGeom>
          <a:ln w="41275"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EA930E-4E08-EB47-A437-80C25247C7E8}"/>
              </a:ext>
            </a:extLst>
          </p:cNvPr>
          <p:cNvCxnSpPr/>
          <p:nvPr/>
        </p:nvCxnSpPr>
        <p:spPr>
          <a:xfrm>
            <a:off x="8534399" y="5294411"/>
            <a:ext cx="0" cy="466625"/>
          </a:xfrm>
          <a:prstGeom prst="straightConnector1">
            <a:avLst/>
          </a:prstGeom>
          <a:ln w="41275"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AD22D3-28CE-1348-ACBC-AFFD800629A3}"/>
              </a:ext>
            </a:extLst>
          </p:cNvPr>
          <p:cNvCxnSpPr>
            <a:cxnSpLocks/>
          </p:cNvCxnSpPr>
          <p:nvPr/>
        </p:nvCxnSpPr>
        <p:spPr>
          <a:xfrm flipH="1">
            <a:off x="6993214" y="5277080"/>
            <a:ext cx="7917" cy="820556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93312C-F25D-C149-92B3-A58C1E8B6B87}"/>
              </a:ext>
            </a:extLst>
          </p:cNvPr>
          <p:cNvCxnSpPr>
            <a:cxnSpLocks/>
          </p:cNvCxnSpPr>
          <p:nvPr/>
        </p:nvCxnSpPr>
        <p:spPr>
          <a:xfrm>
            <a:off x="8534399" y="5277080"/>
            <a:ext cx="0" cy="820556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06BB4E-F267-694C-A3CC-7DADF5E9A846}"/>
              </a:ext>
            </a:extLst>
          </p:cNvPr>
          <p:cNvCxnSpPr>
            <a:cxnSpLocks/>
          </p:cNvCxnSpPr>
          <p:nvPr/>
        </p:nvCxnSpPr>
        <p:spPr>
          <a:xfrm>
            <a:off x="2355587" y="6091255"/>
            <a:ext cx="6185206" cy="12763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2C62033-A494-9D4C-A529-AF90DD98F2ED}"/>
              </a:ext>
            </a:extLst>
          </p:cNvPr>
          <p:cNvCxnSpPr>
            <a:cxnSpLocks/>
          </p:cNvCxnSpPr>
          <p:nvPr/>
        </p:nvCxnSpPr>
        <p:spPr>
          <a:xfrm flipV="1">
            <a:off x="2280243" y="5317842"/>
            <a:ext cx="0" cy="789524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7C51DA8-F40D-3A4A-9EFB-A7C91FD8155A}"/>
              </a:ext>
            </a:extLst>
          </p:cNvPr>
          <p:cNvSpPr txBox="1"/>
          <p:nvPr/>
        </p:nvSpPr>
        <p:spPr>
          <a:xfrm>
            <a:off x="5967136" y="5436711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Thruster   1 &amp; 2 Commands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F1CBFF-9A80-D542-B5A7-FC68C01A6AB3}"/>
              </a:ext>
            </a:extLst>
          </p:cNvPr>
          <p:cNvCxnSpPr>
            <a:cxnSpLocks/>
          </p:cNvCxnSpPr>
          <p:nvPr/>
        </p:nvCxnSpPr>
        <p:spPr>
          <a:xfrm flipH="1" flipV="1">
            <a:off x="3919364" y="5363728"/>
            <a:ext cx="13781" cy="727527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F0D2B363-BE1B-9046-B97C-CF3EA67ECF56}"/>
              </a:ext>
            </a:extLst>
          </p:cNvPr>
          <p:cNvSpPr/>
          <p:nvPr/>
        </p:nvSpPr>
        <p:spPr>
          <a:xfrm>
            <a:off x="3146179" y="3767695"/>
            <a:ext cx="1560149" cy="1553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Controller 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DFD8544-671C-CA4E-BA4F-E4C16D9D1CB7}"/>
              </a:ext>
            </a:extLst>
          </p:cNvPr>
          <p:cNvSpPr/>
          <p:nvPr/>
        </p:nvSpPr>
        <p:spPr>
          <a:xfrm>
            <a:off x="1540978" y="3737164"/>
            <a:ext cx="1560149" cy="1553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Controller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A9E56A-64EF-F341-8807-3D34F2587FB2}"/>
              </a:ext>
            </a:extLst>
          </p:cNvPr>
          <p:cNvSpPr/>
          <p:nvPr/>
        </p:nvSpPr>
        <p:spPr>
          <a:xfrm>
            <a:off x="1820424" y="4661117"/>
            <a:ext cx="299043" cy="31774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EF3E87-EC70-A84A-B237-4F861BBCBE1C}"/>
              </a:ext>
            </a:extLst>
          </p:cNvPr>
          <p:cNvSpPr/>
          <p:nvPr/>
        </p:nvSpPr>
        <p:spPr>
          <a:xfrm>
            <a:off x="2464710" y="4673073"/>
            <a:ext cx="299043" cy="31774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-Right Arrow Callout 2">
            <a:extLst>
              <a:ext uri="{FF2B5EF4-FFF2-40B4-BE49-F238E27FC236}">
                <a16:creationId xmlns:a16="http://schemas.microsoft.com/office/drawing/2014/main" id="{DA0CB92B-83AB-BC49-9FE4-A69678FDB96F}"/>
              </a:ext>
            </a:extLst>
          </p:cNvPr>
          <p:cNvSpPr/>
          <p:nvPr/>
        </p:nvSpPr>
        <p:spPr>
          <a:xfrm>
            <a:off x="2134776" y="4673073"/>
            <a:ext cx="316788" cy="305085"/>
          </a:xfrm>
          <a:prstGeom prst="leftRightArrow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=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7968E-7CD3-E049-A8F6-437826C2BB70}"/>
              </a:ext>
            </a:extLst>
          </p:cNvPr>
          <p:cNvSpPr/>
          <p:nvPr/>
        </p:nvSpPr>
        <p:spPr>
          <a:xfrm>
            <a:off x="3449989" y="4694753"/>
            <a:ext cx="299043" cy="31774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303B84F-754C-334B-9058-6C8D85BD0D9E}"/>
              </a:ext>
            </a:extLst>
          </p:cNvPr>
          <p:cNvSpPr/>
          <p:nvPr/>
        </p:nvSpPr>
        <p:spPr>
          <a:xfrm>
            <a:off x="4094275" y="4706709"/>
            <a:ext cx="299043" cy="31774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-Right Arrow Callout 38">
            <a:extLst>
              <a:ext uri="{FF2B5EF4-FFF2-40B4-BE49-F238E27FC236}">
                <a16:creationId xmlns:a16="http://schemas.microsoft.com/office/drawing/2014/main" id="{69E785CB-C669-9841-9693-A2F37B28D97E}"/>
              </a:ext>
            </a:extLst>
          </p:cNvPr>
          <p:cNvSpPr/>
          <p:nvPr/>
        </p:nvSpPr>
        <p:spPr>
          <a:xfrm>
            <a:off x="3754961" y="4699726"/>
            <a:ext cx="316788" cy="317746"/>
          </a:xfrm>
          <a:prstGeom prst="leftRightArrow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=</a:t>
            </a:r>
          </a:p>
        </p:txBody>
      </p:sp>
      <p:sp>
        <p:nvSpPr>
          <p:cNvPr id="38" name="Left-Right Arrow Callout 37">
            <a:extLst>
              <a:ext uri="{FF2B5EF4-FFF2-40B4-BE49-F238E27FC236}">
                <a16:creationId xmlns:a16="http://schemas.microsoft.com/office/drawing/2014/main" id="{4C12AF35-84BD-2F41-8470-221BB70E4335}"/>
              </a:ext>
            </a:extLst>
          </p:cNvPr>
          <p:cNvSpPr/>
          <p:nvPr/>
        </p:nvSpPr>
        <p:spPr>
          <a:xfrm>
            <a:off x="3752028" y="4694753"/>
            <a:ext cx="316788" cy="305085"/>
          </a:xfrm>
          <a:prstGeom prst="leftRightArrowCallo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≠</a:t>
            </a:r>
          </a:p>
        </p:txBody>
      </p:sp>
    </p:spTree>
    <p:extLst>
      <p:ext uri="{BB962C8B-B14F-4D97-AF65-F5344CB8AC3E}">
        <p14:creationId xmlns:p14="http://schemas.microsoft.com/office/powerpoint/2010/main" val="30915917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B7ED13-67B7-9D46-B714-EB3823BC689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©2024 Real-Time Innovations, Inc.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D793394-C4AF-784A-8C02-90347CE1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988184" cy="1002517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1C450F3-2DFB-C54F-89F2-7F20D4F6D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826532"/>
              </p:ext>
            </p:extLst>
          </p:nvPr>
        </p:nvGraphicFramePr>
        <p:xfrm>
          <a:off x="871845" y="2155244"/>
          <a:ext cx="10100954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068">
                  <a:extLst>
                    <a:ext uri="{9D8B030D-6E8A-4147-A177-3AD203B41FA5}">
                      <a16:colId xmlns:a16="http://schemas.microsoft.com/office/drawing/2014/main" val="52339667"/>
                    </a:ext>
                  </a:extLst>
                </a:gridCol>
                <a:gridCol w="750674">
                  <a:extLst>
                    <a:ext uri="{9D8B030D-6E8A-4147-A177-3AD203B41FA5}">
                      <a16:colId xmlns:a16="http://schemas.microsoft.com/office/drawing/2014/main" val="862081221"/>
                    </a:ext>
                  </a:extLst>
                </a:gridCol>
                <a:gridCol w="1174213">
                  <a:extLst>
                    <a:ext uri="{9D8B030D-6E8A-4147-A177-3AD203B41FA5}">
                      <a16:colId xmlns:a16="http://schemas.microsoft.com/office/drawing/2014/main" val="311221963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83113379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304488454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81907712"/>
                    </a:ext>
                  </a:extLst>
                </a:gridCol>
                <a:gridCol w="1981199">
                  <a:extLst>
                    <a:ext uri="{9D8B030D-6E8A-4147-A177-3AD203B41FA5}">
                      <a16:colId xmlns:a16="http://schemas.microsoft.com/office/drawing/2014/main" val="3769878803"/>
                    </a:ext>
                  </a:extLst>
                </a:gridCol>
              </a:tblGrid>
              <a:tr h="462280">
                <a:tc>
                  <a:txBody>
                    <a:bodyPr/>
                    <a:lstStyle/>
                    <a:p>
                      <a:r>
                        <a:rPr lang="en-US" dirty="0"/>
                        <a:t>Redundancy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Detect and overcome Hardware 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dirty="0"/>
                        <a:t>Detect and overcome Software 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Distributed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Switching Time (backup to 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5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Simple Duplex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Minimal,  Total failure &amp; Zombie 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Deadline 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38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Three-way voting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dirty="0"/>
                        <a:t>Better, Basic software integrity checked by vote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Deadline 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30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Three-way Selected 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Highest </a:t>
                      </a:r>
                      <a:r>
                        <a:rPr lang="en-US" sz="1200" dirty="0"/>
                        <a:t>(multivendor)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 - Per sample selection (Impact performance)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79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Hardware </a:t>
                      </a:r>
                    </a:p>
                    <a:p>
                      <a:r>
                        <a:rPr lang="en-US" dirty="0"/>
                        <a:t>“Pair &amp; Spare”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 / custom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Fastest (One CPU / Bus Clock cycle)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6600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157C9BC-FE1F-144C-A641-6AB61BE419FD}"/>
              </a:ext>
            </a:extLst>
          </p:cNvPr>
          <p:cNvSpPr txBox="1"/>
          <p:nvPr/>
        </p:nvSpPr>
        <p:spPr>
          <a:xfrm>
            <a:off x="1524000" y="6014528"/>
            <a:ext cx="905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Redundancy Layer code can be leveraged from GitHub minimizing new development</a:t>
            </a:r>
          </a:p>
        </p:txBody>
      </p:sp>
    </p:spTree>
    <p:extLst>
      <p:ext uri="{BB962C8B-B14F-4D97-AF65-F5344CB8AC3E}">
        <p14:creationId xmlns:p14="http://schemas.microsoft.com/office/powerpoint/2010/main" val="301828090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64"/>
          <p:cNvSpPr txBox="1">
            <a:spLocks noGrp="1"/>
          </p:cNvSpPr>
          <p:nvPr>
            <p:ph type="title"/>
          </p:nvPr>
        </p:nvSpPr>
        <p:spPr>
          <a:xfrm>
            <a:off x="831850" y="1536193"/>
            <a:ext cx="10515600" cy="182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dirty="0"/>
              <a:t>Demo</a:t>
            </a:r>
            <a:endParaRPr dirty="0"/>
          </a:p>
        </p:txBody>
      </p:sp>
      <p:sp>
        <p:nvSpPr>
          <p:cNvPr id="1206" name="Google Shape;1206;p64"/>
          <p:cNvSpPr txBox="1">
            <a:spLocks noGrp="1"/>
          </p:cNvSpPr>
          <p:nvPr>
            <p:ph type="body" idx="1"/>
          </p:nvPr>
        </p:nvSpPr>
        <p:spPr>
          <a:xfrm>
            <a:off x="831850" y="4062769"/>
            <a:ext cx="10515600" cy="1218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  <p:sp>
        <p:nvSpPr>
          <p:cNvPr id="1207" name="Google Shape;1207;p64"/>
          <p:cNvSpPr txBox="1">
            <a:spLocks noGrp="1"/>
          </p:cNvSpPr>
          <p:nvPr>
            <p:ph type="ftr" idx="11"/>
          </p:nvPr>
        </p:nvSpPr>
        <p:spPr>
          <a:xfrm>
            <a:off x="7711584" y="6680688"/>
            <a:ext cx="4114800" cy="105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260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B7ED13-67B7-9D46-B714-EB3823BC689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©2024 Real-Time Innovations, Inc.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D793394-C4AF-784A-8C02-90347CE1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988184" cy="1002517"/>
          </a:xfrm>
        </p:spPr>
        <p:txBody>
          <a:bodyPr>
            <a:normAutofit/>
          </a:bodyPr>
          <a:lstStyle/>
          <a:p>
            <a:r>
              <a:rPr lang="en-US" dirty="0"/>
              <a:t>Three-way Voting </a:t>
            </a:r>
            <a:r>
              <a:rPr lang="en-US" dirty="0" err="1"/>
              <a:t>Pixytracker</a:t>
            </a:r>
            <a:r>
              <a:rPr lang="en-US" dirty="0"/>
              <a:t> Demo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81EC146-FEE2-0149-B2F0-2C016E3B0FED}"/>
              </a:ext>
            </a:extLst>
          </p:cNvPr>
          <p:cNvSpPr txBox="1">
            <a:spLocks/>
          </p:cNvSpPr>
          <p:nvPr/>
        </p:nvSpPr>
        <p:spPr>
          <a:xfrm>
            <a:off x="838200" y="1325563"/>
            <a:ext cx="10515600" cy="5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F3F3F"/>
              </a:buClr>
              <a:buSzPts val="3200"/>
              <a:buFont typeface="Arial" pitchFamily="34" charset="0"/>
              <a:buChar char="•"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800"/>
              <a:buFont typeface="Arial" pitchFamily="34" charset="0"/>
              <a:buChar char="–"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400"/>
              <a:buFont typeface="Arial" pitchFamily="34" charset="0"/>
              <a:buChar char="•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000"/>
              <a:buFont typeface="Arial" pitchFamily="34" charset="0"/>
              <a:buChar char="–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000"/>
              <a:buFont typeface="Arial" pitchFamily="34" charset="0"/>
              <a:buChar char="»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 pitchFamily="3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 pitchFamily="3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 pitchFamily="3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 pitchFamily="3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Also supports Simple Duplex Redundancy </a:t>
            </a:r>
          </a:p>
          <a:p>
            <a:pPr lvl="1"/>
            <a:r>
              <a:rPr lang="en-US" kern="0" dirty="0"/>
              <a:t>Runs with 1, 2 or 3 Tracker Apps</a:t>
            </a:r>
          </a:p>
          <a:p>
            <a:pPr lvl="1"/>
            <a:r>
              <a:rPr lang="en-US" kern="0" dirty="0"/>
              <a:t>Code </a:t>
            </a:r>
            <a:r>
              <a:rPr lang="en-US" kern="0" dirty="0">
                <a:hlinkClick r:id="rId3"/>
              </a:rPr>
              <a:t>here</a:t>
            </a:r>
            <a:r>
              <a:rPr lang="en-US" kern="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B9005D-ED3F-0341-8475-1EC4CD53A8E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14800" y="2888390"/>
            <a:ext cx="6248400" cy="368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59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256FCC1-58FF-4A41-B79C-D15BC5CB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 Layout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6F0C54B-B9E6-6445-8AD3-A8C3D5CFF9D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©2022 Real-Time Innovations, Inc.</a:t>
            </a:r>
          </a:p>
        </p:txBody>
      </p:sp>
      <p:pic>
        <p:nvPicPr>
          <p:cNvPr id="9" name="Picture 8" descr="A computer screen with a few monitors&#10;&#10;Description automatically generated with medium confidence">
            <a:extLst>
              <a:ext uri="{FF2B5EF4-FFF2-40B4-BE49-F238E27FC236}">
                <a16:creationId xmlns:a16="http://schemas.microsoft.com/office/drawing/2014/main" id="{E51AD405-1012-2441-9329-CD553C1D3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219200"/>
            <a:ext cx="6705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9985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B7ED13-67B7-9D46-B714-EB3823BC689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©2024 Real-Time Innovations, Inc.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D793394-C4AF-784A-8C02-90347CE1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988184" cy="1002517"/>
          </a:xfrm>
        </p:spPr>
        <p:txBody>
          <a:bodyPr>
            <a:normAutofit/>
          </a:bodyPr>
          <a:lstStyle/>
          <a:p>
            <a:r>
              <a:rPr lang="en-US" dirty="0"/>
              <a:t>DDS Mechanisms Discussed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81EC146-FEE2-0149-B2F0-2C016E3B0FED}"/>
              </a:ext>
            </a:extLst>
          </p:cNvPr>
          <p:cNvSpPr txBox="1">
            <a:spLocks/>
          </p:cNvSpPr>
          <p:nvPr/>
        </p:nvSpPr>
        <p:spPr>
          <a:xfrm>
            <a:off x="838200" y="1325563"/>
            <a:ext cx="10515600" cy="5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3F3F3F"/>
              </a:buClr>
              <a:buSzPts val="3200"/>
              <a:buFont typeface="Arial" pitchFamily="34" charset="0"/>
              <a:buChar char="•"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800"/>
              <a:buFont typeface="Arial" pitchFamily="34" charset="0"/>
              <a:buChar char="–"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400"/>
              <a:buFont typeface="Arial" pitchFamily="34" charset="0"/>
              <a:buChar char="•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000"/>
              <a:buFont typeface="Arial" pitchFamily="34" charset="0"/>
              <a:buChar char="–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3F3F3F"/>
              </a:buClr>
              <a:buSzPts val="2000"/>
              <a:buFont typeface="Arial" pitchFamily="34" charset="0"/>
              <a:buChar char="»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 pitchFamily="3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 pitchFamily="3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 pitchFamily="3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 pitchFamily="34" charset="0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kern="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D29559-A1AE-7B46-A04B-2A22D0206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776809"/>
              </p:ext>
            </p:extLst>
          </p:nvPr>
        </p:nvGraphicFramePr>
        <p:xfrm>
          <a:off x="990600" y="1524000"/>
          <a:ext cx="9525001" cy="4648199"/>
        </p:xfrm>
        <a:graphic>
          <a:graphicData uri="http://schemas.openxmlformats.org/drawingml/2006/table">
            <a:tbl>
              <a:tblPr/>
              <a:tblGrid>
                <a:gridCol w="1987074">
                  <a:extLst>
                    <a:ext uri="{9D8B030D-6E8A-4147-A177-3AD203B41FA5}">
                      <a16:colId xmlns:a16="http://schemas.microsoft.com/office/drawing/2014/main" val="3796075432"/>
                    </a:ext>
                  </a:extLst>
                </a:gridCol>
                <a:gridCol w="2116669">
                  <a:extLst>
                    <a:ext uri="{9D8B030D-6E8A-4147-A177-3AD203B41FA5}">
                      <a16:colId xmlns:a16="http://schemas.microsoft.com/office/drawing/2014/main" val="3821347665"/>
                    </a:ext>
                  </a:extLst>
                </a:gridCol>
                <a:gridCol w="5421258">
                  <a:extLst>
                    <a:ext uri="{9D8B030D-6E8A-4147-A177-3AD203B41FA5}">
                      <a16:colId xmlns:a16="http://schemas.microsoft.com/office/drawing/2014/main" val="4138351161"/>
                    </a:ext>
                  </a:extLst>
                </a:gridCol>
              </a:tblGrid>
              <a:tr h="41612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DDS Mechanism</a:t>
                      </a:r>
                      <a:endParaRPr lang="en-US" sz="1400" dirty="0">
                        <a:effectLst/>
                      </a:endParaRPr>
                    </a:p>
                  </a:txBody>
                  <a:tcPr marL="19904" marR="19904" marT="19904" marB="199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Component Used</a:t>
                      </a:r>
                      <a:endParaRPr lang="en-US" sz="1400" dirty="0">
                        <a:effectLst/>
                      </a:endParaRPr>
                    </a:p>
                  </a:txBody>
                  <a:tcPr marL="19904" marR="19904" marT="19904" marB="199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Description</a:t>
                      </a:r>
                      <a:endParaRPr lang="en-US" sz="1400">
                        <a:effectLst/>
                      </a:endParaRPr>
                    </a:p>
                  </a:txBody>
                  <a:tcPr marL="19904" marR="19904" marT="19904" marB="199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84774"/>
                  </a:ext>
                </a:extLst>
              </a:tr>
              <a:tr h="416124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Liveliness</a:t>
                      </a:r>
                      <a:endParaRPr lang="en-US" sz="1400">
                        <a:effectLst/>
                      </a:endParaRPr>
                    </a:p>
                  </a:txBody>
                  <a:tcPr marL="19904" marR="19904" marT="19904" marB="199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E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Controller Components</a:t>
                      </a:r>
                      <a:endParaRPr lang="en-US" sz="1400" dirty="0">
                        <a:effectLst/>
                      </a:endParaRPr>
                    </a:p>
                  </a:txBody>
                  <a:tcPr marL="19904" marR="19904" marT="19904" marB="199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Detects a redundant component / participant failure</a:t>
                      </a:r>
                      <a:endParaRPr lang="en-US" sz="1400">
                        <a:effectLst/>
                      </a:endParaRPr>
                    </a:p>
                  </a:txBody>
                  <a:tcPr marL="19904" marR="19904" marT="19904" marB="199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086279"/>
                  </a:ext>
                </a:extLst>
              </a:tr>
              <a:tr h="787981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Ownership</a:t>
                      </a:r>
                      <a:endParaRPr lang="en-US" sz="1400">
                        <a:effectLst/>
                      </a:endParaRPr>
                    </a:p>
                  </a:txBody>
                  <a:tcPr marL="19904" marR="19904" marT="19904" marB="199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E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Between Controller and Actuator</a:t>
                      </a:r>
                      <a:endParaRPr lang="en-US" sz="1400" dirty="0">
                        <a:effectLst/>
                      </a:endParaRPr>
                    </a:p>
                  </a:txBody>
                  <a:tcPr marL="19904" marR="19904" marT="19904" marB="199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Enables the receiving application, independent of the redundancy strategy used to see at most two samples (one on each bus A and B)</a:t>
                      </a:r>
                      <a:endParaRPr lang="en-US" sz="1400" dirty="0">
                        <a:effectLst/>
                      </a:endParaRPr>
                    </a:p>
                  </a:txBody>
                  <a:tcPr marL="19904" marR="19904" marT="19904" marB="199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560618"/>
                  </a:ext>
                </a:extLst>
              </a:tr>
              <a:tr h="540076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Key’d data</a:t>
                      </a:r>
                      <a:endParaRPr lang="en-US" sz="1400">
                        <a:effectLst/>
                      </a:endParaRPr>
                    </a:p>
                  </a:txBody>
                  <a:tcPr marL="19904" marR="19904" marT="19904" marB="199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E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Controller Components</a:t>
                      </a:r>
                      <a:endParaRPr lang="en-US" sz="1400">
                        <a:effectLst/>
                      </a:endParaRPr>
                    </a:p>
                  </a:txBody>
                  <a:tcPr marL="19904" marR="19904" marT="19904" marB="199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Enables redundant components to use liveliness to detect each controller in a 3-way voting system</a:t>
                      </a:r>
                      <a:endParaRPr lang="en-US" sz="1400" dirty="0">
                        <a:effectLst/>
                      </a:endParaRPr>
                    </a:p>
                  </a:txBody>
                  <a:tcPr marL="19904" marR="19904" marT="19904" marB="199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0771"/>
                  </a:ext>
                </a:extLst>
              </a:tr>
              <a:tr h="416124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Match on Publisher</a:t>
                      </a:r>
                      <a:endParaRPr lang="en-US" sz="1400">
                        <a:effectLst/>
                      </a:endParaRPr>
                    </a:p>
                  </a:txBody>
                  <a:tcPr marL="19904" marR="19904" marT="19904" marB="199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E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Controller Components</a:t>
                      </a:r>
                      <a:endParaRPr lang="en-US" sz="1400">
                        <a:effectLst/>
                      </a:endParaRPr>
                    </a:p>
                  </a:txBody>
                  <a:tcPr marL="19904" marR="19904" marT="19904" marB="199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Enables the system to determine how many controllers are active. </a:t>
                      </a:r>
                      <a:endParaRPr lang="en-US" sz="1400" dirty="0">
                        <a:effectLst/>
                      </a:endParaRPr>
                    </a:p>
                  </a:txBody>
                  <a:tcPr marL="19904" marR="19904" marT="19904" marB="199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447287"/>
                  </a:ext>
                </a:extLst>
              </a:tr>
              <a:tr h="1283789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Durability</a:t>
                      </a:r>
                      <a:endParaRPr lang="en-US" sz="1400">
                        <a:effectLst/>
                      </a:endParaRPr>
                    </a:p>
                  </a:txBody>
                  <a:tcPr marL="19904" marR="19904" marT="19904" marB="199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E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Controller Components</a:t>
                      </a:r>
                      <a:endParaRPr lang="en-US" sz="1400">
                        <a:effectLst/>
                      </a:endParaRPr>
                    </a:p>
                  </a:txBody>
                  <a:tcPr marL="19904" marR="19904" marT="19904" marB="199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Allows a  so called “Late Joiner” to be a part of a  running system.  This may include obtaining system state or a number of previous samples to integrate to quickly get within the acceptable error value to become a Hot Standby. </a:t>
                      </a:r>
                      <a:endParaRPr lang="en-US" sz="1400" dirty="0">
                        <a:effectLst/>
                      </a:endParaRPr>
                    </a:p>
                  </a:txBody>
                  <a:tcPr marL="19904" marR="19904" marT="19904" marB="199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348979"/>
                  </a:ext>
                </a:extLst>
              </a:tr>
              <a:tr h="787981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Explicit Application Level Acknowledgement</a:t>
                      </a:r>
                      <a:endParaRPr lang="en-US" sz="1400">
                        <a:effectLst/>
                      </a:endParaRPr>
                    </a:p>
                  </a:txBody>
                  <a:tcPr marL="19904" marR="19904" marT="19904" marB="199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E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Controller Components</a:t>
                      </a:r>
                      <a:endParaRPr lang="en-US" sz="1400">
                        <a:effectLst/>
                      </a:endParaRPr>
                    </a:p>
                  </a:txBody>
                  <a:tcPr marL="19904" marR="19904" marT="19904" marB="199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Discussed above, but not suitable for this application due to the fact that only one heartbeat instance is sent from each controller causing head-of-line blocking (and we have full duplex heartbeats)</a:t>
                      </a:r>
                      <a:endParaRPr lang="en-US" sz="1400" dirty="0">
                        <a:effectLst/>
                      </a:endParaRPr>
                    </a:p>
                  </a:txBody>
                  <a:tcPr marL="19904" marR="19904" marT="19904" marB="1990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598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61216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76823" y="2146508"/>
            <a:ext cx="10748767" cy="1282492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56833" y="3744239"/>
            <a:ext cx="8010761" cy="1963746"/>
          </a:xfrm>
        </p:spPr>
        <p:txBody>
          <a:bodyPr>
            <a:normAutofit/>
          </a:bodyPr>
          <a:lstStyle/>
          <a:p>
            <a:r>
              <a:rPr lang="en-US" sz="2800" dirty="0"/>
              <a:t>Paul Schmitt</a:t>
            </a:r>
          </a:p>
          <a:p>
            <a:r>
              <a:rPr lang="en-US" dirty="0" err="1"/>
              <a:t>paul.schmitt</a:t>
            </a:r>
            <a:r>
              <a:rPr lang="en-US" sz="2800" dirty="0" err="1"/>
              <a:t>@rti.com</a:t>
            </a:r>
            <a:endParaRPr lang="en-US" sz="2800" dirty="0"/>
          </a:p>
          <a:p>
            <a:r>
              <a:rPr lang="en-US" sz="2800" dirty="0"/>
              <a:t>LinkedIn: </a:t>
            </a:r>
            <a:r>
              <a:rPr lang="en-US" dirty="0" err="1"/>
              <a:t>www.linkedin.com</a:t>
            </a:r>
            <a:r>
              <a:rPr lang="en-US" dirty="0"/>
              <a:t>/in/</a:t>
            </a:r>
            <a:r>
              <a:rPr lang="en-US" dirty="0" err="1"/>
              <a:t>paul</a:t>
            </a:r>
            <a:r>
              <a:rPr lang="en-US" dirty="0"/>
              <a:t>-</a:t>
            </a:r>
            <a:r>
              <a:rPr lang="en-US" dirty="0" err="1"/>
              <a:t>schmitt</a:t>
            </a:r>
            <a:r>
              <a:rPr lang="en-US" dirty="0"/>
              <a:t>-mass</a:t>
            </a:r>
          </a:p>
          <a:p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737683" y="3481135"/>
            <a:ext cx="4090737" cy="1963746"/>
          </a:xfrm>
          <a:prstGeom prst="rect">
            <a:avLst/>
          </a:prstGeom>
          <a:noFill/>
        </p:spPr>
        <p:txBody>
          <a:bodyPr vert="horz" lIns="91440" tIns="0" rIns="91440" bIns="45720" rtlCol="0" anchor="t">
            <a:normAutofit/>
          </a:bodyPr>
          <a:lstStyle>
            <a:lvl1pPr marL="0" indent="0" algn="l" defTabSz="54864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8640" indent="0" algn="l" defTabSz="548640" rtl="0" eaLnBrk="1" latinLnBrk="0" hangingPunct="1">
              <a:spcBef>
                <a:spcPct val="20000"/>
              </a:spcBef>
              <a:buFont typeface="Arial"/>
              <a:buNone/>
              <a:defRPr sz="216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0" algn="l" defTabSz="548640" rtl="0" eaLnBrk="1" latinLnBrk="0" hangingPunct="1">
              <a:spcBef>
                <a:spcPct val="20000"/>
              </a:spcBef>
              <a:buFont typeface="Arial"/>
              <a:buNone/>
              <a:defRPr sz="192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45920" indent="0" algn="l" defTabSz="548640" rtl="0" eaLnBrk="1" latinLnBrk="0" hangingPunct="1">
              <a:spcBef>
                <a:spcPct val="20000"/>
              </a:spcBef>
              <a:buFont typeface="Arial"/>
              <a:buNone/>
              <a:defRPr sz="168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94560" indent="0" algn="l" defTabSz="548640" rtl="0" eaLnBrk="1" latinLnBrk="0" hangingPunct="1">
              <a:spcBef>
                <a:spcPct val="20000"/>
              </a:spcBef>
              <a:buFont typeface="Arial"/>
              <a:buNone/>
              <a:defRPr sz="168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743200" indent="0" algn="l" defTabSz="548640" rtl="0" eaLnBrk="1" latinLnBrk="0" hangingPunct="1">
              <a:spcBef>
                <a:spcPct val="20000"/>
              </a:spcBef>
              <a:buFont typeface="Arial"/>
              <a:buNone/>
              <a:defRPr sz="168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91840" indent="0" algn="l" defTabSz="548640" rtl="0" eaLnBrk="1" latinLnBrk="0" hangingPunct="1">
              <a:spcBef>
                <a:spcPct val="20000"/>
              </a:spcBef>
              <a:buFont typeface="Arial"/>
              <a:buNone/>
              <a:defRPr sz="168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40480" indent="0" algn="l" defTabSz="548640" rtl="0" eaLnBrk="1" latinLnBrk="0" hangingPunct="1">
              <a:spcBef>
                <a:spcPct val="20000"/>
              </a:spcBef>
              <a:buFont typeface="Arial"/>
              <a:buNone/>
              <a:defRPr sz="168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389120" indent="0" algn="l" defTabSz="548640" rtl="0" eaLnBrk="1" latinLnBrk="0" hangingPunct="1">
              <a:spcBef>
                <a:spcPct val="20000"/>
              </a:spcBef>
              <a:buFont typeface="Arial"/>
              <a:buNone/>
              <a:defRPr sz="168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5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B7ED13-67B7-9D46-B714-EB3823BC689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©2024 Real-Time Innovations, Inc.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C381CA1-FFCD-4C4D-9E4F-37671A486E4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8200" y="1325563"/>
            <a:ext cx="10744200" cy="5130800"/>
          </a:xfrm>
        </p:spPr>
        <p:txBody>
          <a:bodyPr>
            <a:normAutofit/>
          </a:bodyPr>
          <a:lstStyle/>
          <a:p>
            <a:r>
              <a:rPr lang="en-US" dirty="0"/>
              <a:t>Fault Tolerance is the ability of a system to continue operating, with little or no degradation in service, in the face of a fault (Ideally, hardware failure or software bug)</a:t>
            </a:r>
          </a:p>
          <a:p>
            <a:endParaRPr lang="en-US" dirty="0"/>
          </a:p>
          <a:p>
            <a:r>
              <a:rPr lang="en-US" dirty="0"/>
              <a:t>Fault Tolerance is a “game of statistics”, in that one needs to Detect the failure and …</a:t>
            </a:r>
          </a:p>
          <a:p>
            <a:pPr lvl="1"/>
            <a:r>
              <a:rPr lang="en-US" dirty="0"/>
              <a:t>Switchover to the Backup to continue ”correct” operation.</a:t>
            </a:r>
          </a:p>
          <a:p>
            <a:pPr lvl="1"/>
            <a:r>
              <a:rPr lang="en-US" dirty="0"/>
              <a:t>Repair the fault within a set Mean Time To Repair (MTTR)</a:t>
            </a:r>
          </a:p>
          <a:p>
            <a:pPr lvl="2"/>
            <a:r>
              <a:rPr lang="en-US" dirty="0"/>
              <a:t>Meaning that: The likelihood of a second fault with in the MTTR is acceptable (i.e., not likely)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D793394-C4AF-784A-8C02-90347CE1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02517"/>
          </a:xfrm>
        </p:spPr>
        <p:txBody>
          <a:bodyPr/>
          <a:lstStyle/>
          <a:p>
            <a:r>
              <a:rPr lang="en-US" dirty="0"/>
              <a:t>What Is Fault Tolerance?</a:t>
            </a:r>
          </a:p>
        </p:txBody>
      </p:sp>
    </p:spTree>
    <p:extLst>
      <p:ext uri="{BB962C8B-B14F-4D97-AF65-F5344CB8AC3E}">
        <p14:creationId xmlns:p14="http://schemas.microsoft.com/office/powerpoint/2010/main" val="109540253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B7ED13-67B7-9D46-B714-EB3823BC689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©2024 Real-Time Innovations, Inc.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C381CA1-FFCD-4C4D-9E4F-37671A486E4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8200" y="3581399"/>
            <a:ext cx="10515600" cy="2874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Distributed </a:t>
            </a:r>
          </a:p>
          <a:p>
            <a:pPr lvl="1"/>
            <a:r>
              <a:rPr lang="en-US" dirty="0"/>
              <a:t>Especially in a hostile environment, a Single Fault can be the result of fire, flood, or explosion.</a:t>
            </a:r>
          </a:p>
          <a:p>
            <a:r>
              <a:rPr lang="en-US" dirty="0"/>
              <a:t>Isolated</a:t>
            </a:r>
          </a:p>
          <a:p>
            <a:pPr lvl="1"/>
            <a:r>
              <a:rPr lang="en-US" dirty="0"/>
              <a:t>One fault MUST not be allowed to cascade to the backup or standby units (i.e., create a second fault)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D793394-C4AF-784A-8C02-90347CE1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988184" cy="1002517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Requirements of Fault Tolerant Approaches (1/3)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0C0FD9-2F80-9748-BD7C-980DA723D47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95600" y="1475336"/>
            <a:ext cx="58166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8480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B7ED13-67B7-9D46-B714-EB3823BC689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©2024 Real-Time Innovations, Inc.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C381CA1-FFCD-4C4D-9E4F-37671A486E4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8200" y="1325563"/>
            <a:ext cx="10515600" cy="5130800"/>
          </a:xfrm>
        </p:spPr>
        <p:txBody>
          <a:bodyPr>
            <a:normAutofit/>
          </a:bodyPr>
          <a:lstStyle/>
          <a:p>
            <a:r>
              <a:rPr lang="en-US" dirty="0"/>
              <a:t>End-to-end</a:t>
            </a:r>
          </a:p>
          <a:p>
            <a:pPr lvl="1"/>
            <a:r>
              <a:rPr lang="en-US" dirty="0"/>
              <a:t>Controllers, Actuators, and the Network must be redundant</a:t>
            </a:r>
          </a:p>
          <a:p>
            <a:r>
              <a:rPr lang="en-US" dirty="0"/>
              <a:t>Timely Detection of Faults in both Primary and Backup Systems</a:t>
            </a:r>
          </a:p>
          <a:p>
            <a:pPr lvl="1"/>
            <a:r>
              <a:rPr lang="en-US" dirty="0"/>
              <a:t>A backup system failing means  the system is effectively running simplex (with a fault) until the primary component fails.</a:t>
            </a:r>
          </a:p>
          <a:p>
            <a:pPr lvl="2"/>
            <a:r>
              <a:rPr lang="en-US" dirty="0"/>
              <a:t>Comes back to MTTR and acceptable risk of a second failure</a:t>
            </a:r>
          </a:p>
          <a:p>
            <a:pPr lvl="1"/>
            <a:r>
              <a:rPr lang="en-US" dirty="0"/>
              <a:t>“Timely / Time” is dependent upon YOUR applications requirements and Mission Criticality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D793394-C4AF-784A-8C02-90347CE1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988184" cy="1002517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Requirements of Fault Tolerant Approaches (2/3)</a:t>
            </a:r>
          </a:p>
        </p:txBody>
      </p:sp>
    </p:spTree>
    <p:extLst>
      <p:ext uri="{BB962C8B-B14F-4D97-AF65-F5344CB8AC3E}">
        <p14:creationId xmlns:p14="http://schemas.microsoft.com/office/powerpoint/2010/main" val="388073474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B7ED13-67B7-9D46-B714-EB3823BC689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©2024 Real-Time Innovations, Inc.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C381CA1-FFCD-4C4D-9E4F-37671A486E4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8200" y="1325563"/>
            <a:ext cx="10515600" cy="5130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Timely Switchover to Standby and Standby Roles</a:t>
            </a:r>
          </a:p>
          <a:p>
            <a:pPr lvl="1"/>
            <a:r>
              <a:rPr lang="en-US" dirty="0"/>
              <a:t>“Switchover time” Includes detection, and the Switchover itself (i.e., the time for the Backup or Standby to assume full Primary duties.)</a:t>
            </a:r>
          </a:p>
          <a:p>
            <a:pPr lvl="1"/>
            <a:r>
              <a:rPr lang="en-US" dirty="0"/>
              <a:t>Hot Standby, Warm Standby, Cold Standby </a:t>
            </a:r>
          </a:p>
          <a:p>
            <a:pPr lvl="2"/>
            <a:r>
              <a:rPr lang="en-US" dirty="0"/>
              <a:t>These represent the level of  ”readiness” and relatively increase in time required for the backup to take on the Primary role.</a:t>
            </a:r>
          </a:p>
          <a:p>
            <a:r>
              <a:rPr lang="en-US" dirty="0"/>
              <a:t>Repairable / Field Replaceable Unit (FRU)</a:t>
            </a:r>
          </a:p>
          <a:p>
            <a:pPr lvl="1"/>
            <a:r>
              <a:rPr lang="en-US" dirty="0"/>
              <a:t>MTTR = Fault Detection time + Repair time</a:t>
            </a:r>
          </a:p>
          <a:p>
            <a:pPr lvl="1"/>
            <a:r>
              <a:rPr lang="en-US" dirty="0"/>
              <a:t>To minimize MTTR, usually requires ”hot” replacement            (i.e.,  while the system is operating)</a:t>
            </a:r>
          </a:p>
          <a:p>
            <a:pPr lvl="1"/>
            <a:r>
              <a:rPr lang="en-US" dirty="0"/>
              <a:t>Repair – for software fault, can mean (temporarily) reboot.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D793394-C4AF-784A-8C02-90347CE1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988184" cy="1002517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Requirements of Fault Tolerant Approaches (3/3)</a:t>
            </a:r>
          </a:p>
        </p:txBody>
      </p:sp>
    </p:spTree>
    <p:extLst>
      <p:ext uri="{BB962C8B-B14F-4D97-AF65-F5344CB8AC3E}">
        <p14:creationId xmlns:p14="http://schemas.microsoft.com/office/powerpoint/2010/main" val="293899617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B7ED13-67B7-9D46-B714-EB3823BC689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©2024 Real-Time Innovations, Inc.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C381CA1-FFCD-4C4D-9E4F-37671A486E4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8200" y="1325563"/>
            <a:ext cx="10515600" cy="5130800"/>
          </a:xfrm>
        </p:spPr>
        <p:txBody>
          <a:bodyPr>
            <a:normAutofit/>
          </a:bodyPr>
          <a:lstStyle/>
          <a:p>
            <a:pPr marL="539750" indent="-514350">
              <a:buFont typeface="+mj-lt"/>
              <a:buAutoNum type="arabicPeriod"/>
            </a:pPr>
            <a:r>
              <a:rPr lang="en-US" dirty="0"/>
              <a:t>Simple Duplex Controllers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DDS </a:t>
            </a:r>
            <a:r>
              <a:rPr lang="en-US" dirty="0"/>
              <a:t>Ownership Strength Primary and Backup </a:t>
            </a:r>
          </a:p>
          <a:p>
            <a:pPr marL="539750" indent="-514350">
              <a:buFont typeface="+mj-lt"/>
              <a:buAutoNum type="arabicPeriod"/>
            </a:pPr>
            <a:r>
              <a:rPr lang="en-US" dirty="0"/>
              <a:t>Three-way Voting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DDS</a:t>
            </a:r>
            <a:r>
              <a:rPr lang="en-US" dirty="0"/>
              <a:t> Ownership Strength Primary, Secondary, Tertiary </a:t>
            </a:r>
          </a:p>
          <a:p>
            <a:pPr marL="539750" indent="-514350">
              <a:buFont typeface="+mj-lt"/>
              <a:buAutoNum type="arabicPeriod"/>
            </a:pPr>
            <a:r>
              <a:rPr lang="en-US" dirty="0"/>
              <a:t>Three-way Selected Sample – sample by sample “voting”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 Roles, no Ownership strength (shared ownership)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All three controllers send samples equally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Actuator selects </a:t>
            </a:r>
            <a:r>
              <a:rPr lang="en-US" dirty="0">
                <a:solidFill>
                  <a:schemeClr val="accent2"/>
                </a:solidFill>
              </a:rPr>
              <a:t>DDS</a:t>
            </a:r>
            <a:r>
              <a:rPr lang="en-US" dirty="0"/>
              <a:t> sample based on majority agreeing sample</a:t>
            </a:r>
          </a:p>
          <a:p>
            <a:pPr marL="539750" indent="-514350">
              <a:buFont typeface="+mj-lt"/>
              <a:buAutoNum type="arabicPeriod"/>
            </a:pPr>
            <a:r>
              <a:rPr lang="en-US" dirty="0"/>
              <a:t>Hardware - so called ”Pair &amp; Spare” (for completeness)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Does </a:t>
            </a:r>
            <a:r>
              <a:rPr lang="en-US" dirty="0">
                <a:solidFill>
                  <a:schemeClr val="accent3"/>
                </a:solidFill>
              </a:rPr>
              <a:t>no</a:t>
            </a:r>
            <a:r>
              <a:rPr lang="en-US" dirty="0"/>
              <a:t>t use </a:t>
            </a:r>
            <a:r>
              <a:rPr lang="en-US" dirty="0">
                <a:solidFill>
                  <a:schemeClr val="accent3"/>
                </a:solidFill>
              </a:rPr>
              <a:t>DDS</a:t>
            </a:r>
            <a:r>
              <a:rPr lang="en-US" dirty="0"/>
              <a:t> for Redundancy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D793394-C4AF-784A-8C02-90347CE1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988184" cy="1002517"/>
          </a:xfrm>
        </p:spPr>
        <p:txBody>
          <a:bodyPr>
            <a:normAutofit/>
          </a:bodyPr>
          <a:lstStyle/>
          <a:p>
            <a:r>
              <a:rPr lang="en-US" dirty="0"/>
              <a:t>Approaches to Redundancy</a:t>
            </a:r>
          </a:p>
        </p:txBody>
      </p:sp>
    </p:spTree>
    <p:extLst>
      <p:ext uri="{BB962C8B-B14F-4D97-AF65-F5344CB8AC3E}">
        <p14:creationId xmlns:p14="http://schemas.microsoft.com/office/powerpoint/2010/main" val="395679435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B7ED13-67B7-9D46-B714-EB3823BC689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©2024 Real-Time Innovations, Inc.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C381CA1-FFCD-4C4D-9E4F-37671A486E4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8200" y="1152936"/>
            <a:ext cx="10744200" cy="5303427"/>
          </a:xfrm>
        </p:spPr>
        <p:txBody>
          <a:bodyPr>
            <a:normAutofit/>
          </a:bodyPr>
          <a:lstStyle/>
          <a:p>
            <a:r>
              <a:rPr lang="en-US" dirty="0"/>
              <a:t>Set Roles w/Thrust Command Ownership Strength</a:t>
            </a:r>
          </a:p>
          <a:p>
            <a:pPr lvl="1"/>
            <a:r>
              <a:rPr lang="en-US" dirty="0"/>
              <a:t>Switchover time based on Deadline, not Ownership Strength intensification time</a:t>
            </a:r>
          </a:p>
          <a:p>
            <a:r>
              <a:rPr lang="en-US" dirty="0"/>
              <a:t>Backup Strength intensifies to guard against zombie Primary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D793394-C4AF-784A-8C02-90347CE1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988184" cy="1002517"/>
          </a:xfrm>
        </p:spPr>
        <p:txBody>
          <a:bodyPr>
            <a:normAutofit/>
          </a:bodyPr>
          <a:lstStyle/>
          <a:p>
            <a:r>
              <a:rPr lang="en-US" dirty="0"/>
              <a:t>Simple Duplex Redundant Controller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FF00BF-57B1-6A44-A419-BDCF3135471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92185" y="4090464"/>
            <a:ext cx="1203774" cy="1295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8852CE-CC30-9742-9AE5-AB89F94E6C3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77200" y="4090464"/>
            <a:ext cx="1203774" cy="1295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E3E1A4-B0B7-FC45-B156-5AAAA5F4F2EF}"/>
              </a:ext>
            </a:extLst>
          </p:cNvPr>
          <p:cNvSpPr txBox="1"/>
          <p:nvPr/>
        </p:nvSpPr>
        <p:spPr>
          <a:xfrm>
            <a:off x="6960734" y="3351511"/>
            <a:ext cx="216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Side Thrusters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432442-5E89-5948-A885-49B6AA37DFCB}"/>
              </a:ext>
            </a:extLst>
          </p:cNvPr>
          <p:cNvSpPr txBox="1"/>
          <p:nvPr/>
        </p:nvSpPr>
        <p:spPr>
          <a:xfrm>
            <a:off x="2998082" y="3234088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Helm Controllers</a:t>
            </a:r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A158B0F0-59F8-914B-9965-09F5D6BB9BF0}"/>
              </a:ext>
            </a:extLst>
          </p:cNvPr>
          <p:cNvSpPr/>
          <p:nvPr/>
        </p:nvSpPr>
        <p:spPr>
          <a:xfrm>
            <a:off x="1948719" y="5610189"/>
            <a:ext cx="8077200" cy="990600"/>
          </a:xfrm>
          <a:prstGeom prst="leftRightArrow">
            <a:avLst/>
          </a:prstGeom>
          <a:gradFill>
            <a:gsLst>
              <a:gs pos="0">
                <a:srgbClr val="FF5E00"/>
              </a:gs>
              <a:gs pos="97000">
                <a:srgbClr val="FF8C64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r>
              <a:rPr lang="en-US" sz="2667" dirty="0"/>
              <a:t>Connext Databus</a:t>
            </a:r>
            <a:endParaRPr lang="en-US" sz="20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2065B1-3552-2149-B41A-B7D3E2A04A7E}"/>
              </a:ext>
            </a:extLst>
          </p:cNvPr>
          <p:cNvCxnSpPr/>
          <p:nvPr/>
        </p:nvCxnSpPr>
        <p:spPr>
          <a:xfrm>
            <a:off x="2998082" y="5376876"/>
            <a:ext cx="0" cy="466625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1470C8-C08A-D340-808A-A9EB650A55A3}"/>
              </a:ext>
            </a:extLst>
          </p:cNvPr>
          <p:cNvCxnSpPr/>
          <p:nvPr/>
        </p:nvCxnSpPr>
        <p:spPr>
          <a:xfrm>
            <a:off x="4932967" y="5372164"/>
            <a:ext cx="0" cy="466625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D58A36-19EF-DF48-A9CC-9CF1C465010E}"/>
              </a:ext>
            </a:extLst>
          </p:cNvPr>
          <p:cNvCxnSpPr/>
          <p:nvPr/>
        </p:nvCxnSpPr>
        <p:spPr>
          <a:xfrm>
            <a:off x="6972010" y="5372163"/>
            <a:ext cx="0" cy="466625"/>
          </a:xfrm>
          <a:prstGeom prst="straightConnector1">
            <a:avLst/>
          </a:prstGeom>
          <a:ln w="41275"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775BB53-1D87-3D44-85B7-813BD4313C98}"/>
              </a:ext>
            </a:extLst>
          </p:cNvPr>
          <p:cNvCxnSpPr/>
          <p:nvPr/>
        </p:nvCxnSpPr>
        <p:spPr>
          <a:xfrm>
            <a:off x="8501919" y="5372163"/>
            <a:ext cx="0" cy="466625"/>
          </a:xfrm>
          <a:prstGeom prst="straightConnector1">
            <a:avLst/>
          </a:prstGeom>
          <a:ln w="41275"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63E6A8D-BF53-1B40-8067-D9C30AB8A1FC}"/>
              </a:ext>
            </a:extLst>
          </p:cNvPr>
          <p:cNvSpPr/>
          <p:nvPr/>
        </p:nvSpPr>
        <p:spPr>
          <a:xfrm>
            <a:off x="4391854" y="4229452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Backup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A27F9A-2E86-AE4B-A18D-A9FB06F8E75D}"/>
              </a:ext>
            </a:extLst>
          </p:cNvPr>
          <p:cNvSpPr/>
          <p:nvPr/>
        </p:nvSpPr>
        <p:spPr>
          <a:xfrm>
            <a:off x="2192910" y="3750126"/>
            <a:ext cx="1583788" cy="1630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A0C395-9760-0A49-8880-A07766C46267}"/>
              </a:ext>
            </a:extLst>
          </p:cNvPr>
          <p:cNvCxnSpPr>
            <a:cxnSpLocks/>
          </p:cNvCxnSpPr>
          <p:nvPr/>
        </p:nvCxnSpPr>
        <p:spPr>
          <a:xfrm>
            <a:off x="2998082" y="5425400"/>
            <a:ext cx="0" cy="604886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C5E75B-90B1-D04E-8DEF-0124C25A3C1A}"/>
              </a:ext>
            </a:extLst>
          </p:cNvPr>
          <p:cNvCxnSpPr>
            <a:cxnSpLocks/>
          </p:cNvCxnSpPr>
          <p:nvPr/>
        </p:nvCxnSpPr>
        <p:spPr>
          <a:xfrm>
            <a:off x="3003561" y="5977338"/>
            <a:ext cx="1916128" cy="0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77859A-8312-F346-A7E8-46DE17D18EC3}"/>
              </a:ext>
            </a:extLst>
          </p:cNvPr>
          <p:cNvCxnSpPr>
            <a:cxnSpLocks/>
          </p:cNvCxnSpPr>
          <p:nvPr/>
        </p:nvCxnSpPr>
        <p:spPr>
          <a:xfrm>
            <a:off x="4932967" y="5452567"/>
            <a:ext cx="0" cy="604886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EAA4E23-ECD0-D240-A2ED-DF9FAD12B920}"/>
              </a:ext>
            </a:extLst>
          </p:cNvPr>
          <p:cNvSpPr txBox="1"/>
          <p:nvPr/>
        </p:nvSpPr>
        <p:spPr>
          <a:xfrm>
            <a:off x="3406106" y="554632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Heartbeat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C074A2-A8B4-CA4C-901D-DD32E3337AD7}"/>
              </a:ext>
            </a:extLst>
          </p:cNvPr>
          <p:cNvCxnSpPr>
            <a:cxnSpLocks/>
          </p:cNvCxnSpPr>
          <p:nvPr/>
        </p:nvCxnSpPr>
        <p:spPr>
          <a:xfrm>
            <a:off x="6968651" y="5354832"/>
            <a:ext cx="0" cy="604886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E13B49-36B1-F948-A752-6479775DDE9A}"/>
              </a:ext>
            </a:extLst>
          </p:cNvPr>
          <p:cNvCxnSpPr>
            <a:cxnSpLocks/>
          </p:cNvCxnSpPr>
          <p:nvPr/>
        </p:nvCxnSpPr>
        <p:spPr>
          <a:xfrm>
            <a:off x="8501919" y="5354832"/>
            <a:ext cx="0" cy="604886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FC57C91-2ABB-444E-B32B-716BE584BB32}"/>
              </a:ext>
            </a:extLst>
          </p:cNvPr>
          <p:cNvCxnSpPr>
            <a:cxnSpLocks/>
          </p:cNvCxnSpPr>
          <p:nvPr/>
        </p:nvCxnSpPr>
        <p:spPr>
          <a:xfrm>
            <a:off x="3067248" y="5915653"/>
            <a:ext cx="5441065" cy="40645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D66CBB3-2A64-0D4E-9780-56B5321A73D1}"/>
              </a:ext>
            </a:extLst>
          </p:cNvPr>
          <p:cNvCxnSpPr>
            <a:cxnSpLocks/>
          </p:cNvCxnSpPr>
          <p:nvPr/>
        </p:nvCxnSpPr>
        <p:spPr>
          <a:xfrm flipV="1">
            <a:off x="3067248" y="5333909"/>
            <a:ext cx="0" cy="581744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8C874E7-39E4-714B-9113-D2FAA2EBB830}"/>
              </a:ext>
            </a:extLst>
          </p:cNvPr>
          <p:cNvCxnSpPr>
            <a:cxnSpLocks/>
          </p:cNvCxnSpPr>
          <p:nvPr/>
        </p:nvCxnSpPr>
        <p:spPr>
          <a:xfrm flipV="1">
            <a:off x="4965846" y="5354231"/>
            <a:ext cx="0" cy="581744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1AE4C52-15C8-D647-AB37-E3BC7CDAF4A6}"/>
              </a:ext>
            </a:extLst>
          </p:cNvPr>
          <p:cNvSpPr txBox="1"/>
          <p:nvPr/>
        </p:nvSpPr>
        <p:spPr>
          <a:xfrm>
            <a:off x="5934656" y="5514463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Thruster   1 &amp; 2 Commands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556F4A8-A9CA-ED47-B754-352CFC5F9C96}"/>
              </a:ext>
            </a:extLst>
          </p:cNvPr>
          <p:cNvGrpSpPr/>
          <p:nvPr/>
        </p:nvGrpSpPr>
        <p:grpSpPr>
          <a:xfrm>
            <a:off x="3384670" y="5564064"/>
            <a:ext cx="1249904" cy="324325"/>
            <a:chOff x="3417151" y="4602075"/>
            <a:chExt cx="1249904" cy="324325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C842205-FE0E-274F-8497-59E9EF5B36B6}"/>
                </a:ext>
              </a:extLst>
            </p:cNvPr>
            <p:cNvCxnSpPr/>
            <p:nvPr/>
          </p:nvCxnSpPr>
          <p:spPr>
            <a:xfrm>
              <a:off x="3417151" y="4602075"/>
              <a:ext cx="1219200" cy="3243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71C7129-1E9E-AA4A-A4DC-35D5832FF1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756" y="4658296"/>
              <a:ext cx="1237299" cy="24768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04576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 L -1.45833E-6 -0.0384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B7ED13-67B7-9D46-B714-EB3823BC689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©2024 Real-Time Innovations, Inc.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C381CA1-FFCD-4C4D-9E4F-37671A486E4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8200" y="1325563"/>
            <a:ext cx="10515600" cy="5130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Guards against a hardware and limited software failures.</a:t>
            </a:r>
          </a:p>
          <a:p>
            <a:pPr lvl="1"/>
            <a:r>
              <a:rPr lang="en-US" dirty="0"/>
              <a:t>Some protection against zombie process on Primary</a:t>
            </a:r>
          </a:p>
          <a:p>
            <a:r>
              <a:rPr lang="en-US" dirty="0"/>
              <a:t>Does not guard against secondary incorrectly assuming Primary Role</a:t>
            </a:r>
          </a:p>
          <a:p>
            <a:pPr lvl="1"/>
            <a:r>
              <a:rPr lang="en-US" dirty="0"/>
              <a:t>Software Bug</a:t>
            </a:r>
          </a:p>
          <a:p>
            <a:pPr lvl="1"/>
            <a:r>
              <a:rPr lang="en-US" dirty="0"/>
              <a:t>Loses contact with heartbeat</a:t>
            </a:r>
          </a:p>
          <a:p>
            <a:pPr lvl="2"/>
            <a:r>
              <a:rPr lang="en-US" dirty="0"/>
              <a:t>Note: you may want this behavior if system communications link is severed to allow each controller to control its link segment</a:t>
            </a:r>
          </a:p>
          <a:p>
            <a:r>
              <a:rPr lang="en-US" dirty="0"/>
              <a:t>System needs to be reset to recover original Primary in Primary role</a:t>
            </a:r>
          </a:p>
          <a:p>
            <a:pPr lvl="1"/>
            <a:r>
              <a:rPr lang="en-US" dirty="0"/>
              <a:t>ownership strength will eventually rollover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D793394-C4AF-784A-8C02-90347CE1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988184" cy="1002517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Duplex Redundant Controller Attributes</a:t>
            </a:r>
          </a:p>
        </p:txBody>
      </p:sp>
    </p:spTree>
    <p:extLst>
      <p:ext uri="{BB962C8B-B14F-4D97-AF65-F5344CB8AC3E}">
        <p14:creationId xmlns:p14="http://schemas.microsoft.com/office/powerpoint/2010/main" val="18288075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325E7B-5271-A84D-A9EA-5E4491551955}"/>
              </a:ext>
            </a:extLst>
          </p:cNvPr>
          <p:cNvCxnSpPr/>
          <p:nvPr/>
        </p:nvCxnSpPr>
        <p:spPr>
          <a:xfrm>
            <a:off x="5451620" y="5254506"/>
            <a:ext cx="0" cy="466625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B7ED13-67B7-9D46-B714-EB3823BC689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©2024 Real-Time Innovations, Inc.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C381CA1-FFCD-4C4D-9E4F-37671A486E4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62270" y="1205551"/>
            <a:ext cx="11324929" cy="5268030"/>
          </a:xfrm>
        </p:spPr>
        <p:txBody>
          <a:bodyPr>
            <a:normAutofit/>
          </a:bodyPr>
          <a:lstStyle/>
          <a:p>
            <a:r>
              <a:rPr lang="en-US" dirty="0"/>
              <a:t>Set Roles w/Thrust Command Ownership Strength</a:t>
            </a:r>
          </a:p>
          <a:p>
            <a:r>
              <a:rPr lang="en-US" dirty="0"/>
              <a:t>Role is voted for with Majority Vote wins</a:t>
            </a:r>
          </a:p>
          <a:p>
            <a:r>
              <a:rPr lang="en-US" dirty="0"/>
              <a:t>Switchover time based on Deadline, independent of Voting time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D793394-C4AF-784A-8C02-90347CE1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988184" cy="1002517"/>
          </a:xfrm>
        </p:spPr>
        <p:txBody>
          <a:bodyPr>
            <a:normAutofit/>
          </a:bodyPr>
          <a:lstStyle/>
          <a:p>
            <a:r>
              <a:rPr lang="en-US" dirty="0"/>
              <a:t>Three-way Voted Redundant Controller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FF00BF-57B1-6A44-A419-BDCF3135471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95795" y="3936714"/>
            <a:ext cx="1203774" cy="1295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8852CE-CC30-9742-9AE5-AB89F94E6C3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80810" y="3936714"/>
            <a:ext cx="1203774" cy="1295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E3E1A4-B0B7-FC45-B156-5AAAA5F4F2EF}"/>
              </a:ext>
            </a:extLst>
          </p:cNvPr>
          <p:cNvSpPr txBox="1"/>
          <p:nvPr/>
        </p:nvSpPr>
        <p:spPr>
          <a:xfrm>
            <a:off x="6964344" y="3197761"/>
            <a:ext cx="2168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Side Thrusters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432442-5E89-5948-A885-49B6AA37DFCB}"/>
              </a:ext>
            </a:extLst>
          </p:cNvPr>
          <p:cNvSpPr txBox="1"/>
          <p:nvPr/>
        </p:nvSpPr>
        <p:spPr>
          <a:xfrm>
            <a:off x="3001692" y="3098815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Helm Controllers</a:t>
            </a:r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A158B0F0-59F8-914B-9965-09F5D6BB9BF0}"/>
              </a:ext>
            </a:extLst>
          </p:cNvPr>
          <p:cNvSpPr/>
          <p:nvPr/>
        </p:nvSpPr>
        <p:spPr>
          <a:xfrm>
            <a:off x="1190330" y="5456439"/>
            <a:ext cx="8839199" cy="990600"/>
          </a:xfrm>
          <a:prstGeom prst="leftRightArrow">
            <a:avLst/>
          </a:prstGeom>
          <a:gradFill>
            <a:gsLst>
              <a:gs pos="0">
                <a:srgbClr val="FF5E00"/>
              </a:gs>
              <a:gs pos="97000">
                <a:srgbClr val="FF8C64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21917" tIns="60959" rIns="121917" bIns="60959" rtlCol="0" anchor="ctr"/>
          <a:lstStyle/>
          <a:p>
            <a:pPr algn="ctr"/>
            <a:r>
              <a:rPr lang="en-US" sz="2667" dirty="0"/>
              <a:t>Connext Databus</a:t>
            </a:r>
            <a:endParaRPr lang="en-US" sz="20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2065B1-3552-2149-B41A-B7D3E2A04A7E}"/>
              </a:ext>
            </a:extLst>
          </p:cNvPr>
          <p:cNvCxnSpPr/>
          <p:nvPr/>
        </p:nvCxnSpPr>
        <p:spPr>
          <a:xfrm>
            <a:off x="2326717" y="5254506"/>
            <a:ext cx="0" cy="466625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1470C8-C08A-D340-808A-A9EB650A55A3}"/>
              </a:ext>
            </a:extLst>
          </p:cNvPr>
          <p:cNvCxnSpPr/>
          <p:nvPr/>
        </p:nvCxnSpPr>
        <p:spPr>
          <a:xfrm>
            <a:off x="3953234" y="5263420"/>
            <a:ext cx="0" cy="466625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D58A36-19EF-DF48-A9CC-9CF1C465010E}"/>
              </a:ext>
            </a:extLst>
          </p:cNvPr>
          <p:cNvCxnSpPr/>
          <p:nvPr/>
        </p:nvCxnSpPr>
        <p:spPr>
          <a:xfrm>
            <a:off x="6975620" y="5218413"/>
            <a:ext cx="0" cy="466625"/>
          </a:xfrm>
          <a:prstGeom prst="straightConnector1">
            <a:avLst/>
          </a:prstGeom>
          <a:ln w="41275"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775BB53-1D87-3D44-85B7-813BD4313C98}"/>
              </a:ext>
            </a:extLst>
          </p:cNvPr>
          <p:cNvCxnSpPr/>
          <p:nvPr/>
        </p:nvCxnSpPr>
        <p:spPr>
          <a:xfrm>
            <a:off x="8505529" y="5218413"/>
            <a:ext cx="0" cy="466625"/>
          </a:xfrm>
          <a:prstGeom prst="straightConnector1">
            <a:avLst/>
          </a:prstGeom>
          <a:ln w="41275"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63E6A8D-BF53-1B40-8067-D9C30AB8A1FC}"/>
              </a:ext>
            </a:extLst>
          </p:cNvPr>
          <p:cNvSpPr/>
          <p:nvPr/>
        </p:nvSpPr>
        <p:spPr>
          <a:xfrm>
            <a:off x="3195580" y="3772716"/>
            <a:ext cx="1557171" cy="14984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Secondary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A27F9A-2E86-AE4B-A18D-A9FB06F8E75D}"/>
              </a:ext>
            </a:extLst>
          </p:cNvPr>
          <p:cNvSpPr/>
          <p:nvPr/>
        </p:nvSpPr>
        <p:spPr>
          <a:xfrm>
            <a:off x="1527019" y="3623708"/>
            <a:ext cx="1599396" cy="16474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A0C395-9760-0A49-8880-A07766C46267}"/>
              </a:ext>
            </a:extLst>
          </p:cNvPr>
          <p:cNvCxnSpPr>
            <a:cxnSpLocks/>
          </p:cNvCxnSpPr>
          <p:nvPr/>
        </p:nvCxnSpPr>
        <p:spPr>
          <a:xfrm>
            <a:off x="2326717" y="5263420"/>
            <a:ext cx="0" cy="604886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C5E75B-90B1-D04E-8DEF-0124C25A3C1A}"/>
              </a:ext>
            </a:extLst>
          </p:cNvPr>
          <p:cNvCxnSpPr>
            <a:cxnSpLocks/>
          </p:cNvCxnSpPr>
          <p:nvPr/>
        </p:nvCxnSpPr>
        <p:spPr>
          <a:xfrm flipV="1">
            <a:off x="2290757" y="5846730"/>
            <a:ext cx="3160862" cy="4358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77859A-8312-F346-A7E8-46DE17D18EC3}"/>
              </a:ext>
            </a:extLst>
          </p:cNvPr>
          <p:cNvCxnSpPr>
            <a:cxnSpLocks/>
          </p:cNvCxnSpPr>
          <p:nvPr/>
        </p:nvCxnSpPr>
        <p:spPr>
          <a:xfrm>
            <a:off x="5451619" y="5241844"/>
            <a:ext cx="0" cy="604886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EAA4E23-ECD0-D240-A2ED-DF9FAD12B920}"/>
              </a:ext>
            </a:extLst>
          </p:cNvPr>
          <p:cNvSpPr txBox="1"/>
          <p:nvPr/>
        </p:nvSpPr>
        <p:spPr>
          <a:xfrm>
            <a:off x="4209974" y="5390673"/>
            <a:ext cx="1085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Heartbeat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C074A2-A8B4-CA4C-901D-DD32E3337AD7}"/>
              </a:ext>
            </a:extLst>
          </p:cNvPr>
          <p:cNvCxnSpPr>
            <a:cxnSpLocks/>
          </p:cNvCxnSpPr>
          <p:nvPr/>
        </p:nvCxnSpPr>
        <p:spPr>
          <a:xfrm flipH="1">
            <a:off x="6964344" y="5201082"/>
            <a:ext cx="7917" cy="820556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E13B49-36B1-F948-A752-6479775DDE9A}"/>
              </a:ext>
            </a:extLst>
          </p:cNvPr>
          <p:cNvCxnSpPr>
            <a:cxnSpLocks/>
          </p:cNvCxnSpPr>
          <p:nvPr/>
        </p:nvCxnSpPr>
        <p:spPr>
          <a:xfrm>
            <a:off x="8505529" y="5201082"/>
            <a:ext cx="0" cy="820556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FC57C91-2ABB-444E-B32B-716BE584BB32}"/>
              </a:ext>
            </a:extLst>
          </p:cNvPr>
          <p:cNvCxnSpPr>
            <a:cxnSpLocks/>
          </p:cNvCxnSpPr>
          <p:nvPr/>
        </p:nvCxnSpPr>
        <p:spPr>
          <a:xfrm>
            <a:off x="2326717" y="6015257"/>
            <a:ext cx="6185206" cy="12763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D66CBB3-2A64-0D4E-9780-56B5321A73D1}"/>
              </a:ext>
            </a:extLst>
          </p:cNvPr>
          <p:cNvCxnSpPr>
            <a:cxnSpLocks/>
          </p:cNvCxnSpPr>
          <p:nvPr/>
        </p:nvCxnSpPr>
        <p:spPr>
          <a:xfrm flipV="1">
            <a:off x="2251373" y="5241844"/>
            <a:ext cx="0" cy="789524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8C874E7-39E4-714B-9113-D2FAA2EBB830}"/>
              </a:ext>
            </a:extLst>
          </p:cNvPr>
          <p:cNvCxnSpPr>
            <a:cxnSpLocks/>
          </p:cNvCxnSpPr>
          <p:nvPr/>
        </p:nvCxnSpPr>
        <p:spPr>
          <a:xfrm flipV="1">
            <a:off x="5451619" y="5220804"/>
            <a:ext cx="17980" cy="794453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1AE4C52-15C8-D647-AB37-E3BC7CDAF4A6}"/>
              </a:ext>
            </a:extLst>
          </p:cNvPr>
          <p:cNvSpPr txBox="1"/>
          <p:nvPr/>
        </p:nvSpPr>
        <p:spPr>
          <a:xfrm>
            <a:off x="5938266" y="5360713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Thruster   1 &amp; 2 Commands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F7EC267-3EEC-5646-A4FF-24FA1A5A6768}"/>
              </a:ext>
            </a:extLst>
          </p:cNvPr>
          <p:cNvSpPr/>
          <p:nvPr/>
        </p:nvSpPr>
        <p:spPr>
          <a:xfrm>
            <a:off x="4807239" y="3962315"/>
            <a:ext cx="1288761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Tertiary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841E21-5EB0-044D-84CC-EA316420BFF8}"/>
              </a:ext>
            </a:extLst>
          </p:cNvPr>
          <p:cNvCxnSpPr>
            <a:cxnSpLocks/>
          </p:cNvCxnSpPr>
          <p:nvPr/>
        </p:nvCxnSpPr>
        <p:spPr>
          <a:xfrm>
            <a:off x="3974165" y="5241844"/>
            <a:ext cx="0" cy="604886"/>
          </a:xfrm>
          <a:prstGeom prst="straightConnector1">
            <a:avLst/>
          </a:prstGeom>
          <a:ln w="19050">
            <a:solidFill>
              <a:schemeClr val="accent6"/>
            </a:solidFill>
            <a:prstDash val="dash"/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58E14D6-3DBD-F54E-ACBB-30C074EF9F66}"/>
              </a:ext>
            </a:extLst>
          </p:cNvPr>
          <p:cNvCxnSpPr>
            <a:cxnSpLocks/>
          </p:cNvCxnSpPr>
          <p:nvPr/>
        </p:nvCxnSpPr>
        <p:spPr>
          <a:xfrm flipH="1" flipV="1">
            <a:off x="3890494" y="5287730"/>
            <a:ext cx="13781" cy="727527"/>
          </a:xfrm>
          <a:prstGeom prst="straightConnector1">
            <a:avLst/>
          </a:prstGeom>
          <a:ln w="19050">
            <a:solidFill>
              <a:schemeClr val="accent4"/>
            </a:solidFill>
            <a:prstDash val="dash"/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524999E-B145-E74E-8F88-8580D453F4CD}"/>
              </a:ext>
            </a:extLst>
          </p:cNvPr>
          <p:cNvSpPr txBox="1"/>
          <p:nvPr/>
        </p:nvSpPr>
        <p:spPr>
          <a:xfrm>
            <a:off x="2788711" y="5142817"/>
            <a:ext cx="64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Vote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C320E6-58AD-BC49-807C-510AA6CCE8E8}"/>
              </a:ext>
            </a:extLst>
          </p:cNvPr>
          <p:cNvCxnSpPr>
            <a:cxnSpLocks/>
          </p:cNvCxnSpPr>
          <p:nvPr/>
        </p:nvCxnSpPr>
        <p:spPr>
          <a:xfrm>
            <a:off x="2409529" y="5254506"/>
            <a:ext cx="0" cy="68061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82A6B70-DDCD-2043-88CA-4E82AAAA742F}"/>
              </a:ext>
            </a:extLst>
          </p:cNvPr>
          <p:cNvCxnSpPr>
            <a:cxnSpLocks/>
          </p:cNvCxnSpPr>
          <p:nvPr/>
        </p:nvCxnSpPr>
        <p:spPr>
          <a:xfrm>
            <a:off x="4062481" y="5263420"/>
            <a:ext cx="0" cy="68061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47F17C0-F022-3C48-9923-BBD239662E58}"/>
              </a:ext>
            </a:extLst>
          </p:cNvPr>
          <p:cNvCxnSpPr>
            <a:cxnSpLocks/>
          </p:cNvCxnSpPr>
          <p:nvPr/>
        </p:nvCxnSpPr>
        <p:spPr>
          <a:xfrm>
            <a:off x="5490672" y="5241844"/>
            <a:ext cx="0" cy="68061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D671ACA-B87E-984F-A118-DFF90DBA3D34}"/>
              </a:ext>
            </a:extLst>
          </p:cNvPr>
          <p:cNvCxnSpPr>
            <a:cxnSpLocks/>
          </p:cNvCxnSpPr>
          <p:nvPr/>
        </p:nvCxnSpPr>
        <p:spPr>
          <a:xfrm flipV="1">
            <a:off x="2393734" y="5937190"/>
            <a:ext cx="3160862" cy="4358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4CE839F-5ECA-FE4A-92BB-B53828C71A50}"/>
              </a:ext>
            </a:extLst>
          </p:cNvPr>
          <p:cNvSpPr txBox="1"/>
          <p:nvPr/>
        </p:nvSpPr>
        <p:spPr>
          <a:xfrm>
            <a:off x="2555793" y="5396726"/>
            <a:ext cx="10855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Heartbeat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BCC2AAF-6281-1E49-B124-9EF693879218}"/>
              </a:ext>
            </a:extLst>
          </p:cNvPr>
          <p:cNvSpPr txBox="1"/>
          <p:nvPr/>
        </p:nvSpPr>
        <p:spPr>
          <a:xfrm>
            <a:off x="4398885" y="5163377"/>
            <a:ext cx="64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Vote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E397D1-418A-0C41-B1DC-DA81E5BF3DEB}"/>
              </a:ext>
            </a:extLst>
          </p:cNvPr>
          <p:cNvGrpSpPr/>
          <p:nvPr/>
        </p:nvGrpSpPr>
        <p:grpSpPr>
          <a:xfrm>
            <a:off x="2525060" y="5397114"/>
            <a:ext cx="1249904" cy="324325"/>
            <a:chOff x="3417151" y="4602075"/>
            <a:chExt cx="1249904" cy="324325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0BA944C-4CDC-044B-8AD5-612129AF0119}"/>
                </a:ext>
              </a:extLst>
            </p:cNvPr>
            <p:cNvCxnSpPr/>
            <p:nvPr/>
          </p:nvCxnSpPr>
          <p:spPr>
            <a:xfrm>
              <a:off x="3417151" y="4602075"/>
              <a:ext cx="1219200" cy="324325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617C02B-DA2D-4B4B-AF57-0DA194754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756" y="4658296"/>
              <a:ext cx="1237299" cy="24768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E0E868D0-D8F1-6E40-86CB-5181F6D803DA}"/>
              </a:ext>
            </a:extLst>
          </p:cNvPr>
          <p:cNvSpPr/>
          <p:nvPr/>
        </p:nvSpPr>
        <p:spPr>
          <a:xfrm>
            <a:off x="4694252" y="3784232"/>
            <a:ext cx="1557171" cy="149841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Secondary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D5DDF08-B9F8-3741-817E-DB5FA587688F}"/>
              </a:ext>
            </a:extLst>
          </p:cNvPr>
          <p:cNvSpPr/>
          <p:nvPr/>
        </p:nvSpPr>
        <p:spPr>
          <a:xfrm>
            <a:off x="3168590" y="3622352"/>
            <a:ext cx="1599396" cy="16474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</a:t>
            </a:r>
          </a:p>
        </p:txBody>
      </p:sp>
    </p:spTree>
    <p:extLst>
      <p:ext uri="{BB962C8B-B14F-4D97-AF65-F5344CB8AC3E}">
        <p14:creationId xmlns:p14="http://schemas.microsoft.com/office/powerpoint/2010/main" val="20316393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29" grpId="0" animBg="1"/>
      <p:bldP spid="60" grpId="0" animBg="1"/>
      <p:bldP spid="61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1.02.14"/>
  <p:tag name="AS_TITLE" val="Aspose.Slides for .NET 4.0 Client Profile"/>
  <p:tag name="AS_VERSION" val="21.2"/>
</p:tagLst>
</file>

<file path=ppt/theme/theme1.xml><?xml version="1.0" encoding="utf-8"?>
<a:theme xmlns:a="http://schemas.openxmlformats.org/drawingml/2006/main" name="1_RTI Corporate Template">
  <a:themeElements>
    <a:clrScheme name="RTI_Template_2017-11">
      <a:dk1>
        <a:srgbClr val="000000"/>
      </a:dk1>
      <a:lt1>
        <a:srgbClr val="FFFFFF"/>
      </a:lt1>
      <a:dk2>
        <a:srgbClr val="E7DEC9"/>
      </a:dk2>
      <a:lt2>
        <a:srgbClr val="4F271C"/>
      </a:lt2>
      <a:accent1>
        <a:srgbClr val="004C97"/>
      </a:accent1>
      <a:accent2>
        <a:srgbClr val="EC8B22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00B050"/>
      </a:hlink>
      <a:folHlink>
        <a:srgbClr val="AA8A14"/>
      </a:folHlink>
    </a:clrScheme>
    <a:fontScheme name="Office">
      <a:majorFont>
        <a:latin typeface="Arial" pitchFamily="34" charset="0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itchFamily="34" charset="0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34" charset="0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itchFamily="34" charset="0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22117</TotalTime>
  <Words>1396</Words>
  <Application>Microsoft Macintosh PowerPoint</Application>
  <PresentationFormat>Widescreen</PresentationFormat>
  <Paragraphs>227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Helvetica Neue</vt:lpstr>
      <vt:lpstr>1_RTI Corporate Template</vt:lpstr>
      <vt:lpstr>Office Theme</vt:lpstr>
      <vt:lpstr>Strategies for Fault Tolerance Using DDS</vt:lpstr>
      <vt:lpstr>What Is Fault Tolerance?</vt:lpstr>
      <vt:lpstr>Requirements of Fault Tolerant Approaches (1/3)</vt:lpstr>
      <vt:lpstr>Requirements of Fault Tolerant Approaches (2/3)</vt:lpstr>
      <vt:lpstr>Requirements of Fault Tolerant Approaches (3/3)</vt:lpstr>
      <vt:lpstr>Approaches to Redundancy</vt:lpstr>
      <vt:lpstr>Simple Duplex Redundant Controller</vt:lpstr>
      <vt:lpstr>Simple Duplex Redundant Controller Attributes</vt:lpstr>
      <vt:lpstr>Three-way Voted Redundant Controller</vt:lpstr>
      <vt:lpstr>Three-way Redundant Controller Attributes</vt:lpstr>
      <vt:lpstr>Three-way Selected Sample</vt:lpstr>
      <vt:lpstr>Three-way Selected Sample Attributes</vt:lpstr>
      <vt:lpstr>Hardware – “Pair and Spare”</vt:lpstr>
      <vt:lpstr>Summary</vt:lpstr>
      <vt:lpstr>Demo</vt:lpstr>
      <vt:lpstr>Three-way Voting Pixytracker Demo</vt:lpstr>
      <vt:lpstr>Demo Layout</vt:lpstr>
      <vt:lpstr>DDS Mechanisms Discussed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RTI Picatinny DDS Presentation</dc:title>
  <cp:lastModifiedBy>Paul Schmitt</cp:lastModifiedBy>
  <cp:revision>73</cp:revision>
  <cp:lastPrinted>2022-07-08T13:53:56Z</cp:lastPrinted>
  <dcterms:created xsi:type="dcterms:W3CDTF">2022-07-08T13:53:56Z</dcterms:created>
  <dcterms:modified xsi:type="dcterms:W3CDTF">2024-03-21T20:20:01Z</dcterms:modified>
</cp:coreProperties>
</file>