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258" r:id="rId5"/>
    <p:sldId id="259" r:id="rId6"/>
    <p:sldId id="273" r:id="rId7"/>
    <p:sldId id="265" r:id="rId8"/>
    <p:sldId id="266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7/11/2018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7/11/2018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7/11/2018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7/11/2018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7/11/2018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reflection blurRad="63500" stA="35000" endPos="70000" dir="5400000" sy="-100000" algn="bl" rotWithShape="0"/>
                </a:effectLst>
              </a:rPr>
              <a:t>Magnetic Morphologies of Star-Forming Regions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Kenji Emerson, SMA-ASIAA/Akamai 2018 Project: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54C0074-9CD2-423A-84EF-0FDAB076678C}"/>
              </a:ext>
            </a:extLst>
          </p:cNvPr>
          <p:cNvSpPr txBox="1">
            <a:spLocks/>
          </p:cNvSpPr>
          <p:nvPr/>
        </p:nvSpPr>
        <p:spPr>
          <a:xfrm>
            <a:off x="1219200" y="4809744"/>
            <a:ext cx="10363200" cy="1508760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92E579-CA0F-4071-8023-EA0A267D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D8AD492-DC3A-400A-A80A-8679991BF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Akamai Workforce Initiative program</a:t>
            </a:r>
          </a:p>
          <a:p>
            <a:pPr lvl="1"/>
            <a:r>
              <a:rPr lang="en-US" sz="1700" dirty="0"/>
              <a:t>The Thirty Meter Telescope International Observatory</a:t>
            </a:r>
          </a:p>
          <a:p>
            <a:pPr lvl="1"/>
            <a:r>
              <a:rPr lang="en-US" sz="1700" dirty="0"/>
              <a:t>The Air Force Office of Scientific Research</a:t>
            </a:r>
          </a:p>
          <a:p>
            <a:pPr lvl="1"/>
            <a:r>
              <a:rPr lang="en-US" sz="1700" dirty="0"/>
              <a:t>Hawai‘i STEM Learning Partnership at Hawai‘i Community Foundation</a:t>
            </a:r>
          </a:p>
          <a:p>
            <a:pPr lvl="1"/>
            <a:r>
              <a:rPr lang="en-US" sz="1700" dirty="0"/>
              <a:t>The Monty Richards </a:t>
            </a:r>
            <a:r>
              <a:rPr lang="en-US" sz="1700" dirty="0" err="1"/>
              <a:t>Hawaiʻi</a:t>
            </a:r>
            <a:r>
              <a:rPr lang="en-US" sz="1700" dirty="0"/>
              <a:t> Island Community Award</a:t>
            </a:r>
          </a:p>
          <a:p>
            <a:pPr lvl="1"/>
            <a:r>
              <a:rPr lang="it-IT" sz="1700" dirty="0"/>
              <a:t>The Daniel K. Inouye Solar Telescope</a:t>
            </a:r>
          </a:p>
          <a:p>
            <a:pPr lvl="1"/>
            <a:r>
              <a:rPr lang="en-US" sz="1700" dirty="0"/>
              <a:t>National Science Foundation</a:t>
            </a:r>
          </a:p>
          <a:p>
            <a:pPr lvl="1"/>
            <a:r>
              <a:rPr lang="en-US" sz="1700" dirty="0"/>
              <a:t>The University of </a:t>
            </a:r>
            <a:r>
              <a:rPr lang="en-US" sz="1700" dirty="0" err="1"/>
              <a:t>Hawaiʻi</a:t>
            </a:r>
            <a:r>
              <a:rPr lang="en-US" sz="1700" dirty="0"/>
              <a:t> at Hilo</a:t>
            </a:r>
          </a:p>
          <a:p>
            <a:pPr lvl="1"/>
            <a:r>
              <a:rPr lang="en-US" sz="1700" dirty="0"/>
              <a:t>Canada-France-</a:t>
            </a:r>
            <a:r>
              <a:rPr lang="en-US" sz="1700" dirty="0" err="1"/>
              <a:t>Hawaiʻi</a:t>
            </a:r>
            <a:r>
              <a:rPr lang="en-US" sz="1700" dirty="0"/>
              <a:t> Telescope</a:t>
            </a:r>
            <a:endParaRPr lang="it-IT" sz="1700" dirty="0"/>
          </a:p>
          <a:p>
            <a:pPr lvl="1"/>
            <a:endParaRPr lang="en-US" dirty="0"/>
          </a:p>
          <a:p>
            <a:r>
              <a:rPr lang="en-US" dirty="0"/>
              <a:t>Smithsonian Submillimeter Array</a:t>
            </a:r>
          </a:p>
          <a:p>
            <a:r>
              <a:rPr lang="en-US" dirty="0"/>
              <a:t>Mentor: </a:t>
            </a:r>
            <a:r>
              <a:rPr lang="en-US" dirty="0" err="1"/>
              <a:t>Ramparsed</a:t>
            </a:r>
            <a:r>
              <a:rPr lang="en-US" dirty="0"/>
              <a:t> Rao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magnetic fields important?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Magnetic braking</a:t>
            </a:r>
          </a:p>
          <a:p>
            <a:pPr lvl="1"/>
            <a:r>
              <a:rPr lang="en-US" dirty="0"/>
              <a:t>Protoplanetary disk collapse contains too much angular momentum</a:t>
            </a:r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magnetic fields important?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Magnetic braking</a:t>
            </a:r>
          </a:p>
          <a:p>
            <a:pPr lvl="1"/>
            <a:r>
              <a:rPr lang="en-US" dirty="0"/>
              <a:t>Protoplanetary disk collapse contains too much angular momentum</a:t>
            </a:r>
          </a:p>
          <a:p>
            <a:r>
              <a:rPr lang="en-US" dirty="0"/>
              <a:t>Cloud Support</a:t>
            </a:r>
          </a:p>
          <a:p>
            <a:pPr lvl="1"/>
            <a:r>
              <a:rPr lang="en-US" dirty="0"/>
              <a:t>Magnetic fields prevent the collapse of gas clouds below a specific critical mass.</a:t>
            </a:r>
          </a:p>
        </p:txBody>
      </p:sp>
    </p:spTree>
    <p:extLst>
      <p:ext uri="{BB962C8B-B14F-4D97-AF65-F5344CB8AC3E}">
        <p14:creationId xmlns:p14="http://schemas.microsoft.com/office/powerpoint/2010/main" val="20924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717F-B02D-4EC6-87DD-6B10434C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Magnetic Fields via Dust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AD9D96-AB58-4B1B-A94F-1F2BF2DA150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Example of interplanetary dust. </a:t>
            </a:r>
          </a:p>
        </p:txBody>
      </p:sp>
      <p:pic>
        <p:nvPicPr>
          <p:cNvPr id="5" name="Content Placeholder 4" descr="A interplanetary dust particle, specifically a smooth chondrite.">
            <a:extLst>
              <a:ext uri="{FF2B5EF4-FFF2-40B4-BE49-F238E27FC236}">
                <a16:creationId xmlns:a16="http://schemas.microsoft.com/office/drawing/2014/main" id="{9CE335E2-1CF6-4CBB-8CA9-3EF509BBA4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683" y="1422291"/>
            <a:ext cx="6913746" cy="4584809"/>
          </a:xfrm>
        </p:spPr>
      </p:pic>
    </p:spTree>
    <p:extLst>
      <p:ext uri="{BB962C8B-B14F-4D97-AF65-F5344CB8AC3E}">
        <p14:creationId xmlns:p14="http://schemas.microsoft.com/office/powerpoint/2010/main" val="397380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717F-B02D-4EC6-87DD-6B10434C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Magnetic Fields via Dust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AD9D96-AB58-4B1B-A94F-1F2BF2DA150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Example of interplanetary dust. 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Interstellar dust is of similar shape, we approximate it as a oblong ellipsoid.</a:t>
            </a:r>
          </a:p>
        </p:txBody>
      </p:sp>
      <p:pic>
        <p:nvPicPr>
          <p:cNvPr id="5" name="Content Placeholder 4" descr="A interplanetary dust particle, specifically a smooth chondrite.">
            <a:extLst>
              <a:ext uri="{FF2B5EF4-FFF2-40B4-BE49-F238E27FC236}">
                <a16:creationId xmlns:a16="http://schemas.microsoft.com/office/drawing/2014/main" id="{9CE335E2-1CF6-4CBB-8CA9-3EF509BBA4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683" y="1422291"/>
            <a:ext cx="6913746" cy="4584809"/>
          </a:xfrm>
        </p:spPr>
      </p:pic>
      <p:pic>
        <p:nvPicPr>
          <p:cNvPr id="4" name="Picture 3" descr="A picture containing outdoor, bicycle&#10;&#10;Description generated with high confidence">
            <a:extLst>
              <a:ext uri="{FF2B5EF4-FFF2-40B4-BE49-F238E27FC236}">
                <a16:creationId xmlns:a16="http://schemas.microsoft.com/office/drawing/2014/main" id="{A1CCA433-1475-4F6A-8F34-328519B7B8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4142" y="2987722"/>
            <a:ext cx="3352800" cy="30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2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Orientation of Dust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7B38A3-83A5-4D1C-9917-1035B1FA5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0" t="11732" r="20342" b="10158"/>
          <a:stretch/>
        </p:blipFill>
        <p:spPr>
          <a:xfrm>
            <a:off x="2977486" y="1268969"/>
            <a:ext cx="6237028" cy="5076967"/>
          </a:xfrm>
        </p:spPr>
      </p:pic>
    </p:spTree>
    <p:extLst>
      <p:ext uri="{BB962C8B-B14F-4D97-AF65-F5344CB8AC3E}">
        <p14:creationId xmlns:p14="http://schemas.microsoft.com/office/powerpoint/2010/main" val="383189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335C-C959-42C5-997E-C6441297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Polarization </a:t>
            </a:r>
            <a:br>
              <a:rPr lang="en-US" dirty="0"/>
            </a:br>
            <a:r>
              <a:rPr lang="en-US" dirty="0"/>
              <a:t>Data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A170C1-C7FC-49AD-815C-9144BE99F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50" y="117329"/>
            <a:ext cx="3916907" cy="66233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9FCC58-A8AB-4DD4-BF22-DEA5F0E0EAE6}"/>
              </a:ext>
            </a:extLst>
          </p:cNvPr>
          <p:cNvSpPr txBox="1"/>
          <p:nvPr/>
        </p:nvSpPr>
        <p:spPr>
          <a:xfrm>
            <a:off x="2183641" y="6371339"/>
            <a:ext cx="195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Rao et. al. 2009</a:t>
            </a:r>
          </a:p>
        </p:txBody>
      </p:sp>
    </p:spTree>
    <p:extLst>
      <p:ext uri="{BB962C8B-B14F-4D97-AF65-F5344CB8AC3E}">
        <p14:creationId xmlns:p14="http://schemas.microsoft.com/office/powerpoint/2010/main" val="225882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335C-C959-42C5-997E-C6441297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Polarization </a:t>
            </a:r>
            <a:br>
              <a:rPr lang="en-US" dirty="0"/>
            </a:br>
            <a:r>
              <a:rPr lang="en-US" dirty="0"/>
              <a:t>Data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A170C1-C7FC-49AD-815C-9144BE99F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50" y="117329"/>
            <a:ext cx="3916907" cy="66233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9FCC58-A8AB-4DD4-BF22-DEA5F0E0EAE6}"/>
              </a:ext>
            </a:extLst>
          </p:cNvPr>
          <p:cNvSpPr txBox="1"/>
          <p:nvPr/>
        </p:nvSpPr>
        <p:spPr>
          <a:xfrm>
            <a:off x="2183641" y="6371339"/>
            <a:ext cx="195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Rao et. al. 2009</a:t>
            </a:r>
          </a:p>
        </p:txBody>
      </p:sp>
      <p:pic>
        <p:nvPicPr>
          <p:cNvPr id="4" name="Picture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ECC3117D-8820-4782-A9FC-3A347905D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963" y="117329"/>
            <a:ext cx="3932610" cy="662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5FC2-BA42-44C9-977D-86F6C40D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Contribution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783B1A-A53C-472F-9A11-60BB980887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2" y="2024248"/>
            <a:ext cx="5519808" cy="3613368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C6DB71-3710-4C12-A801-EF9A023258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534" y="2021437"/>
            <a:ext cx="5284323" cy="3616179"/>
          </a:xfrm>
        </p:spPr>
      </p:pic>
    </p:spTree>
    <p:extLst>
      <p:ext uri="{BB962C8B-B14F-4D97-AF65-F5344CB8AC3E}">
        <p14:creationId xmlns:p14="http://schemas.microsoft.com/office/powerpoint/2010/main" val="282360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FFFBF3-BB42-47F7-806D-D5417A96E6A8}">
  <ds:schemaRefs>
    <ds:schemaRef ds:uri="http://purl.org/dc/terms/"/>
    <ds:schemaRef ds:uri="http://schemas.microsoft.com/office/2006/documentManagement/types"/>
    <ds:schemaRef ds:uri="a4f35948-e619-41b3-aa29-22878b09cfd2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878</TotalTime>
  <Words>180</Words>
  <Application>Microsoft Office PowerPoint</Application>
  <PresentationFormat>Widescreen</PresentationFormat>
  <Paragraphs>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Wingdings</vt:lpstr>
      <vt:lpstr>Wingdings 2</vt:lpstr>
      <vt:lpstr>Wingdings 3</vt:lpstr>
      <vt:lpstr>Nightfall design template</vt:lpstr>
      <vt:lpstr>Magnetic Morphologies of Star-Forming Regions</vt:lpstr>
      <vt:lpstr>Why are magnetic fields important?</vt:lpstr>
      <vt:lpstr>Why are magnetic fields important?</vt:lpstr>
      <vt:lpstr>Determining Magnetic Fields via Dust</vt:lpstr>
      <vt:lpstr>Determining Magnetic Fields via Dust</vt:lpstr>
      <vt:lpstr>Determining Orientation of Dust</vt:lpstr>
      <vt:lpstr>Polarization  Data </vt:lpstr>
      <vt:lpstr>Polarization  Data </vt:lpstr>
      <vt:lpstr>Personal Contribution</vt:lpstr>
      <vt:lpstr>Acknowledgements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Morphologies of Star-Forming Regions</dc:title>
  <dc:creator>Kyubey Alola</dc:creator>
  <cp:lastModifiedBy>Kyubey Alola</cp:lastModifiedBy>
  <cp:revision>18</cp:revision>
  <dcterms:created xsi:type="dcterms:W3CDTF">2018-07-10T19:17:35Z</dcterms:created>
  <dcterms:modified xsi:type="dcterms:W3CDTF">2018-07-12T02:21:58Z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