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png" ContentType="image/png"/>
  <Default Extension="bin" ContentType="application/vnd.openxmlformats-officedocument.oleObject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41" r:id="rId2"/>
    <p:sldId id="462" r:id="rId3"/>
    <p:sldId id="466" r:id="rId4"/>
    <p:sldId id="445" r:id="rId5"/>
    <p:sldId id="470" r:id="rId6"/>
    <p:sldId id="449" r:id="rId7"/>
    <p:sldId id="450" r:id="rId8"/>
    <p:sldId id="453" r:id="rId9"/>
    <p:sldId id="454" r:id="rId10"/>
    <p:sldId id="455" r:id="rId11"/>
    <p:sldId id="456" r:id="rId12"/>
    <p:sldId id="457" r:id="rId13"/>
    <p:sldId id="459" r:id="rId14"/>
    <p:sldId id="467" r:id="rId15"/>
    <p:sldId id="468" r:id="rId16"/>
    <p:sldId id="458" r:id="rId17"/>
    <p:sldId id="469" r:id="rId18"/>
    <p:sldId id="461" r:id="rId19"/>
    <p:sldId id="44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58269BB1-9A02-4F23-B40D-E48D9E5718E8}">
          <p14:sldIdLst>
            <p14:sldId id="441"/>
          </p14:sldIdLst>
        </p14:section>
        <p14:section name="Motivation" id="{459D0D05-1139-46B0-9FA2-B08066E39C02}">
          <p14:sldIdLst>
            <p14:sldId id="462"/>
            <p14:sldId id="466"/>
          </p14:sldIdLst>
        </p14:section>
        <p14:section name="Wikidata" id="{FA0F5946-EC45-024F-90E9-E6C8EF2A3764}">
          <p14:sldIdLst>
            <p14:sldId id="445"/>
            <p14:sldId id="470"/>
            <p14:sldId id="449"/>
            <p14:sldId id="450"/>
            <p14:sldId id="453"/>
            <p14:sldId id="454"/>
          </p14:sldIdLst>
        </p14:section>
        <p14:section name="Integration" id="{35C7D52D-DF88-1A40-9DD2-99C5450709E0}">
          <p14:sldIdLst>
            <p14:sldId id="455"/>
            <p14:sldId id="456"/>
            <p14:sldId id="457"/>
          </p14:sldIdLst>
        </p14:section>
        <p14:section name="Evaluation" id="{06A98A66-2F74-3349-91B7-94A8D5CF4F78}">
          <p14:sldIdLst>
            <p14:sldId id="459"/>
            <p14:sldId id="467"/>
            <p14:sldId id="468"/>
            <p14:sldId id="458"/>
            <p14:sldId id="469"/>
          </p14:sldIdLst>
        </p14:section>
        <p14:section name="Conclusions" id="{5AFD68C6-4594-4DA8-AFDA-B6015E3F03DA}">
          <p14:sldIdLst>
            <p14:sldId id="461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7F7F7F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81956" autoAdjust="0"/>
  </p:normalViewPr>
  <p:slideViewPr>
    <p:cSldViewPr>
      <p:cViewPr>
        <p:scale>
          <a:sx n="120" d="100"/>
          <a:sy n="120" d="100"/>
        </p:scale>
        <p:origin x="3776" y="240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92"/>
    </p:cViewPr>
  </p:sorterViewPr>
  <p:notesViewPr>
    <p:cSldViewPr>
      <p:cViewPr>
        <p:scale>
          <a:sx n="90" d="100"/>
          <a:sy n="90" d="100"/>
        </p:scale>
        <p:origin x="-378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../embeddings/oleObject1.bin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Chart%20in%20Microsoft%20Office%20PowerPoin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Sheet1!$A$1:$A$12</c:f>
              <c:strCache>
                <c:ptCount val="12"/>
                <c:pt idx="0">
                  <c:v>human</c:v>
                </c:pt>
                <c:pt idx="2">
                  <c:v>identifier</c:v>
                </c:pt>
                <c:pt idx="3">
                  <c:v>object composition</c:v>
                </c:pt>
                <c:pt idx="4">
                  <c:v>structure</c:v>
                </c:pt>
                <c:pt idx="5">
                  <c:v>manifestation</c:v>
                </c:pt>
                <c:pt idx="6">
                  <c:v>mental representation</c:v>
                </c:pt>
                <c:pt idx="7">
                  <c:v>concept</c:v>
                </c:pt>
                <c:pt idx="8">
                  <c:v>physical object</c:v>
                </c:pt>
                <c:pt idx="9">
                  <c:v>abstract object</c:v>
                </c:pt>
                <c:pt idx="10">
                  <c:v>object</c:v>
                </c:pt>
                <c:pt idx="11">
                  <c:v>entity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3.070782E6</c:v>
                </c:pt>
                <c:pt idx="2">
                  <c:v>4.932795E6</c:v>
                </c:pt>
                <c:pt idx="3">
                  <c:v>5.1862E6</c:v>
                </c:pt>
                <c:pt idx="4">
                  <c:v>5.235075E6</c:v>
                </c:pt>
                <c:pt idx="5">
                  <c:v>5.570489E6</c:v>
                </c:pt>
                <c:pt idx="6">
                  <c:v>5.615209E6</c:v>
                </c:pt>
                <c:pt idx="7">
                  <c:v>5.615209E6</c:v>
                </c:pt>
                <c:pt idx="8">
                  <c:v>7.596598E6</c:v>
                </c:pt>
                <c:pt idx="9">
                  <c:v>7.929482E6</c:v>
                </c:pt>
                <c:pt idx="10">
                  <c:v>1.2773416E7</c:v>
                </c:pt>
                <c:pt idx="11">
                  <c:v>1.5049306E7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7202832"/>
        <c:axId val="1967205152"/>
      </c:barChart>
      <c:catAx>
        <c:axId val="196720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67205152"/>
        <c:crosses val="autoZero"/>
        <c:auto val="1"/>
        <c:lblAlgn val="ctr"/>
        <c:lblOffset val="100"/>
        <c:noMultiLvlLbl val="0"/>
      </c:catAx>
      <c:valAx>
        <c:axId val="196720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999]\ #,,&quot;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67202832"/>
        <c:crosses val="autoZero"/>
        <c:crossBetween val="between"/>
        <c:majorUnit val="3.0E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Sheet1!$A$1:$A$10</c:f>
              <c:strCache>
                <c:ptCount val="10"/>
                <c:pt idx="0">
                  <c:v>en</c:v>
                </c:pt>
                <c:pt idx="1">
                  <c:v>fr</c:v>
                </c:pt>
                <c:pt idx="2">
                  <c:v>de</c:v>
                </c:pt>
                <c:pt idx="3">
                  <c:v>es</c:v>
                </c:pt>
                <c:pt idx="4">
                  <c:v>ru</c:v>
                </c:pt>
                <c:pt idx="5">
                  <c:v>it</c:v>
                </c:pt>
                <c:pt idx="6">
                  <c:v>nl</c:v>
                </c:pt>
                <c:pt idx="7">
                  <c:v>ja</c:v>
                </c:pt>
                <c:pt idx="8">
                  <c:v>pl</c:v>
                </c:pt>
                <c:pt idx="9">
                  <c:v>pt</c:v>
                </c:pt>
              </c:strCache>
            </c:strRef>
          </c:cat>
          <c:val>
            <c:numRef>
              <c:f>Sheet1!$B$1:$B$10</c:f>
              <c:numCache>
                <c:formatCode>0.0%</c:formatCode>
                <c:ptCount val="10"/>
                <c:pt idx="0">
                  <c:v>1.0</c:v>
                </c:pt>
                <c:pt idx="1">
                  <c:v>0.538310843765241</c:v>
                </c:pt>
                <c:pt idx="2">
                  <c:v>0.496293285644611</c:v>
                </c:pt>
                <c:pt idx="3">
                  <c:v>0.407754836611933</c:v>
                </c:pt>
                <c:pt idx="4">
                  <c:v>0.401942773532759</c:v>
                </c:pt>
                <c:pt idx="5">
                  <c:v>0.400479596813526</c:v>
                </c:pt>
                <c:pt idx="6">
                  <c:v>0.37924727686555</c:v>
                </c:pt>
                <c:pt idx="7">
                  <c:v>0.285278816452609</c:v>
                </c:pt>
                <c:pt idx="8">
                  <c:v>0.280791741180296</c:v>
                </c:pt>
                <c:pt idx="9">
                  <c:v>0.263948951390018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244624"/>
        <c:axId val="1990246944"/>
      </c:barChart>
      <c:catAx>
        <c:axId val="199024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90246944"/>
        <c:crosses val="autoZero"/>
        <c:auto val="1"/>
        <c:lblAlgn val="ctr"/>
        <c:lblOffset val="100"/>
        <c:noMultiLvlLbl val="0"/>
      </c:catAx>
      <c:valAx>
        <c:axId val="199024694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9024462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'[Chart in Microsoft Office PowerPoint]Sheet1'!$A$1:$A$10</c:f>
              <c:strCache>
                <c:ptCount val="10"/>
                <c:pt idx="0">
                  <c:v>no provenance</c:v>
                </c:pt>
                <c:pt idx="1">
                  <c:v>schema.org</c:v>
                </c:pt>
                <c:pt idx="2">
                  <c:v>dbpedia</c:v>
                </c:pt>
                <c:pt idx="3">
                  <c:v>…</c:v>
                </c:pt>
                <c:pt idx="4">
                  <c:v>Library of Florence</c:v>
                </c:pt>
                <c:pt idx="5">
                  <c:v>French Wikipedia</c:v>
                </c:pt>
                <c:pt idx="6">
                  <c:v>German National Library</c:v>
                </c:pt>
                <c:pt idx="7">
                  <c:v>German Wikipedia</c:v>
                </c:pt>
                <c:pt idx="8">
                  <c:v>English Wikipedia</c:v>
                </c:pt>
                <c:pt idx="9">
                  <c:v>Freebase</c:v>
                </c:pt>
              </c:strCache>
            </c:strRef>
          </c:cat>
          <c:val>
            <c:numRef>
              <c:f>'[Chart in Microsoft Office PowerPoint]Sheet1'!$B$1:$B$10</c:f>
              <c:numCache>
                <c:formatCode>General</c:formatCode>
                <c:ptCount val="10"/>
                <c:pt idx="0">
                  <c:v>53386.0</c:v>
                </c:pt>
                <c:pt idx="1">
                  <c:v>5.0</c:v>
                </c:pt>
                <c:pt idx="2">
                  <c:v>321.0</c:v>
                </c:pt>
                <c:pt idx="4">
                  <c:v>4168.0</c:v>
                </c:pt>
                <c:pt idx="5">
                  <c:v>6267.0</c:v>
                </c:pt>
                <c:pt idx="6">
                  <c:v>7248.0</c:v>
                </c:pt>
                <c:pt idx="7">
                  <c:v>10053.0</c:v>
                </c:pt>
                <c:pt idx="8">
                  <c:v>28073.0</c:v>
                </c:pt>
                <c:pt idx="9">
                  <c:v>43030.0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930042992"/>
        <c:axId val="1930184784"/>
      </c:barChart>
      <c:catAx>
        <c:axId val="193004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30184784"/>
        <c:crosses val="autoZero"/>
        <c:auto val="1"/>
        <c:lblAlgn val="ctr"/>
        <c:lblOffset val="0"/>
        <c:noMultiLvlLbl val="0"/>
      </c:catAx>
      <c:valAx>
        <c:axId val="1930184784"/>
        <c:scaling>
          <c:orientation val="minMax"/>
          <c:max val="550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]#,##0,&quot;K&quot;;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3004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Integration layer</a:t>
            </a:r>
            <a:endParaRPr lang="en-US" sz="2000" b="1" dirty="0">
              <a:effectLst/>
              <a:latin typeface="Helvetica" charset="0"/>
              <a:ea typeface="Helvetica" charset="0"/>
              <a:cs typeface="Helvetica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'[Chart in Microsoft Office PowerPoint]Sheet1'!$B$1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'[Chart in Microsoft Office PowerPoint]Sheet1'!$A$2:$A$6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'[Chart in Microsoft Office PowerPoint]Sheet1'!$B$2:$B$6</c:f>
              <c:numCache>
                <c:formatCode>0%</c:formatCode>
                <c:ptCount val="5"/>
                <c:pt idx="0">
                  <c:v>0.73</c:v>
                </c:pt>
                <c:pt idx="1">
                  <c:v>0.85</c:v>
                </c:pt>
                <c:pt idx="2">
                  <c:v>0.88</c:v>
                </c:pt>
                <c:pt idx="3">
                  <c:v>0.91</c:v>
                </c:pt>
                <c:pt idx="4">
                  <c:v>0.91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8922720"/>
        <c:axId val="1968926112"/>
      </c:lineChart>
      <c:catAx>
        <c:axId val="196892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dirty="0" smtClean="0">
                    <a:effectLst/>
                    <a:latin typeface="Helvetica" charset="0"/>
                    <a:ea typeface="Helvetica" charset="0"/>
                    <a:cs typeface="Helvetica" charset="0"/>
                  </a:rPr>
                  <a:t>Cosine Similarity Threshold</a:t>
                </a:r>
                <a:endParaRPr lang="en-US" b="0" dirty="0">
                  <a:effectLst/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68926112"/>
        <c:crosses val="autoZero"/>
        <c:auto val="1"/>
        <c:lblAlgn val="ctr"/>
        <c:lblOffset val="100"/>
        <c:noMultiLvlLbl val="0"/>
      </c:catAx>
      <c:valAx>
        <c:axId val="1968926112"/>
        <c:scaling>
          <c:orientation val="minMax"/>
          <c:max val="1.0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689227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0.73</c:v>
                </c:pt>
                <c:pt idx="1">
                  <c:v>0.69</c:v>
                </c:pt>
                <c:pt idx="2">
                  <c:v>0.63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0.73</c:v>
                </c:pt>
                <c:pt idx="1">
                  <c:v>0.85</c:v>
                </c:pt>
                <c:pt idx="2">
                  <c:v>0.88</c:v>
                </c:pt>
                <c:pt idx="3">
                  <c:v>0.91</c:v>
                </c:pt>
                <c:pt idx="4">
                  <c:v>0.91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8908848"/>
        <c:axId val="1968912240"/>
      </c:lineChart>
      <c:catAx>
        <c:axId val="1968908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dirty="0" smtClean="0">
                    <a:effectLst/>
                    <a:latin typeface="Helvetica" charset="0"/>
                    <a:ea typeface="Helvetica" charset="0"/>
                    <a:cs typeface="Helvetica" charset="0"/>
                  </a:rPr>
                  <a:t>Cosine Similarity Threshold</a:t>
                </a:r>
                <a:endParaRPr lang="en-US" sz="1050" b="0" dirty="0">
                  <a:effectLst/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68912240"/>
        <c:crosses val="autoZero"/>
        <c:auto val="1"/>
        <c:lblAlgn val="ctr"/>
        <c:lblOffset val="100"/>
        <c:noMultiLvlLbl val="0"/>
      </c:catAx>
      <c:valAx>
        <c:axId val="1968912240"/>
        <c:scaling>
          <c:orientation val="minMax"/>
          <c:max val="1.0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96890884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4279-423B-4B34-8CA9-B9770621B3B4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E8CB-8934-48E8-8860-A1D15F0E4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4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8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8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14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3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2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4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400" y="1219200"/>
            <a:ext cx="8839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200" b="1" i="0" baseline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52400" y="5688394"/>
            <a:ext cx="5638800" cy="807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 i="1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Event</a:t>
            </a:r>
          </a:p>
          <a:p>
            <a:pPr lvl="0"/>
            <a:r>
              <a:rPr lang="en-US" dirty="0" smtClean="0"/>
              <a:t>Place, Time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52400" y="3777257"/>
            <a:ext cx="8839200" cy="426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44" y="5238773"/>
            <a:ext cx="2556356" cy="13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400" y="3276600"/>
            <a:ext cx="8839200" cy="58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200" b="1" i="0" baseline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6FFFF"/>
              </a:clrFrom>
              <a:clrTo>
                <a:srgbClr val="F6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0919"/>
            <a:ext cx="989463" cy="508762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43000" y="38100"/>
            <a:ext cx="7848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chemeClr val="accent2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>
              <a:defRPr sz="2400">
                <a:latin typeface="Helvetica" pitchFamily="34" charset="0"/>
                <a:cs typeface="Helvetica" pitchFamily="34" charset="0"/>
              </a:defRPr>
            </a:lvl2pPr>
            <a:lvl3pPr>
              <a:defRPr sz="2000">
                <a:latin typeface="Helvetica" pitchFamily="34" charset="0"/>
                <a:cs typeface="Helvetica" pitchFamily="34" charset="0"/>
              </a:defRPr>
            </a:lvl3pPr>
            <a:lvl4pPr>
              <a:defRPr sz="1800">
                <a:latin typeface="Helvetica" pitchFamily="34" charset="0"/>
                <a:cs typeface="Helvetica" pitchFamily="34" charset="0"/>
              </a:defRPr>
            </a:lvl4pPr>
            <a:lvl5pPr>
              <a:defRPr sz="1800">
                <a:latin typeface="Helvetica" pitchFamily="34" charset="0"/>
                <a:cs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0919"/>
            <a:ext cx="989463" cy="508762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0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52400" y="990600"/>
            <a:ext cx="88392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52400" y="6581775"/>
            <a:ext cx="88392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15"/>
          <p:cNvSpPr txBox="1">
            <a:spLocks/>
          </p:cNvSpPr>
          <p:nvPr userDrawn="1"/>
        </p:nvSpPr>
        <p:spPr>
          <a:xfrm>
            <a:off x="152400" y="6569075"/>
            <a:ext cx="6096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1" kern="120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152400" y="6569075"/>
            <a:ext cx="990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553450" y="6569075"/>
            <a:ext cx="51435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4129E6E9-F662-2F41-A348-FE7D5CE7E7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1219200" y="6569075"/>
            <a:ext cx="725805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3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deepschema.org</a:t>
            </a:r>
            <a:r>
              <a:rPr lang="en-US" dirty="0"/>
              <a:t>: </a:t>
            </a:r>
            <a:r>
              <a:rPr lang="en-US" dirty="0" smtClean="0"/>
              <a:t>An </a:t>
            </a:r>
            <a:r>
              <a:rPr lang="en-US" dirty="0"/>
              <a:t>Ontology for Typing Entities in the Web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LDOW ’17. 3 April, 2017. Perth, WA, Australia.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u="sng" dirty="0"/>
              <a:t>Panayiotis </a:t>
            </a:r>
            <a:r>
              <a:rPr lang="en-US" u="sng" dirty="0" err="1"/>
              <a:t>Smeros</a:t>
            </a:r>
            <a:r>
              <a:rPr lang="en-US" dirty="0"/>
              <a:t>, Amit Gupta</a:t>
            </a:r>
            <a:r>
              <a:rPr lang="en-US" dirty="0" smtClean="0"/>
              <a:t>, </a:t>
            </a:r>
            <a:r>
              <a:rPr lang="en-US" dirty="0"/>
              <a:t>Michele </a:t>
            </a:r>
            <a:r>
              <a:rPr lang="en-US" dirty="0" err="1" smtClean="0"/>
              <a:t>Catasta</a:t>
            </a:r>
            <a:r>
              <a:rPr lang="en-US" dirty="0" smtClean="0"/>
              <a:t> and Karl </a:t>
            </a:r>
            <a:r>
              <a:rPr lang="en-US" dirty="0" err="1" smtClean="0"/>
              <a:t>Aberer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Integration with </a:t>
            </a:r>
            <a:r>
              <a:rPr lang="en-US" dirty="0" err="1" smtClean="0"/>
              <a:t>schema.org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Heuristics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" y="1112679"/>
            <a:ext cx="32004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Exact </a:t>
            </a:r>
            <a:r>
              <a:rPr lang="en-US" sz="28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Match</a:t>
            </a:r>
          </a:p>
          <a:p>
            <a:pPr lvl="0" algn="ctr">
              <a:spcBef>
                <a:spcPct val="20000"/>
              </a:spcBef>
            </a:pP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(language)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 (Language)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s</a:t>
            </a:r>
            <a:endParaRPr lang="en-US" baseline="30000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60800" y="1122920"/>
            <a:ext cx="32766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Lemma </a:t>
            </a:r>
            <a:r>
              <a:rPr lang="en-US" sz="28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Match</a:t>
            </a:r>
          </a:p>
          <a:p>
            <a:pPr algn="ctr">
              <a:spcBef>
                <a:spcPct val="20000"/>
              </a:spcBef>
            </a:pPr>
            <a:endParaRPr lang="en-US" dirty="0" smtClean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(languages)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(Language)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447" y="2728136"/>
            <a:ext cx="44196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Head Match</a:t>
            </a: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</a:br>
            <a:endParaRPr lang="en-US" dirty="0" smtClean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Kalapuyan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languages)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 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(Language)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s</a:t>
            </a:r>
            <a:endParaRPr lang="en-US" sz="3600" baseline="30000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" y="4800600"/>
            <a:ext cx="37338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Head </a:t>
            </a:r>
            <a:r>
              <a:rPr lang="en-US" sz="28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Similarity</a:t>
            </a:r>
            <a:endParaRPr lang="en-US" dirty="0" smtClean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(Survey 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motor 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boat)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(Vessel)</a:t>
            </a:r>
            <a:r>
              <a:rPr lang="en-US" baseline="30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s</a:t>
            </a:r>
            <a:endParaRPr lang="en-US" sz="2800" dirty="0" smtClean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53000" y="3191700"/>
            <a:ext cx="4114800" cy="1524000"/>
            <a:chOff x="4876800" y="1143000"/>
            <a:chExt cx="4114800" cy="1524000"/>
          </a:xfrm>
        </p:grpSpPr>
        <p:sp>
          <p:nvSpPr>
            <p:cNvPr id="10" name="Rounded Rectangle 9"/>
            <p:cNvSpPr/>
            <p:nvPr/>
          </p:nvSpPr>
          <p:spPr>
            <a:xfrm>
              <a:off x="4876800" y="1143000"/>
              <a:ext cx="4114800" cy="1524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sz="2800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Vector Cosine Similarity</a:t>
              </a:r>
              <a:r>
                <a:rPr lang="en-US" sz="2000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/>
              </a:r>
              <a:br>
                <a:rPr lang="en-US" sz="2000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</a:br>
              <a:endParaRPr lang="en-US" sz="20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(warehouse)</a:t>
              </a:r>
              <a:r>
                <a:rPr lang="en-US" baseline="30000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w</a:t>
              </a:r>
              <a:r>
                <a:rPr lang="en-US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b="1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</a:t>
              </a:r>
              <a:r>
                <a:rPr lang="en-US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(Store)</a:t>
              </a:r>
              <a:r>
                <a:rPr lang="en-US" baseline="30000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s</a:t>
              </a:r>
              <a:r>
                <a:rPr lang="en-US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            </a:t>
              </a:r>
              <a:endPara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25454" y="2057400"/>
              <a:ext cx="489946" cy="443258"/>
              <a:chOff x="-4909546" y="1143000"/>
              <a:chExt cx="642346" cy="67185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-4876800" y="1143000"/>
                <a:ext cx="439593" cy="533399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-4876800" y="1676400"/>
                <a:ext cx="60960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Arc 25"/>
              <p:cNvSpPr/>
              <p:nvPr/>
            </p:nvSpPr>
            <p:spPr>
              <a:xfrm rot="1870710">
                <a:off x="-4909546" y="1311104"/>
                <a:ext cx="387536" cy="503754"/>
              </a:xfrm>
              <a:prstGeom prst="arc">
                <a:avLst>
                  <a:gd name="adj1" fmla="val 15994979"/>
                  <a:gd name="adj2" fmla="val 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972803" y="4799613"/>
            <a:ext cx="5094997" cy="1524987"/>
            <a:chOff x="3972803" y="4799613"/>
            <a:chExt cx="5094997" cy="1524987"/>
          </a:xfrm>
        </p:grpSpPr>
        <p:sp>
          <p:nvSpPr>
            <p:cNvPr id="13" name="Rounded Rectangle 12"/>
            <p:cNvSpPr/>
            <p:nvPr/>
          </p:nvSpPr>
          <p:spPr>
            <a:xfrm>
              <a:off x="3972803" y="4799613"/>
              <a:ext cx="5094997" cy="1524987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dirty="0" smtClean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Subclass/Instance Similarity</a:t>
              </a:r>
            </a:p>
            <a:p>
              <a:pPr algn="ctr">
                <a:spcBef>
                  <a:spcPct val="20000"/>
                </a:spcBef>
              </a:pPr>
              <a:endParaRPr lang="en-US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04688" y="5536697"/>
              <a:ext cx="3620824" cy="711703"/>
              <a:chOff x="4704688" y="5536697"/>
              <a:chExt cx="3620824" cy="71170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4704688" y="5536697"/>
                <a:ext cx="1696112" cy="711703"/>
                <a:chOff x="4191000" y="5384297"/>
                <a:chExt cx="1696112" cy="711703"/>
              </a:xfrm>
            </p:grpSpPr>
            <p:sp>
              <p:nvSpPr>
                <p:cNvPr id="39" name="Connector 38"/>
                <p:cNvSpPr>
                  <a:spLocks noChangeAspect="1"/>
                </p:cNvSpPr>
                <p:nvPr/>
              </p:nvSpPr>
              <p:spPr>
                <a:xfrm>
                  <a:off x="4931056" y="5384297"/>
                  <a:ext cx="216000" cy="216000"/>
                </a:xfrm>
                <a:prstGeom prst="flowChartConnector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onnector 39"/>
                <p:cNvSpPr>
                  <a:spLocks noChangeAspect="1"/>
                </p:cNvSpPr>
                <p:nvPr/>
              </p:nvSpPr>
              <p:spPr>
                <a:xfrm>
                  <a:off x="4191000" y="5880000"/>
                  <a:ext cx="216000" cy="216000"/>
                </a:xfrm>
                <a:prstGeom prst="flowChartConnector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onnector 40"/>
                <p:cNvSpPr>
                  <a:spLocks noChangeAspect="1"/>
                </p:cNvSpPr>
                <p:nvPr/>
              </p:nvSpPr>
              <p:spPr>
                <a:xfrm>
                  <a:off x="5671112" y="5880000"/>
                  <a:ext cx="216000" cy="216000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onnector 41"/>
                <p:cNvSpPr>
                  <a:spLocks noChangeAspect="1"/>
                </p:cNvSpPr>
                <p:nvPr/>
              </p:nvSpPr>
              <p:spPr>
                <a:xfrm>
                  <a:off x="4931056" y="5878724"/>
                  <a:ext cx="216000" cy="216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5039056" y="5600297"/>
                  <a:ext cx="0" cy="2784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H="1" flipV="1">
                  <a:off x="5115424" y="5568665"/>
                  <a:ext cx="587320" cy="3429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75368" y="5568665"/>
                  <a:ext cx="587320" cy="3429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6629400" y="5536697"/>
                <a:ext cx="1696112" cy="711703"/>
                <a:chOff x="6838288" y="5410200"/>
                <a:chExt cx="1696112" cy="711703"/>
              </a:xfrm>
            </p:grpSpPr>
            <p:sp>
              <p:nvSpPr>
                <p:cNvPr id="46" name="Connector 45"/>
                <p:cNvSpPr>
                  <a:spLocks noChangeAspect="1"/>
                </p:cNvSpPr>
                <p:nvPr/>
              </p:nvSpPr>
              <p:spPr>
                <a:xfrm>
                  <a:off x="7578344" y="5410200"/>
                  <a:ext cx="216000" cy="216000"/>
                </a:xfrm>
                <a:prstGeom prst="flowChartConnector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onnector 46"/>
                <p:cNvSpPr>
                  <a:spLocks noChangeAspect="1"/>
                </p:cNvSpPr>
                <p:nvPr/>
              </p:nvSpPr>
              <p:spPr>
                <a:xfrm>
                  <a:off x="6838288" y="5905903"/>
                  <a:ext cx="216000" cy="216000"/>
                </a:xfrm>
                <a:prstGeom prst="flowChartConnector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onnector 47"/>
                <p:cNvSpPr>
                  <a:spLocks noChangeAspect="1"/>
                </p:cNvSpPr>
                <p:nvPr/>
              </p:nvSpPr>
              <p:spPr>
                <a:xfrm>
                  <a:off x="8318400" y="5905903"/>
                  <a:ext cx="216000" cy="216000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onnector 48"/>
                <p:cNvSpPr>
                  <a:spLocks noChangeAspect="1"/>
                </p:cNvSpPr>
                <p:nvPr/>
              </p:nvSpPr>
              <p:spPr>
                <a:xfrm>
                  <a:off x="7578344" y="5904627"/>
                  <a:ext cx="216000" cy="216000"/>
                </a:xfrm>
                <a:prstGeom prst="flowChartConnector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7686344" y="5626200"/>
                  <a:ext cx="0" cy="278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7762712" y="5594568"/>
                  <a:ext cx="587320" cy="342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7022656" y="5594568"/>
                  <a:ext cx="587320" cy="342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>
                <a:stCxn id="39" idx="6"/>
                <a:endCxn id="46" idx="2"/>
              </p:cNvCxnSpPr>
              <p:nvPr/>
            </p:nvCxnSpPr>
            <p:spPr>
              <a:xfrm>
                <a:off x="5660744" y="5644697"/>
                <a:ext cx="1708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17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pairs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187527"/>
              </p:ext>
            </p:extLst>
          </p:nvPr>
        </p:nvGraphicFramePr>
        <p:xfrm>
          <a:off x="3212688" y="1632492"/>
          <a:ext cx="5474112" cy="46921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7056"/>
                <a:gridCol w="2737056"/>
              </a:tblGrid>
              <a:tr h="782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Cosine Similarity Threshold</a:t>
                      </a:r>
                      <a:endParaRPr lang="en-US" sz="48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# of pairs </a:t>
                      </a:r>
                      <a:endParaRPr lang="en-US" sz="48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</a:tr>
              <a:tr h="782018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0.5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r>
                        <a:rPr lang="el-GR" sz="2000" dirty="0" smtClean="0"/>
                        <a:t>,</a:t>
                      </a:r>
                      <a:r>
                        <a:rPr lang="en-US" sz="2000" dirty="0" smtClean="0"/>
                        <a:t>112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0.6</a:t>
                      </a:r>
                      <a:endParaRPr lang="en-US" sz="2000" dirty="0" smtClean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r>
                        <a:rPr lang="el-GR" sz="2000" dirty="0" smtClean="0"/>
                        <a:t>,</a:t>
                      </a:r>
                      <a:r>
                        <a:rPr lang="en-US" sz="2000" dirty="0" smtClean="0"/>
                        <a:t>494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0.7</a:t>
                      </a:r>
                      <a:endParaRPr lang="en-US" sz="2000" dirty="0" smtClean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r>
                        <a:rPr lang="el-GR" sz="2000" dirty="0" smtClean="0"/>
                        <a:t>,</a:t>
                      </a:r>
                      <a:r>
                        <a:rPr lang="en-US" sz="2000" dirty="0" smtClean="0"/>
                        <a:t>329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0.8</a:t>
                      </a:r>
                      <a:endParaRPr lang="en-US" sz="2000" dirty="0" smtClean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r>
                        <a:rPr lang="el-GR" sz="2000" dirty="0" smtClean="0"/>
                        <a:t>,</a:t>
                      </a:r>
                      <a:r>
                        <a:rPr lang="en-US" sz="2000" dirty="0" smtClean="0"/>
                        <a:t>120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0.9</a:t>
                      </a:r>
                      <a:endParaRPr lang="en-US" sz="2000" dirty="0" smtClean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r>
                        <a:rPr lang="el-GR" sz="2000" dirty="0" smtClean="0"/>
                        <a:t>,</a:t>
                      </a:r>
                      <a:r>
                        <a:rPr lang="en-US" sz="2000" dirty="0" smtClean="0"/>
                        <a:t>586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" y="1219200"/>
            <a:ext cx="2590800" cy="4268731"/>
            <a:chOff x="3205032" y="914400"/>
            <a:chExt cx="2733936" cy="4573531"/>
          </a:xfrm>
        </p:grpSpPr>
        <p:sp>
          <p:nvSpPr>
            <p:cNvPr id="9" name="Can 8"/>
            <p:cNvSpPr/>
            <p:nvPr/>
          </p:nvSpPr>
          <p:spPr>
            <a:xfrm>
              <a:off x="3371851" y="3488115"/>
              <a:ext cx="2400300" cy="189560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371851" y="1469904"/>
              <a:ext cx="2400300" cy="1895601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en-US" dirty="0"/>
            </a:p>
          </p:txBody>
        </p:sp>
        <p:sp>
          <p:nvSpPr>
            <p:cNvPr id="11" name="Connector 10"/>
            <p:cNvSpPr>
              <a:spLocks noChangeAspect="1"/>
            </p:cNvSpPr>
            <p:nvPr/>
          </p:nvSpPr>
          <p:spPr>
            <a:xfrm>
              <a:off x="4406616" y="1995769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nector 11"/>
            <p:cNvSpPr>
              <a:spLocks noChangeAspect="1"/>
            </p:cNvSpPr>
            <p:nvPr/>
          </p:nvSpPr>
          <p:spPr>
            <a:xfrm>
              <a:off x="3666560" y="2491472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nector 12"/>
            <p:cNvSpPr>
              <a:spLocks noChangeAspect="1"/>
            </p:cNvSpPr>
            <p:nvPr/>
          </p:nvSpPr>
          <p:spPr>
            <a:xfrm>
              <a:off x="5146672" y="2491472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nector 13"/>
            <p:cNvSpPr>
              <a:spLocks noChangeAspect="1"/>
            </p:cNvSpPr>
            <p:nvPr/>
          </p:nvSpPr>
          <p:spPr>
            <a:xfrm>
              <a:off x="5146681" y="295261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nnector 14"/>
            <p:cNvSpPr>
              <a:spLocks noChangeAspect="1"/>
            </p:cNvSpPr>
            <p:nvPr/>
          </p:nvSpPr>
          <p:spPr>
            <a:xfrm>
              <a:off x="4406625" y="295441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nector 15"/>
            <p:cNvSpPr>
              <a:spLocks noChangeAspect="1"/>
            </p:cNvSpPr>
            <p:nvPr/>
          </p:nvSpPr>
          <p:spPr>
            <a:xfrm>
              <a:off x="3666569" y="295261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nnector 16"/>
            <p:cNvSpPr>
              <a:spLocks noChangeAspect="1"/>
            </p:cNvSpPr>
            <p:nvPr/>
          </p:nvSpPr>
          <p:spPr>
            <a:xfrm>
              <a:off x="4406616" y="2490196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14616" y="2211769"/>
              <a:ext cx="0" cy="278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590984" y="2180137"/>
              <a:ext cx="587320" cy="342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50928" y="2180137"/>
              <a:ext cx="587320" cy="342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774560" y="2707472"/>
              <a:ext cx="9" cy="245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4514616" y="2706196"/>
              <a:ext cx="9" cy="248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622616" y="2598196"/>
              <a:ext cx="555697" cy="386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4" name="Connector 23"/>
            <p:cNvSpPr>
              <a:spLocks noChangeAspect="1"/>
            </p:cNvSpPr>
            <p:nvPr/>
          </p:nvSpPr>
          <p:spPr>
            <a:xfrm>
              <a:off x="4406616" y="4035634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onnector 24"/>
            <p:cNvSpPr>
              <a:spLocks noChangeAspect="1"/>
            </p:cNvSpPr>
            <p:nvPr/>
          </p:nvSpPr>
          <p:spPr>
            <a:xfrm>
              <a:off x="3652555" y="450700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onnector 25"/>
            <p:cNvSpPr>
              <a:spLocks noChangeAspect="1"/>
            </p:cNvSpPr>
            <p:nvPr/>
          </p:nvSpPr>
          <p:spPr>
            <a:xfrm>
              <a:off x="5160677" y="450700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26"/>
            <p:cNvSpPr>
              <a:spLocks noChangeAspect="1"/>
            </p:cNvSpPr>
            <p:nvPr/>
          </p:nvSpPr>
          <p:spPr>
            <a:xfrm>
              <a:off x="4408519" y="4965600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nector 27"/>
            <p:cNvSpPr>
              <a:spLocks noChangeAspect="1"/>
            </p:cNvSpPr>
            <p:nvPr/>
          </p:nvSpPr>
          <p:spPr>
            <a:xfrm>
              <a:off x="3654458" y="4965583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nnector 28"/>
            <p:cNvSpPr>
              <a:spLocks noChangeAspect="1"/>
            </p:cNvSpPr>
            <p:nvPr/>
          </p:nvSpPr>
          <p:spPr>
            <a:xfrm>
              <a:off x="4406616" y="4508131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514616" y="4251634"/>
              <a:ext cx="0" cy="256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838826" y="4220002"/>
              <a:ext cx="599422" cy="777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760555" y="4723007"/>
              <a:ext cx="1903" cy="24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4514616" y="4724131"/>
              <a:ext cx="1903" cy="241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4" name="Connector 33"/>
            <p:cNvSpPr>
              <a:spLocks noChangeAspect="1"/>
            </p:cNvSpPr>
            <p:nvPr/>
          </p:nvSpPr>
          <p:spPr>
            <a:xfrm>
              <a:off x="5160677" y="4035634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nector 34"/>
            <p:cNvSpPr>
              <a:spLocks noChangeAspect="1"/>
            </p:cNvSpPr>
            <p:nvPr/>
          </p:nvSpPr>
          <p:spPr>
            <a:xfrm>
              <a:off x="3652555" y="4035634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760555" y="4251634"/>
              <a:ext cx="0" cy="255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268677" y="4251634"/>
              <a:ext cx="0" cy="255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60555" y="3062417"/>
              <a:ext cx="646070" cy="9732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590984" y="2674564"/>
              <a:ext cx="677693" cy="13610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90834" y="15240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schema.org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71851" y="3547646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accent3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Wikidata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842870" y="5169825"/>
              <a:ext cx="872130" cy="959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5254681" y="3168617"/>
              <a:ext cx="13996" cy="867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n 43"/>
            <p:cNvSpPr/>
            <p:nvPr/>
          </p:nvSpPr>
          <p:spPr>
            <a:xfrm>
              <a:off x="3205032" y="914400"/>
              <a:ext cx="2733936" cy="4573531"/>
            </a:xfrm>
            <a:prstGeom prst="can">
              <a:avLst>
                <a:gd name="adj" fmla="val 17248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71850" y="961269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schemeClr val="bg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deepschema.org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48461" y="4749947"/>
              <a:ext cx="69121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 smtClean="0">
                  <a:latin typeface="Helvetica" charset="0"/>
                  <a:ea typeface="Helvetica" charset="0"/>
                  <a:cs typeface="Helvetica" charset="0"/>
                </a:rPr>
                <a:t>subClass</a:t>
              </a:r>
              <a:r>
                <a:rPr lang="el-GR" sz="9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endParaRPr lang="en-US" sz="11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842870" y="4960892"/>
              <a:ext cx="872130" cy="850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742274" y="4955616"/>
              <a:ext cx="9989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 smtClean="0">
                  <a:latin typeface="Helvetica" charset="0"/>
                  <a:ea typeface="Helvetica" charset="0"/>
                  <a:cs typeface="Helvetica" charset="0"/>
                </a:rPr>
                <a:t>equivalentClass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3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3276600"/>
            <a:ext cx="88392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Evaluation</a:t>
            </a:r>
          </a:p>
          <a:p>
            <a:pPr marL="0" lvl="1" algn="ctr"/>
            <a:r>
              <a:rPr lang="en-US" sz="2800" b="1" dirty="0" smtClean="0"/>
              <a:t>(Accuracy, Traversability and Genericity)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Accuracy: Crowdsourcing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8534400" cy="144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CrowdFlower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~100 workers</a:t>
            </a:r>
          </a:p>
          <a:p>
            <a:r>
              <a:rPr lang="en-US" dirty="0"/>
              <a:t>Majority Voting (2 out of 3)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57" y="2781300"/>
            <a:ext cx="7499743" cy="36957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5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Accuracy: Crowdsourcing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Wikidata</a:t>
            </a:r>
            <a:r>
              <a:rPr lang="en-US" dirty="0" smtClean="0"/>
              <a:t>: </a:t>
            </a:r>
            <a:r>
              <a:rPr lang="en-US" b="1" dirty="0"/>
              <a:t>92</a:t>
            </a:r>
            <a:r>
              <a:rPr lang="en-US" b="1" dirty="0" smtClean="0"/>
              <a:t>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schema.org</a:t>
            </a:r>
            <a:r>
              <a:rPr lang="en-US" dirty="0" smtClean="0"/>
              <a:t>: </a:t>
            </a:r>
            <a:r>
              <a:rPr lang="en-US" b="1" dirty="0" smtClean="0"/>
              <a:t>100%</a:t>
            </a:r>
            <a:br>
              <a:rPr lang="en-US" b="1" dirty="0" smtClean="0"/>
            </a:br>
            <a:r>
              <a:rPr lang="en-US" dirty="0" smtClean="0"/>
              <a:t>(assumed)</a:t>
            </a:r>
            <a:endParaRPr lang="en-US" dirty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YAGO (Wikipedia Categories - Word</a:t>
            </a:r>
            <a:r>
              <a:rPr lang="el-GR" sz="2400" i="1" dirty="0" smtClean="0"/>
              <a:t>Ν</a:t>
            </a:r>
            <a:r>
              <a:rPr lang="en-US" sz="2400" i="1" dirty="0" smtClean="0"/>
              <a:t>et):</a:t>
            </a:r>
            <a:r>
              <a:rPr lang="el-GR" sz="2400" i="1" dirty="0" smtClean="0"/>
              <a:t> </a:t>
            </a:r>
            <a:r>
              <a:rPr lang="el-GR" sz="2400" b="1" i="1" dirty="0" smtClean="0"/>
              <a:t>95%</a:t>
            </a:r>
            <a:endParaRPr lang="en-US" sz="2400" b="1" i="1" dirty="0" smtClean="0"/>
          </a:p>
          <a:p>
            <a:r>
              <a:rPr lang="en-US" sz="2400" i="1" dirty="0"/>
              <a:t>PARIS (YAGO - </a:t>
            </a:r>
            <a:r>
              <a:rPr lang="en-US" sz="2400" i="1" dirty="0" err="1"/>
              <a:t>DBpedia</a:t>
            </a:r>
            <a:r>
              <a:rPr lang="en-US" sz="2400" i="1" dirty="0" smtClean="0"/>
              <a:t>)</a:t>
            </a:r>
            <a:r>
              <a:rPr lang="el-GR" sz="2400" i="1" dirty="0" smtClean="0"/>
              <a:t>: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90%</a:t>
            </a:r>
            <a:endParaRPr lang="en-US" sz="2400" b="1" i="1" dirty="0"/>
          </a:p>
          <a:p>
            <a:pPr marL="0" indent="0" algn="ctr">
              <a:buNone/>
            </a:pPr>
            <a:endParaRPr lang="en-US" sz="2400" b="1" i="1" dirty="0" smtClean="0"/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Comparable with integration </a:t>
            </a:r>
            <a:r>
              <a:rPr lang="en-US" sz="2400" dirty="0">
                <a:solidFill>
                  <a:schemeClr val="accent2"/>
                </a:solidFill>
              </a:rPr>
              <a:t>t</a:t>
            </a:r>
            <a:r>
              <a:rPr lang="en-US" sz="2400" dirty="0" smtClean="0">
                <a:solidFill>
                  <a:schemeClr val="accent2"/>
                </a:solidFill>
              </a:rPr>
              <a:t>echniques for similar data </a:t>
            </a:r>
            <a:r>
              <a:rPr lang="en-US" sz="2400" dirty="0">
                <a:solidFill>
                  <a:schemeClr val="accent2"/>
                </a:solidFill>
              </a:rPr>
              <a:t>s</a:t>
            </a:r>
            <a:r>
              <a:rPr lang="en-US" sz="2400" dirty="0" smtClean="0">
                <a:solidFill>
                  <a:schemeClr val="accent2"/>
                </a:solidFill>
              </a:rPr>
              <a:t>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545150"/>
              </p:ext>
            </p:extLst>
          </p:nvPr>
        </p:nvGraphicFramePr>
        <p:xfrm>
          <a:off x="3289300" y="1066800"/>
          <a:ext cx="5778500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27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53293"/>
              </p:ext>
            </p:extLst>
          </p:nvPr>
        </p:nvGraphicFramePr>
        <p:xfrm>
          <a:off x="1682750" y="1143000"/>
          <a:ext cx="5778500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152400" y="4692651"/>
            <a:ext cx="8839200" cy="18605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/>
                </a:solidFill>
              </a:rPr>
              <a:t>False class definition						  </a:t>
            </a:r>
            <a:r>
              <a:rPr lang="en-US" sz="2400" b="1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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b="1" dirty="0" err="1" smtClean="0">
                <a:solidFill>
                  <a:schemeClr val="accent2"/>
                </a:solidFill>
              </a:rPr>
              <a:t>partOf</a:t>
            </a:r>
            <a:r>
              <a:rPr lang="en-US" sz="1800" dirty="0" smtClean="0">
                <a:solidFill>
                  <a:schemeClr val="accent2"/>
                </a:solidFill>
              </a:rPr>
              <a:t> relations interpreted into </a:t>
            </a:r>
            <a:r>
              <a:rPr lang="en-US" sz="1800" b="1" dirty="0" err="1" smtClean="0">
                <a:solidFill>
                  <a:schemeClr val="accent2"/>
                </a:solidFill>
              </a:rPr>
              <a:t>subclassOf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lvl="1"/>
            <a:endParaRPr lang="en-US" sz="1800" i="1" dirty="0"/>
          </a:p>
          <a:p>
            <a:r>
              <a:rPr lang="en-US" sz="2400" dirty="0" smtClean="0">
                <a:solidFill>
                  <a:schemeClr val="accent3"/>
                </a:solidFill>
              </a:rPr>
              <a:t>Topic not covered by </a:t>
            </a:r>
            <a:r>
              <a:rPr lang="en-US" sz="2400" dirty="0" err="1" smtClean="0">
                <a:solidFill>
                  <a:schemeClr val="accent3"/>
                </a:solidFill>
              </a:rPr>
              <a:t>schema.org</a:t>
            </a:r>
            <a:r>
              <a:rPr lang="en-US" sz="2400" dirty="0" smtClean="0">
                <a:solidFill>
                  <a:schemeClr val="accent3"/>
                </a:solidFill>
              </a:rPr>
              <a:t>				  </a:t>
            </a:r>
            <a:r>
              <a:rPr lang="en-US" sz="2400" b="1" dirty="0" smtClean="0">
                <a:solidFill>
                  <a:schemeClr val="accent3"/>
                </a:solidFill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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lvl="1"/>
            <a:r>
              <a:rPr lang="en-US" sz="1800" dirty="0" smtClean="0">
                <a:solidFill>
                  <a:schemeClr val="accent3"/>
                </a:solidFill>
              </a:rPr>
              <a:t>Class </a:t>
            </a:r>
            <a:r>
              <a:rPr lang="en-US" sz="1800" b="1" dirty="0" smtClean="0">
                <a:solidFill>
                  <a:schemeClr val="accent3"/>
                </a:solidFill>
              </a:rPr>
              <a:t>Child Abuse</a:t>
            </a:r>
            <a:endParaRPr lang="en-US" sz="1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Oxford English Dictionary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3000 most frequent English words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Nouns and Noun Phrases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81%</a:t>
            </a:r>
            <a:r>
              <a:rPr lang="en-US" dirty="0" smtClean="0"/>
              <a:t> coverage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381500" y="1752600"/>
            <a:ext cx="381000" cy="838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81500" y="3352800"/>
            <a:ext cx="381000" cy="838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Integrate more data sources</a:t>
            </a:r>
          </a:p>
          <a:p>
            <a:pPr lvl="1"/>
            <a:r>
              <a:rPr lang="en-US" dirty="0" smtClean="0"/>
              <a:t>Facebook’s Open Graph</a:t>
            </a:r>
          </a:p>
          <a:p>
            <a:pPr lvl="1"/>
            <a:endParaRPr lang="en-US" dirty="0"/>
          </a:p>
          <a:p>
            <a:r>
              <a:rPr lang="en-US" dirty="0" smtClean="0"/>
              <a:t>Include customizable filters</a:t>
            </a:r>
          </a:p>
          <a:p>
            <a:pPr lvl="1"/>
            <a:r>
              <a:rPr lang="en-US" dirty="0" smtClean="0"/>
              <a:t>Control the granularity of the ontology</a:t>
            </a:r>
          </a:p>
          <a:p>
            <a:pPr lvl="1"/>
            <a:r>
              <a:rPr lang="en-US" dirty="0" smtClean="0"/>
              <a:t>Choose specific topics of interest</a:t>
            </a:r>
          </a:p>
          <a:p>
            <a:pPr lvl="1"/>
            <a:endParaRPr lang="en-US" dirty="0"/>
          </a:p>
          <a:p>
            <a:r>
              <a:rPr lang="en-US" dirty="0" smtClean="0"/>
              <a:t>Employ </a:t>
            </a:r>
            <a:r>
              <a:rPr lang="en-US" dirty="0" err="1" smtClean="0"/>
              <a:t>deepschema.org</a:t>
            </a:r>
            <a:r>
              <a:rPr lang="en-US" dirty="0" smtClean="0"/>
              <a:t> in use-cases</a:t>
            </a:r>
          </a:p>
          <a:p>
            <a:pPr lvl="1"/>
            <a:r>
              <a:rPr lang="en-US" dirty="0" smtClean="0"/>
              <a:t>Discover the appropriate type (class) of an entity, given a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14450" y="1295400"/>
            <a:ext cx="6515100" cy="2362200"/>
            <a:chOff x="2476500" y="1295400"/>
            <a:chExt cx="6515100" cy="2362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476500" y="1295400"/>
              <a:ext cx="6515100" cy="2362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2800" dirty="0" err="1"/>
                <a:t>deepschema.org</a:t>
              </a:r>
              <a:endParaRPr lang="el-GR" sz="2000" dirty="0" smtClean="0"/>
            </a:p>
            <a:p>
              <a:pPr marL="342900" lvl="1" indent="-342900">
                <a:buFont typeface="Wingdings" charset="2"/>
                <a:buChar char="ü"/>
              </a:pPr>
              <a:endParaRPr lang="en-US" sz="10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342900" lvl="1" indent="-342900">
                <a:buFont typeface="Wingdings" charset="2"/>
                <a:buChar char="ü"/>
              </a:pP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</a:rPr>
                <a:t>generic</a:t>
              </a: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</a:rPr>
                <a:t>cross-domain</a:t>
              </a:r>
            </a:p>
            <a:p>
              <a:pPr>
                <a:buFont typeface="Wingdings" charset="2"/>
                <a:buChar char="ü"/>
              </a:pP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</a:rPr>
                <a:t>rich</a:t>
              </a:r>
              <a:r>
                <a:rPr lang="el-GR" sz="2000" dirty="0" smtClean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</a:rPr>
                <a:t>evolving as fast as the Web</a:t>
              </a:r>
            </a:p>
            <a:p>
              <a:pPr>
                <a:buFont typeface="Wingdings" charset="2"/>
                <a:buChar char="ü"/>
              </a:pP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</a:rPr>
                <a:t>traversable</a:t>
              </a:r>
              <a:endParaRPr lang="en-US" sz="20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>
                <a:buFont typeface="Wingdings" charset="2"/>
                <a:buChar char="ü"/>
              </a:pPr>
              <a:r>
                <a:rPr lang="en-US" sz="2000" dirty="0" smtClean="0">
                  <a:solidFill>
                    <a:schemeClr val="accent3">
                      <a:lumMod val="50000"/>
                    </a:schemeClr>
                  </a:solidFill>
                </a:rPr>
                <a:t>accurate</a:t>
              </a:r>
              <a:endParaRPr lang="en-US" sz="2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356" y="1905000"/>
              <a:ext cx="1618044" cy="161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3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2819400"/>
            <a:ext cx="8839200" cy="5857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Thanks for your attention</a:t>
            </a:r>
            <a:r>
              <a:rPr lang="en-US" dirty="0" smtClean="0"/>
              <a:t>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  <a:r>
              <a:rPr lang="en-US" dirty="0" smtClean="0"/>
              <a:t>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78" y="4038600"/>
            <a:ext cx="1618044" cy="16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deepschema.org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Class Hierarchy, Taxonomy</a:t>
            </a:r>
          </a:p>
          <a:p>
            <a:endParaRPr lang="en-US" sz="2000" dirty="0" smtClean="0"/>
          </a:p>
          <a:p>
            <a:r>
              <a:rPr lang="en-US" sz="2000" dirty="0" smtClean="0"/>
              <a:t>Describes all the </a:t>
            </a:r>
            <a:r>
              <a:rPr lang="en-US" sz="2000" b="1" dirty="0" smtClean="0"/>
              <a:t>possible environments</a:t>
            </a:r>
            <a:r>
              <a:rPr lang="en-US" sz="2000" dirty="0" smtClean="0"/>
              <a:t> than an entity exists in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Comprises information from </a:t>
            </a:r>
            <a:r>
              <a:rPr lang="en-US" sz="2000" b="1" dirty="0" err="1" smtClean="0"/>
              <a:t>Wikidata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schema.org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Main features:</a:t>
            </a:r>
          </a:p>
          <a:p>
            <a:pPr lvl="1"/>
            <a:r>
              <a:rPr lang="en-US" sz="1800" dirty="0"/>
              <a:t>g</a:t>
            </a:r>
            <a:r>
              <a:rPr lang="en-US" sz="1800" dirty="0" smtClean="0"/>
              <a:t>eneric, </a:t>
            </a:r>
            <a:r>
              <a:rPr lang="en-US" sz="1800" dirty="0"/>
              <a:t>cross-domain</a:t>
            </a:r>
          </a:p>
          <a:p>
            <a:pPr lvl="1"/>
            <a:r>
              <a:rPr lang="en-US" sz="1800" dirty="0" smtClean="0"/>
              <a:t>rich</a:t>
            </a:r>
            <a:r>
              <a:rPr lang="el-GR" sz="1800" dirty="0" smtClean="0"/>
              <a:t>, </a:t>
            </a:r>
            <a:r>
              <a:rPr lang="en-US" sz="1800" dirty="0"/>
              <a:t>evolving as fast as the </a:t>
            </a:r>
            <a:r>
              <a:rPr lang="en-US" sz="1800" dirty="0" smtClean="0"/>
              <a:t>Web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raversable</a:t>
            </a:r>
            <a:endParaRPr lang="en-US" sz="1800" dirty="0"/>
          </a:p>
          <a:p>
            <a:pPr lvl="1"/>
            <a:r>
              <a:rPr lang="en-US" sz="1800" dirty="0" smtClean="0"/>
              <a:t>accurate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52400" y="6569075"/>
            <a:ext cx="990600" cy="288925"/>
          </a:xfrm>
        </p:spPr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53450" y="6569075"/>
            <a:ext cx="514350" cy="288925"/>
          </a:xfrm>
        </p:spPr>
        <p:txBody>
          <a:bodyPr/>
          <a:lstStyle/>
          <a:p>
            <a:fld id="{4129E6E9-F662-2F41-A348-FE7D5CE7E79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569075"/>
            <a:ext cx="7258050" cy="288925"/>
          </a:xfrm>
        </p:spPr>
        <p:txBody>
          <a:bodyPr/>
          <a:lstStyle/>
          <a:p>
            <a:r>
              <a:rPr lang="en-US" dirty="0" err="1" smtClean="0"/>
              <a:t>deepschema.org</a:t>
            </a:r>
            <a:r>
              <a:rPr lang="en-US" dirty="0" smtClean="0"/>
              <a:t>: An Ontology for Typing Entities in the Web of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07" y="2133600"/>
            <a:ext cx="725694" cy="725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8" y="3124200"/>
            <a:ext cx="549564" cy="549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56022"/>
            <a:ext cx="804413" cy="804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95" y="2578604"/>
            <a:ext cx="788122" cy="78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deepschema.org</a:t>
            </a:r>
            <a:r>
              <a:rPr lang="en-US" dirty="0" smtClean="0"/>
              <a:t>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7550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143000"/>
            <a:ext cx="4191000" cy="2568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 smtClean="0"/>
              <a:t>YAGO Taxonomy</a:t>
            </a:r>
            <a:endParaRPr lang="el-GR" sz="2000" dirty="0" smtClean="0"/>
          </a:p>
          <a:p>
            <a:pPr>
              <a:buFont typeface="Wingdings" charset="2"/>
              <a:buChar char="ü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rich</a:t>
            </a:r>
            <a:r>
              <a:rPr lang="el-GR" sz="2000" dirty="0"/>
              <a:t>,</a:t>
            </a:r>
            <a:r>
              <a:rPr lang="el-G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evolving as fast as the Web</a:t>
            </a:r>
          </a:p>
          <a:p>
            <a:pPr>
              <a:buFont typeface=".AppleSystemUIFont" charset="-120"/>
              <a:buChar char="✗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traversable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accurate</a:t>
            </a:r>
          </a:p>
          <a:p>
            <a:pPr marL="0" lvl="1" indent="0" algn="ctr">
              <a:buNone/>
            </a:pPr>
            <a:endParaRPr lang="en-US" sz="1800" dirty="0" smtClean="0"/>
          </a:p>
          <a:p>
            <a:pPr marL="0" lvl="1" indent="0" algn="ctr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wikicat_People_murdered_in_British_Columbia</a:t>
            </a:r>
            <a:r>
              <a:rPr lang="en-US" sz="1400" dirty="0"/>
              <a:t>&gt; </a:t>
            </a:r>
            <a:r>
              <a:rPr lang="en-US" sz="1400" b="1" dirty="0" err="1"/>
              <a:t>rdfs:subClassOf</a:t>
            </a:r>
            <a:r>
              <a:rPr lang="en-US" sz="1400" dirty="0"/>
              <a:t> &lt;wordnet_person_100007846&gt; .</a:t>
            </a:r>
            <a:endParaRPr lang="en-US" sz="14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1143000"/>
            <a:ext cx="4191000" cy="2568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 err="1" smtClean="0"/>
              <a:t>Dbpedia</a:t>
            </a:r>
            <a:r>
              <a:rPr lang="en-US" sz="2800" dirty="0" smtClean="0"/>
              <a:t> Ontology</a:t>
            </a:r>
          </a:p>
          <a:p>
            <a:pPr>
              <a:buFont typeface=".AppleSystemUIFont" charset="-120"/>
              <a:buChar char="✗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rich</a:t>
            </a:r>
            <a:r>
              <a:rPr lang="el-GR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evolving as fast as the Web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traversable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ccurate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lvl="1" indent="0" algn="ctr">
              <a:buNone/>
            </a:pPr>
            <a:r>
              <a:rPr lang="en-US" sz="1800" dirty="0" smtClean="0"/>
              <a:t>Manually constructed; </a:t>
            </a:r>
            <a:br>
              <a:rPr lang="en-US" sz="1800" dirty="0" smtClean="0"/>
            </a:br>
            <a:r>
              <a:rPr lang="en-US" sz="1800" dirty="0" smtClean="0"/>
              <a:t>Only 685 classes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3886200"/>
            <a:ext cx="4191000" cy="2637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 err="1" smtClean="0"/>
              <a:t>Wikidata</a:t>
            </a:r>
            <a:r>
              <a:rPr lang="en-US" sz="2800" dirty="0" smtClean="0"/>
              <a:t> Class Hierarchy</a:t>
            </a:r>
            <a:endParaRPr lang="el-GR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rich</a:t>
            </a:r>
            <a:r>
              <a:rPr lang="el-GR" sz="20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evolving as fast as the Web</a:t>
            </a:r>
            <a:endParaRPr lang="el-GR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.AppleSystemUIFont" charset="-120"/>
              <a:buChar char="?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traversable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accurate</a:t>
            </a:r>
            <a:endParaRPr lang="en-US" sz="2000" dirty="0" smtClean="0"/>
          </a:p>
          <a:p>
            <a:pPr marL="0" lvl="1" indent="0">
              <a:buNone/>
            </a:pPr>
            <a:endParaRPr lang="en-US" sz="1800" dirty="0" smtClean="0"/>
          </a:p>
          <a:p>
            <a:pPr marL="0" lvl="1" indent="0" algn="ctr">
              <a:buNone/>
            </a:pPr>
            <a:r>
              <a:rPr lang="en-US" sz="1800" dirty="0" smtClean="0"/>
              <a:t>Crowdsourced schema; </a:t>
            </a:r>
            <a:br>
              <a:rPr lang="en-US" sz="1800" dirty="0" smtClean="0"/>
            </a:br>
            <a:r>
              <a:rPr lang="en-US" sz="1800" dirty="0" smtClean="0"/>
              <a:t>No tree structure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48200" y="3886200"/>
            <a:ext cx="4191000" cy="2637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 err="1" smtClean="0"/>
              <a:t>schema.org</a:t>
            </a:r>
            <a:endParaRPr lang="en-US" sz="2800" dirty="0" smtClean="0"/>
          </a:p>
          <a:p>
            <a:pPr>
              <a:buFont typeface=".AppleSystemUIFont" charset="-120"/>
              <a:buChar char="?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rich</a:t>
            </a:r>
            <a:r>
              <a:rPr lang="el-G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evolving as fast as the Web</a:t>
            </a:r>
            <a:endParaRPr lang="el-GR" sz="20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traversable</a:t>
            </a:r>
          </a:p>
          <a:p>
            <a:pPr>
              <a:buFont typeface="Wingdings" charset="2"/>
              <a:buChar char="ü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accurate</a:t>
            </a:r>
            <a:endParaRPr lang="en-US" sz="2000" dirty="0"/>
          </a:p>
          <a:p>
            <a:pPr marL="0" lvl="1" indent="0">
              <a:buNone/>
            </a:pPr>
            <a:endParaRPr lang="en-US" sz="1800" dirty="0" smtClean="0"/>
          </a:p>
          <a:p>
            <a:pPr marL="0" lvl="1" indent="0" algn="ctr">
              <a:buNone/>
            </a:pPr>
            <a:r>
              <a:rPr lang="en-US" sz="1800" dirty="0" smtClean="0"/>
              <a:t>Manually </a:t>
            </a:r>
            <a:r>
              <a:rPr lang="en-US" sz="1800" dirty="0"/>
              <a:t>constructed;</a:t>
            </a:r>
            <a:endParaRPr lang="en-US" sz="1800" dirty="0" smtClean="0"/>
          </a:p>
          <a:p>
            <a:pPr marL="0" lvl="1" indent="0" algn="ctr">
              <a:buNone/>
            </a:pPr>
            <a:r>
              <a:rPr lang="en-US" sz="1800" dirty="0" smtClean="0"/>
              <a:t>Used </a:t>
            </a:r>
            <a:r>
              <a:rPr lang="en-US" sz="1800" dirty="0"/>
              <a:t>by billions of web pages</a:t>
            </a:r>
            <a:endParaRPr lang="en-US" sz="18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705100" y="54102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err="1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d</a:t>
            </a:r>
            <a:r>
              <a:rPr lang="en-US" sz="2400" b="1" dirty="0" err="1" smtClean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eepschema.org</a:t>
            </a:r>
            <a:endParaRPr lang="en-US" sz="2400" b="1" dirty="0">
              <a:solidFill>
                <a:srgbClr val="C0000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 animBg="1"/>
      <p:bldP spid="8" grpId="4" animBg="1"/>
      <p:bldP spid="8" grpId="5" animBg="1"/>
      <p:bldP spid="8" grpId="6" animBg="1"/>
      <p:bldP spid="8" grpId="7" animBg="1"/>
      <p:bldP spid="11" grpId="3" animBg="1"/>
      <p:bldP spid="11" grpId="4" animBg="1"/>
      <p:bldP spid="11" grpId="5" animBg="1"/>
      <p:bldP spid="11" grpId="6" animBg="1"/>
      <p:bldP spid="12" grpId="0" animBg="1"/>
      <p:bldP spid="12" grpId="1" animBg="1"/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Wikidata</a:t>
            </a:r>
            <a:r>
              <a:rPr lang="en-US" dirty="0" smtClean="0"/>
              <a:t> Class Hierarchy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Wikidata</a:t>
            </a:r>
            <a:r>
              <a:rPr lang="en-US" dirty="0"/>
              <a:t> Class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672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Extraction Phase</a:t>
            </a:r>
            <a:endParaRPr lang="el-GR" b="1" dirty="0" smtClean="0"/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2000" dirty="0" smtClean="0"/>
              <a:t>RDFS Entailment Rules</a:t>
            </a:r>
          </a:p>
          <a:p>
            <a:endParaRPr lang="en-US" dirty="0" smtClean="0"/>
          </a:p>
          <a:p>
            <a:pPr marL="57150" indent="0">
              <a:buNone/>
            </a:pPr>
            <a:r>
              <a:rPr lang="en-US" sz="1400" dirty="0" smtClean="0"/>
              <a:t>			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100" dirty="0" smtClean="0"/>
          </a:p>
          <a:p>
            <a:pPr marL="57150" indent="0">
              <a:buNone/>
            </a:pPr>
            <a:endParaRPr lang="en-US" sz="1100" dirty="0"/>
          </a:p>
          <a:p>
            <a:pPr marL="57150" indent="0">
              <a:buNone/>
            </a:pPr>
            <a:endParaRPr lang="en-US" sz="1100" dirty="0" smtClean="0"/>
          </a:p>
          <a:p>
            <a:pPr marL="57150" indent="0">
              <a:buNone/>
            </a:pPr>
            <a:endParaRPr lang="en-US" sz="1100" dirty="0"/>
          </a:p>
          <a:p>
            <a:pPr marL="57150" indent="0">
              <a:buNone/>
            </a:pPr>
            <a:r>
              <a:rPr lang="en-US" sz="1100" dirty="0" smtClean="0"/>
              <a:t>A </a:t>
            </a:r>
            <a:r>
              <a:rPr lang="en-US" sz="1100" dirty="0" err="1" smtClean="0"/>
              <a:t>rdf:type</a:t>
            </a:r>
            <a:r>
              <a:rPr lang="en-US" sz="1100" dirty="0" smtClean="0"/>
              <a:t> B </a:t>
            </a:r>
            <a:r>
              <a:rPr lang="nb-NO" sz="1100" dirty="0" smtClean="0"/>
              <a:t>⇒ </a:t>
            </a:r>
            <a:r>
              <a:rPr lang="nb-NO" sz="1100" dirty="0" err="1" smtClean="0"/>
              <a:t>class</a:t>
            </a:r>
            <a:r>
              <a:rPr lang="nb-NO" sz="1100" dirty="0" smtClean="0"/>
              <a:t>(B)</a:t>
            </a:r>
            <a:endParaRPr lang="en-US" sz="1100" dirty="0"/>
          </a:p>
          <a:p>
            <a:pPr marL="57150" indent="0">
              <a:buNone/>
            </a:pPr>
            <a:r>
              <a:rPr lang="en-US" sz="1100" dirty="0" smtClean="0"/>
              <a:t>A </a:t>
            </a:r>
            <a:r>
              <a:rPr lang="en-US" sz="1100" dirty="0" err="1" smtClean="0"/>
              <a:t>rdfs:subClassOf</a:t>
            </a:r>
            <a:r>
              <a:rPr lang="en-US" sz="1100" dirty="0" smtClean="0"/>
              <a:t> </a:t>
            </a:r>
            <a:r>
              <a:rPr lang="en-US" sz="1100" dirty="0"/>
              <a:t>B</a:t>
            </a:r>
            <a:r>
              <a:rPr lang="en-US" sz="1100" dirty="0" smtClean="0"/>
              <a:t> </a:t>
            </a:r>
            <a:r>
              <a:rPr lang="nb-NO" sz="1100" dirty="0"/>
              <a:t>⇒ </a:t>
            </a:r>
            <a:r>
              <a:rPr lang="nb-NO" sz="1100" dirty="0" err="1" smtClean="0"/>
              <a:t>class</a:t>
            </a:r>
            <a:r>
              <a:rPr lang="nb-NO" sz="1100" dirty="0" smtClean="0"/>
              <a:t>(</a:t>
            </a:r>
            <a:r>
              <a:rPr lang="nb-NO" sz="1100" dirty="0"/>
              <a:t>A</a:t>
            </a:r>
            <a:r>
              <a:rPr lang="nb-NO" sz="1100" dirty="0" smtClean="0"/>
              <a:t>) ∧ </a:t>
            </a:r>
            <a:r>
              <a:rPr lang="nb-NO" sz="1100" dirty="0" err="1" smtClean="0"/>
              <a:t>class</a:t>
            </a:r>
            <a:r>
              <a:rPr lang="nb-NO" sz="1100" dirty="0" smtClean="0"/>
              <a:t>(B) ∧ </a:t>
            </a:r>
            <a:r>
              <a:rPr lang="nb-NO" sz="1100" dirty="0" err="1" smtClean="0"/>
              <a:t>subclass</a:t>
            </a:r>
            <a:r>
              <a:rPr lang="nb-NO" sz="1100" dirty="0" smtClean="0"/>
              <a:t>(A, B)</a:t>
            </a:r>
            <a:endParaRPr lang="en-US" sz="1100" dirty="0"/>
          </a:p>
          <a:p>
            <a:pPr marL="57150" indent="0">
              <a:buNone/>
            </a:pPr>
            <a:endParaRPr lang="en-US" sz="1100" dirty="0" smtClean="0"/>
          </a:p>
          <a:p>
            <a:pPr marL="57150" indent="0">
              <a:buNone/>
            </a:pPr>
            <a:r>
              <a:rPr lang="en-US" sz="1100" dirty="0" err="1" smtClean="0"/>
              <a:t>rdfs:subClassOf</a:t>
            </a:r>
            <a:r>
              <a:rPr lang="en-US" sz="1100" dirty="0" smtClean="0"/>
              <a:t> </a:t>
            </a:r>
            <a:r>
              <a:rPr lang="en-US" sz="1100" dirty="0"/>
              <a:t>≡</a:t>
            </a:r>
            <a:r>
              <a:rPr lang="en-US" sz="1100" dirty="0" smtClean="0">
                <a:sym typeface="Wingdings"/>
              </a:rPr>
              <a:t> </a:t>
            </a:r>
            <a:r>
              <a:rPr lang="en-US" sz="1100" dirty="0"/>
              <a:t>P279 (subclass of)</a:t>
            </a:r>
            <a:r>
              <a:rPr lang="en-US" sz="1100" dirty="0" smtClean="0"/>
              <a:t> </a:t>
            </a:r>
          </a:p>
          <a:p>
            <a:pPr marL="57150" indent="0">
              <a:buNone/>
            </a:pPr>
            <a:r>
              <a:rPr lang="en-US" sz="1100" dirty="0" err="1" smtClean="0"/>
              <a:t>rdfs:type</a:t>
            </a:r>
            <a:r>
              <a:rPr lang="en-US" sz="1100" dirty="0" smtClean="0"/>
              <a:t> </a:t>
            </a:r>
            <a:r>
              <a:rPr lang="en-US" sz="1100" dirty="0"/>
              <a:t>≡</a:t>
            </a:r>
            <a:r>
              <a:rPr lang="en-US" sz="1100" dirty="0" smtClean="0">
                <a:sym typeface="Wingdings"/>
              </a:rPr>
              <a:t> </a:t>
            </a:r>
            <a:r>
              <a:rPr lang="en-US" sz="1100" dirty="0" smtClean="0"/>
              <a:t>P31 </a:t>
            </a:r>
            <a:r>
              <a:rPr lang="en-US" sz="1100" dirty="0"/>
              <a:t>(instance of)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1143000"/>
            <a:ext cx="4267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57300" y="2590800"/>
            <a:ext cx="2362200" cy="1524000"/>
            <a:chOff x="6781800" y="2209800"/>
            <a:chExt cx="1905000" cy="1143000"/>
          </a:xfrm>
        </p:grpSpPr>
        <p:sp>
          <p:nvSpPr>
            <p:cNvPr id="10" name="Oval 9"/>
            <p:cNvSpPr/>
            <p:nvPr/>
          </p:nvSpPr>
          <p:spPr>
            <a:xfrm>
              <a:off x="6781800" y="2209800"/>
              <a:ext cx="7620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924800" y="2209800"/>
              <a:ext cx="7620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24800" y="2895600"/>
              <a:ext cx="7620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A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10400" y="3124201"/>
              <a:ext cx="304800" cy="22859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A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4" idx="4"/>
            </p:cNvCxnSpPr>
            <p:nvPr/>
          </p:nvCxnSpPr>
          <p:spPr>
            <a:xfrm flipV="1">
              <a:off x="7162800" y="2667000"/>
              <a:ext cx="0" cy="457201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5" idx="4"/>
            </p:cNvCxnSpPr>
            <p:nvPr/>
          </p:nvCxnSpPr>
          <p:spPr>
            <a:xfrm flipV="1">
              <a:off x="8305800" y="2667000"/>
              <a:ext cx="0" cy="228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Snip Single Corner Rectangle 34"/>
          <p:cNvSpPr/>
          <p:nvPr/>
        </p:nvSpPr>
        <p:spPr>
          <a:xfrm>
            <a:off x="5052980" y="4038600"/>
            <a:ext cx="3500470" cy="1524000"/>
          </a:xfrm>
          <a:prstGeom prst="snip1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Classes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with no English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label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936655" y="5195400"/>
            <a:ext cx="597745" cy="367200"/>
            <a:chOff x="10974240" y="4591370"/>
            <a:chExt cx="836760" cy="5140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822" y="4591370"/>
              <a:ext cx="428178" cy="51403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240" y="4603141"/>
              <a:ext cx="382854" cy="45961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>
              <a:off x="10974255" y="4603141"/>
              <a:ext cx="382854" cy="45961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Snip Single Corner Rectangle 29"/>
          <p:cNvSpPr/>
          <p:nvPr/>
        </p:nvSpPr>
        <p:spPr>
          <a:xfrm>
            <a:off x="5044440" y="2293609"/>
            <a:ext cx="3509010" cy="1516391"/>
          </a:xfrm>
          <a:prstGeom prst="snip1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ntologies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from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domain-specific</a:t>
            </a:r>
            <a:r>
              <a:rPr lang="el-GR" sz="2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KBs</a:t>
            </a: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7706400" y="3442057"/>
            <a:ext cx="828000" cy="367943"/>
            <a:chOff x="6574128" y="4583481"/>
            <a:chExt cx="1174492" cy="52191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0442" y="4593893"/>
              <a:ext cx="428178" cy="51150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03159" y="4583481"/>
              <a:ext cx="427088" cy="51020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74128" y="4623829"/>
              <a:ext cx="358449" cy="428208"/>
            </a:xfrm>
            <a:prstGeom prst="rect">
              <a:avLst/>
            </a:prstGeom>
          </p:spPr>
        </p:pic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648200" y="1143000"/>
            <a:ext cx="4267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Filtering Phase</a:t>
            </a: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 smtClean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 smtClean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 smtClean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700" dirty="0" smtClean="0"/>
              <a:t>Keep </a:t>
            </a:r>
            <a:r>
              <a:rPr lang="en-US" sz="1700" dirty="0" err="1"/>
              <a:t>deepschema.org</a:t>
            </a:r>
            <a:r>
              <a:rPr lang="en-US" sz="1700" dirty="0"/>
              <a:t> </a:t>
            </a:r>
            <a:r>
              <a:rPr lang="en-US" sz="1700" dirty="0" smtClean="0"/>
              <a:t>generic</a:t>
            </a:r>
            <a:endParaRPr lang="en-US" sz="17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648200" y="1143000"/>
            <a:ext cx="0" cy="525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Class </a:t>
            </a:r>
            <a:r>
              <a:rPr lang="en-US" dirty="0"/>
              <a:t>H</a:t>
            </a:r>
            <a:r>
              <a:rPr lang="en-US" dirty="0" smtClean="0"/>
              <a:t>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One</a:t>
            </a:r>
            <a:r>
              <a:rPr lang="en-US" dirty="0" smtClean="0"/>
              <a:t> subgraph contains </a:t>
            </a:r>
            <a:r>
              <a:rPr lang="en-US" b="1" dirty="0">
                <a:solidFill>
                  <a:schemeClr val="accent2"/>
                </a:solidFill>
              </a:rPr>
              <a:t>96%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total classes and </a:t>
            </a:r>
            <a:r>
              <a:rPr lang="en-US" b="1" dirty="0">
                <a:solidFill>
                  <a:schemeClr val="accent2"/>
                </a:solidFill>
              </a:rPr>
              <a:t>97</a:t>
            </a:r>
            <a:r>
              <a:rPr lang="en-US" b="1" dirty="0" smtClean="0">
                <a:solidFill>
                  <a:schemeClr val="accent2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/>
              <a:t>of the total subclass </a:t>
            </a:r>
            <a:r>
              <a:rPr lang="en-US" dirty="0" smtClean="0"/>
              <a:t>relations</a:t>
            </a:r>
            <a:endParaRPr lang="en-US" dirty="0"/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512098"/>
              </p:ext>
            </p:extLst>
          </p:nvPr>
        </p:nvGraphicFramePr>
        <p:xfrm>
          <a:off x="304800" y="1143000"/>
          <a:ext cx="8534402" cy="4267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76800"/>
                <a:gridCol w="3657602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Classes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400" b="1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123,033</a:t>
                      </a:r>
                      <a:r>
                        <a:rPr lang="is-IS" sz="2400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is-IS" sz="2400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Subclass Relations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400" b="1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126,688 </a:t>
                      </a:r>
                      <a:endParaRPr lang="is-IS" sz="2400" b="1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Disconnected Subgraphs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  <a:r>
                        <a:rPr lang="el-GR" sz="2400" b="1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,</a:t>
                      </a:r>
                      <a:r>
                        <a:rPr lang="en-US" sz="2400" b="1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263</a:t>
                      </a:r>
                      <a:endParaRPr lang="is-IS" sz="2400" b="1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Root Classes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400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14,084 </a:t>
                      </a:r>
                      <a:endParaRPr lang="is-IS" sz="2400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Leaf Classes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2400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102,434 </a:t>
                      </a:r>
                      <a:endParaRPr lang="fi-FI" sz="2400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Avg</a:t>
                      </a:r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num</a:t>
                      </a:r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of Subclasses per 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1.03 </a:t>
                      </a:r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Avg</a:t>
                      </a:r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depth of </a:t>
                      </a:r>
                      <a:r>
                        <a:rPr lang="en-US" sz="2400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Hierarchy </a:t>
                      </a:r>
                      <a:endParaRPr lang="en-US" sz="2400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b="1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7.93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8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Instances per </a:t>
            </a:r>
            <a:r>
              <a:rPr lang="en-US" dirty="0" err="1" smtClean="0"/>
              <a:t>Wikidata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2400" y="5967413"/>
            <a:ext cx="8839200" cy="5857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The first class with more </a:t>
            </a:r>
            <a:r>
              <a:rPr lang="en-US" sz="2000" b="1" dirty="0" smtClean="0">
                <a:solidFill>
                  <a:schemeClr val="accent2"/>
                </a:solidFill>
              </a:rPr>
              <a:t>direct</a:t>
            </a:r>
            <a:r>
              <a:rPr lang="en-US" sz="2000" dirty="0" smtClean="0"/>
              <a:t> than </a:t>
            </a:r>
            <a:r>
              <a:rPr lang="en-US" sz="2000" b="1" dirty="0" smtClean="0">
                <a:solidFill>
                  <a:schemeClr val="accent2"/>
                </a:solidFill>
              </a:rPr>
              <a:t>inherited</a:t>
            </a:r>
            <a:r>
              <a:rPr lang="en-US" sz="2000" dirty="0" smtClean="0"/>
              <a:t> instances is </a:t>
            </a:r>
            <a:r>
              <a:rPr lang="en-US" sz="2000" b="1" i="1" dirty="0" smtClean="0">
                <a:solidFill>
                  <a:schemeClr val="accent2"/>
                </a:solidFill>
              </a:rPr>
              <a:t>human</a:t>
            </a:r>
            <a:endParaRPr 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84500"/>
              </p:ext>
            </p:extLst>
          </p:nvPr>
        </p:nvGraphicFramePr>
        <p:xfrm>
          <a:off x="914400" y="114300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39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Coverage of </a:t>
            </a:r>
            <a:r>
              <a:rPr lang="en-US" dirty="0" err="1" smtClean="0"/>
              <a:t>Wikidata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68266"/>
              </p:ext>
            </p:extLst>
          </p:nvPr>
        </p:nvGraphicFramePr>
        <p:xfrm>
          <a:off x="990600" y="1219200"/>
          <a:ext cx="6858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 rot="1182990">
            <a:off x="5789363" y="1911459"/>
            <a:ext cx="2540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b="1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support </a:t>
            </a:r>
            <a:r>
              <a:rPr lang="en-US" sz="2400" b="1" smtClean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/>
            </a:r>
            <a:br>
              <a:rPr lang="en-US" sz="2400" b="1" dirty="0" smtClean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</a:br>
            <a:r>
              <a:rPr lang="en-US" sz="2400" b="1" smtClean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350 </a:t>
            </a:r>
            <a:br>
              <a:rPr lang="en-US" sz="2400" b="1" smtClean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</a:br>
            <a:r>
              <a:rPr lang="en-US" sz="2400" b="1" smtClean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languages</a:t>
            </a:r>
            <a:endParaRPr lang="en-US" sz="2400" b="1" dirty="0">
              <a:solidFill>
                <a:srgbClr val="C0000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152400" y="5967413"/>
            <a:ext cx="8839200" cy="5857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smtClean="0"/>
              <a:t>For a </a:t>
            </a:r>
            <a:r>
              <a:rPr lang="en-US" sz="2000" b="1" i="1" dirty="0" smtClean="0">
                <a:solidFill>
                  <a:schemeClr val="accent2"/>
                </a:solidFill>
              </a:rPr>
              <a:t>non-English</a:t>
            </a:r>
            <a:r>
              <a:rPr lang="en-US" sz="2000" dirty="0" smtClean="0"/>
              <a:t> class hierarchy we get </a:t>
            </a:r>
            <a:r>
              <a:rPr lang="en-US" sz="2000" b="1" i="1" dirty="0" smtClean="0">
                <a:solidFill>
                  <a:schemeClr val="accent2"/>
                </a:solidFill>
              </a:rPr>
              <a:t>at least ~50%</a:t>
            </a:r>
            <a:r>
              <a:rPr lang="en-US" sz="2000" dirty="0" smtClean="0"/>
              <a:t> loss of 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7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50" dirty="0" smtClean="0"/>
              <a:t>Number of Classes per </a:t>
            </a:r>
            <a:r>
              <a:rPr lang="en-US" sz="2350" dirty="0" err="1" smtClean="0"/>
              <a:t>Wikidata</a:t>
            </a:r>
            <a:r>
              <a:rPr lang="en-US" sz="2350" dirty="0" smtClean="0"/>
              <a:t> External </a:t>
            </a:r>
            <a:r>
              <a:rPr lang="en-US" sz="2350" dirty="0"/>
              <a:t>C</a:t>
            </a:r>
            <a:r>
              <a:rPr lang="en-US" sz="2350" dirty="0" smtClean="0"/>
              <a:t>ontributor</a:t>
            </a:r>
            <a:endParaRPr lang="en-US" sz="2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27417"/>
              </p:ext>
            </p:extLst>
          </p:nvPr>
        </p:nvGraphicFramePr>
        <p:xfrm>
          <a:off x="228600" y="1104900"/>
          <a:ext cx="87630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"/>
          <p:cNvSpPr txBox="1">
            <a:spLocks/>
          </p:cNvSpPr>
          <p:nvPr/>
        </p:nvSpPr>
        <p:spPr>
          <a:xfrm>
            <a:off x="152400" y="5967413"/>
            <a:ext cx="8839200" cy="5857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smtClean="0">
                <a:solidFill>
                  <a:schemeClr val="accent2"/>
                </a:solidFill>
              </a:rPr>
              <a:t>50%</a:t>
            </a:r>
            <a:r>
              <a:rPr lang="en-US" sz="2000" smtClean="0"/>
              <a:t> of the classes has </a:t>
            </a:r>
            <a:r>
              <a:rPr lang="en-US" sz="2000" b="1" i="1" smtClean="0">
                <a:solidFill>
                  <a:schemeClr val="accent2"/>
                </a:solidFill>
              </a:rPr>
              <a:t>no provenance</a:t>
            </a:r>
            <a:r>
              <a:rPr lang="en-US" sz="2000" smtClean="0"/>
              <a:t> information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D3E1D55-A42C-7541-BE9D-9B108414FD95}">
  <we:reference id="wa104178141" version="3.0.4.1" store="en-US" storeType="OMEX"/>
  <we:alternateReferences>
    <we:reference id="wa104178141" version="3.0.4.1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2EEEE5-06DB-3948-9C8C-ED77B45B1A35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10581</TotalTime>
  <Words>741</Words>
  <Application>Microsoft Macintosh PowerPoint</Application>
  <PresentationFormat>On-screen Show (4:3)</PresentationFormat>
  <Paragraphs>295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.AppleSystemUIFont</vt:lpstr>
      <vt:lpstr>Arial</vt:lpstr>
      <vt:lpstr>Calibri</vt:lpstr>
      <vt:lpstr>Chalkduster</vt:lpstr>
      <vt:lpstr>Helvetica</vt:lpstr>
      <vt:lpstr>Helvetica Neue</vt:lpstr>
      <vt:lpstr>Verdana</vt:lpstr>
      <vt:lpstr>Wingdings</vt:lpstr>
      <vt:lpstr>Office Theme</vt:lpstr>
      <vt:lpstr>PowerPoint Presentation</vt:lpstr>
      <vt:lpstr>What is deepschema.org?</vt:lpstr>
      <vt:lpstr>Related Work</vt:lpstr>
      <vt:lpstr>PowerPoint Presentation</vt:lpstr>
      <vt:lpstr>Wikidata Class Hierarchy</vt:lpstr>
      <vt:lpstr>Structure of the Class Hierarchy</vt:lpstr>
      <vt:lpstr>Number of Instances per Wikidata Class</vt:lpstr>
      <vt:lpstr>Language Coverage of Wikidata Classes</vt:lpstr>
      <vt:lpstr>Number of Classes per Wikidata External Contributor</vt:lpstr>
      <vt:lpstr>PowerPoint Presentation</vt:lpstr>
      <vt:lpstr>Integration Heuristics</vt:lpstr>
      <vt:lpstr>Resulting pairs</vt:lpstr>
      <vt:lpstr>PowerPoint Presentation</vt:lpstr>
      <vt:lpstr>Accuracy: Crowdsourcing Evaluation</vt:lpstr>
      <vt:lpstr>Accuracy: Crowdsourcing Evaluation</vt:lpstr>
      <vt:lpstr>Traversability</vt:lpstr>
      <vt:lpstr>Genericity</vt:lpstr>
      <vt:lpstr>Conclusions &amp; Future Work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psmeros</dc:creator>
  <cp:lastModifiedBy>panayiotis.smeros@gmail.com</cp:lastModifiedBy>
  <cp:revision>652</cp:revision>
  <cp:lastPrinted>2016-04-12T16:15:59Z</cp:lastPrinted>
  <dcterms:created xsi:type="dcterms:W3CDTF">2015-05-26T10:31:06Z</dcterms:created>
  <dcterms:modified xsi:type="dcterms:W3CDTF">2017-10-19T14:18:17Z</dcterms:modified>
</cp:coreProperties>
</file>