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346" r:id="rId2"/>
    <p:sldId id="440" r:id="rId3"/>
    <p:sldId id="318" r:id="rId4"/>
    <p:sldId id="517" r:id="rId5"/>
    <p:sldId id="526" r:id="rId6"/>
    <p:sldId id="531" r:id="rId7"/>
    <p:sldId id="527" r:id="rId8"/>
    <p:sldId id="491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499" r:id="rId17"/>
    <p:sldId id="500" r:id="rId18"/>
    <p:sldId id="459" r:id="rId19"/>
    <p:sldId id="434" r:id="rId20"/>
    <p:sldId id="501" r:id="rId21"/>
    <p:sldId id="404" r:id="rId22"/>
    <p:sldId id="505" r:id="rId23"/>
    <p:sldId id="528" r:id="rId24"/>
    <p:sldId id="464" r:id="rId25"/>
    <p:sldId id="465" r:id="rId26"/>
    <p:sldId id="463" r:id="rId27"/>
    <p:sldId id="413" r:id="rId28"/>
    <p:sldId id="524" r:id="rId29"/>
    <p:sldId id="525" r:id="rId30"/>
    <p:sldId id="509" r:id="rId31"/>
    <p:sldId id="506" r:id="rId32"/>
    <p:sldId id="510" r:id="rId33"/>
    <p:sldId id="512" r:id="rId34"/>
    <p:sldId id="507" r:id="rId35"/>
    <p:sldId id="484" r:id="rId36"/>
    <p:sldId id="521" r:id="rId37"/>
    <p:sldId id="485" r:id="rId38"/>
    <p:sldId id="514" r:id="rId39"/>
    <p:sldId id="515" r:id="rId40"/>
    <p:sldId id="530" r:id="rId41"/>
    <p:sldId id="519" r:id="rId42"/>
    <p:sldId id="30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58269BB1-9A02-4F23-B40D-E48D9E5718E8}">
          <p14:sldIdLst>
            <p14:sldId id="346"/>
          </p14:sldIdLst>
        </p14:section>
        <p14:section name="Outline" id="{459D0D05-1139-46B0-9FA2-B08066E39C02}">
          <p14:sldIdLst>
            <p14:sldId id="440"/>
          </p14:sldIdLst>
        </p14:section>
        <p14:section name="Introduction" id="{D024C0EF-D3F3-437D-BF7E-F677C8ADDFBA}">
          <p14:sldIdLst>
            <p14:sldId id="318"/>
            <p14:sldId id="517"/>
            <p14:sldId id="526"/>
            <p14:sldId id="531"/>
            <p14:sldId id="527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</p14:sldIdLst>
        </p14:section>
        <p14:section name="Outline" id="{0D31E6AB-406D-451A-B850-788FFD9CA4C0}">
          <p14:sldIdLst>
            <p14:sldId id="459"/>
          </p14:sldIdLst>
        </p14:section>
        <p14:section name="Background" id="{86C7FF50-164C-4899-84BD-700A579F76C7}">
          <p14:sldIdLst>
            <p14:sldId id="434"/>
            <p14:sldId id="501"/>
            <p14:sldId id="404"/>
          </p14:sldIdLst>
        </p14:section>
        <p14:section name="Outline" id="{AB4E54BD-F741-4E66-A21D-C9C581F949FC}">
          <p14:sldIdLst>
            <p14:sldId id="505"/>
          </p14:sldIdLst>
        </p14:section>
        <p14:section name="Methods" id="{7CAC2E98-BD4A-47A1-BFCE-70C836D8A002}">
          <p14:sldIdLst>
            <p14:sldId id="528"/>
            <p14:sldId id="464"/>
            <p14:sldId id="465"/>
            <p14:sldId id="463"/>
            <p14:sldId id="413"/>
            <p14:sldId id="524"/>
            <p14:sldId id="525"/>
            <p14:sldId id="509"/>
          </p14:sldIdLst>
        </p14:section>
        <p14:section name="Outline" id="{04A255DC-3F20-4DDC-8C06-895900B5AF6C}">
          <p14:sldIdLst>
            <p14:sldId id="506"/>
          </p14:sldIdLst>
        </p14:section>
        <p14:section name="Implementation" id="{5C6B63AB-6E60-4FA0-9E23-C379715A5E42}">
          <p14:sldIdLst>
            <p14:sldId id="510"/>
            <p14:sldId id="512"/>
          </p14:sldIdLst>
        </p14:section>
        <p14:section name="Outline" id="{A74D9509-B509-47D6-A346-9AC96CC842D1}">
          <p14:sldIdLst>
            <p14:sldId id="507"/>
          </p14:sldIdLst>
        </p14:section>
        <p14:section name="Experiments" id="{25505851-FA77-4618-9BA6-C16EA7D037A7}">
          <p14:sldIdLst>
            <p14:sldId id="484"/>
            <p14:sldId id="521"/>
            <p14:sldId id="485"/>
            <p14:sldId id="514"/>
            <p14:sldId id="515"/>
          </p14:sldIdLst>
        </p14:section>
        <p14:section name="Outline" id="{6746AD3F-DCF3-6E48-B86F-4C0D29EAAAEA}">
          <p14:sldIdLst>
            <p14:sldId id="530"/>
          </p14:sldIdLst>
        </p14:section>
        <p14:section name="Conclusions" id="{5AFD68C6-4594-4DA8-AFDA-B6015E3F03DA}">
          <p14:sldIdLst>
            <p14:sldId id="519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DDDDD"/>
    <a:srgbClr val="0066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5" autoAdjust="0"/>
    <p:restoredTop sz="93829" autoAdjust="0"/>
  </p:normalViewPr>
  <p:slideViewPr>
    <p:cSldViewPr>
      <p:cViewPr varScale="1">
        <p:scale>
          <a:sx n="83" d="100"/>
          <a:sy n="83" d="100"/>
        </p:scale>
        <p:origin x="19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92"/>
    </p:cViewPr>
  </p:sorterViewPr>
  <p:notesViewPr>
    <p:cSldViewPr>
      <p:cViewPr>
        <p:scale>
          <a:sx n="90" d="100"/>
          <a:sy n="90" d="100"/>
        </p:scale>
        <p:origin x="-378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HG-CLCG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0.5</c:v>
                </c:pt>
                <c:pt idx="1">
                  <c:v>1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50</c:v>
                </c:pt>
                <c:pt idx="6">
                  <c:v>100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7125</c:v>
                </c:pt>
                <c:pt idx="1">
                  <c:v>3410</c:v>
                </c:pt>
                <c:pt idx="2">
                  <c:v>412</c:v>
                </c:pt>
                <c:pt idx="3">
                  <c:v>220</c:v>
                </c:pt>
                <c:pt idx="4">
                  <c:v>224</c:v>
                </c:pt>
                <c:pt idx="5">
                  <c:v>378</c:v>
                </c:pt>
                <c:pt idx="6">
                  <c:v>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00-2948-BEE1-10E8C5CBB6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HG-GAG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0.5</c:v>
                </c:pt>
                <c:pt idx="1">
                  <c:v>1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50</c:v>
                </c:pt>
                <c:pt idx="6">
                  <c:v>100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415</c:v>
                </c:pt>
                <c:pt idx="1">
                  <c:v>211</c:v>
                </c:pt>
                <c:pt idx="2">
                  <c:v>62</c:v>
                </c:pt>
                <c:pt idx="3">
                  <c:v>59</c:v>
                </c:pt>
                <c:pt idx="4">
                  <c:v>83</c:v>
                </c:pt>
                <c:pt idx="5">
                  <c:v>206</c:v>
                </c:pt>
                <c:pt idx="6">
                  <c:v>546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00-2948-BEE1-10E8C5CBB6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67292736"/>
        <c:axId val="19672960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0.5</c:v>
                </c:pt>
                <c:pt idx="1">
                  <c:v>1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50</c:v>
                </c:pt>
                <c:pt idx="6">
                  <c:v>100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78373</c:v>
                </c:pt>
                <c:pt idx="1">
                  <c:v>78373</c:v>
                </c:pt>
                <c:pt idx="2">
                  <c:v>78373</c:v>
                </c:pt>
                <c:pt idx="3">
                  <c:v>78373</c:v>
                </c:pt>
                <c:pt idx="4">
                  <c:v>78373</c:v>
                </c:pt>
                <c:pt idx="5">
                  <c:v>78373</c:v>
                </c:pt>
                <c:pt idx="6">
                  <c:v>78373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00-2948-BEE1-10E8C5CBB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7302064"/>
        <c:axId val="1967298944"/>
      </c:lineChart>
      <c:catAx>
        <c:axId val="1967292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Spatial</a:t>
                </a:r>
                <a:r>
                  <a:rPr lang="en-US" b="1" baseline="0" dirty="0"/>
                  <a:t> Blocking Factor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967296096"/>
        <c:crosses val="autoZero"/>
        <c:auto val="1"/>
        <c:lblAlgn val="ctr"/>
        <c:lblOffset val="100"/>
        <c:noMultiLvlLbl val="0"/>
      </c:catAx>
      <c:valAx>
        <c:axId val="196729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Time (seconds)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967292736"/>
        <c:crosses val="autoZero"/>
        <c:crossBetween val="between"/>
      </c:valAx>
      <c:valAx>
        <c:axId val="1967298944"/>
        <c:scaling>
          <c:orientation val="minMax"/>
          <c:max val="2000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Links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967302064"/>
        <c:crosses val="max"/>
        <c:crossBetween val="between"/>
        <c:majorUnit val="50000"/>
      </c:valAx>
      <c:catAx>
        <c:axId val="19673020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672989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ln cmpd="thinThick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CH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ln cmpd="thinThick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CH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ln cmpd="thinThick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CH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 cmpd="thinThick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Silk (Baseline)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</c:v>
                </c:pt>
                <c:pt idx="1">
                  <c:v>100</c:v>
                </c:pt>
                <c:pt idx="2">
                  <c:v>1000*</c:v>
                </c:pt>
                <c:pt idx="3">
                  <c:v>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36</c:v>
                </c:pt>
                <c:pt idx="2">
                  <c:v>2857</c:v>
                </c:pt>
                <c:pt idx="3">
                  <c:v>109838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9-7E40-AABA-8DD1ACC248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Silk (Best sbf)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</c:v>
                </c:pt>
                <c:pt idx="1">
                  <c:v>100</c:v>
                </c:pt>
                <c:pt idx="2">
                  <c:v>1000*</c:v>
                </c:pt>
                <c:pt idx="3">
                  <c:v>all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1.4</c:v>
                </c:pt>
                <c:pt idx="1">
                  <c:v>2</c:v>
                </c:pt>
                <c:pt idx="2">
                  <c:v>8.5</c:v>
                </c:pt>
                <c:pt idx="3">
                  <c:v>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29-7E40-AABA-8DD1ACC248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Strabon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</c:v>
                </c:pt>
                <c:pt idx="1">
                  <c:v>100</c:v>
                </c:pt>
                <c:pt idx="2">
                  <c:v>1000*</c:v>
                </c:pt>
                <c:pt idx="3">
                  <c:v>all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9.5</c:v>
                </c:pt>
                <c:pt idx="3">
                  <c:v>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29-7E40-AABA-8DD1ACC2480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Silk (MR)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</c:v>
                </c:pt>
                <c:pt idx="1">
                  <c:v>100</c:v>
                </c:pt>
                <c:pt idx="2">
                  <c:v>1000*</c:v>
                </c:pt>
                <c:pt idx="3">
                  <c:v>all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13</c:v>
                </c:pt>
                <c:pt idx="1">
                  <c:v>19</c:v>
                </c:pt>
                <c:pt idx="2">
                  <c:v>42</c:v>
                </c:pt>
                <c:pt idx="3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29-7E40-AABA-8DD1ACC24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2964512"/>
        <c:axId val="1894741696"/>
      </c:bar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Links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10</c:v>
                </c:pt>
                <c:pt idx="1">
                  <c:v>100</c:v>
                </c:pt>
                <c:pt idx="2">
                  <c:v>1000*</c:v>
                </c:pt>
                <c:pt idx="3">
                  <c:v>all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</c:v>
                </c:pt>
                <c:pt idx="1">
                  <c:v>8</c:v>
                </c:pt>
                <c:pt idx="2">
                  <c:v>491</c:v>
                </c:pt>
                <c:pt idx="3">
                  <c:v>78373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29-7E40-AABA-8DD1ACC24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0646208"/>
        <c:axId val="1894129552"/>
      </c:lineChart>
      <c:catAx>
        <c:axId val="1962964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Entities per Dataset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894741696"/>
        <c:crossesAt val="0.1"/>
        <c:auto val="1"/>
        <c:lblAlgn val="ctr"/>
        <c:lblOffset val="100"/>
        <c:noMultiLvlLbl val="0"/>
      </c:catAx>
      <c:valAx>
        <c:axId val="189474169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Time</a:t>
                </a:r>
                <a:r>
                  <a:rPr lang="en-US" b="1" baseline="0" dirty="0"/>
                  <a:t> (seconds)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962964512"/>
        <c:crosses val="autoZero"/>
        <c:crossBetween val="between"/>
      </c:valAx>
      <c:valAx>
        <c:axId val="1894129552"/>
        <c:scaling>
          <c:logBase val="10"/>
          <c:orientation val="minMax"/>
          <c:max val="1000000"/>
          <c:min val="0.1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Links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990646208"/>
        <c:crosses val="max"/>
        <c:crossBetween val="between"/>
        <c:majorUnit val="10"/>
      </c:valAx>
      <c:catAx>
        <c:axId val="199064620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8941295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DB0361-550B-654F-9CBB-9FE95931E8B2}" type="doc">
      <dgm:prSet loTypeId="urn:microsoft.com/office/officeart/2005/8/layout/matrix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AB40E6-A23E-6349-8F8F-86B57B9B15F7}">
      <dgm:prSet phldrT="[Text]"/>
      <dgm:spPr>
        <a:blipFill rotWithShape="0">
          <a:blip xmlns:r="http://schemas.openxmlformats.org/officeDocument/2006/relationships" r:embed="rId1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a:blipFill>
        <a:ln>
          <a:noFill/>
        </a:ln>
      </dgm:spPr>
      <dgm:t>
        <a:bodyPr/>
        <a:lstStyle/>
        <a:p>
          <a:r>
            <a:rPr lang="en-US" dirty="0"/>
            <a:t>e1</a:t>
          </a:r>
        </a:p>
      </dgm:t>
    </dgm:pt>
    <dgm:pt modelId="{0A8764F4-29EA-6E4B-A2C9-6F93854635B0}" type="parTrans" cxnId="{2724875C-A03D-DD42-A542-E7006D27B368}">
      <dgm:prSet/>
      <dgm:spPr/>
      <dgm:t>
        <a:bodyPr/>
        <a:lstStyle/>
        <a:p>
          <a:endParaRPr lang="en-US"/>
        </a:p>
      </dgm:t>
    </dgm:pt>
    <dgm:pt modelId="{46AC96E8-EBE9-B341-8EA3-4B70EB26737C}" type="sibTrans" cxnId="{2724875C-A03D-DD42-A542-E7006D27B368}">
      <dgm:prSet/>
      <dgm:spPr/>
      <dgm:t>
        <a:bodyPr/>
        <a:lstStyle/>
        <a:p>
          <a:endParaRPr lang="en-US"/>
        </a:p>
      </dgm:t>
    </dgm:pt>
    <dgm:pt modelId="{39F832DC-642D-684D-946C-A3ED5F42850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b1</a:t>
          </a:r>
        </a:p>
      </dgm:t>
    </dgm:pt>
    <dgm:pt modelId="{98DA5C93-0E9B-534F-97C6-2A82327B9776}" type="parTrans" cxnId="{4AFE896B-726D-C04A-915F-1C95498E7ED2}">
      <dgm:prSet/>
      <dgm:spPr/>
      <dgm:t>
        <a:bodyPr/>
        <a:lstStyle/>
        <a:p>
          <a:endParaRPr lang="en-US"/>
        </a:p>
      </dgm:t>
    </dgm:pt>
    <dgm:pt modelId="{F3ADC893-D8C4-CE40-AE34-15C9145E1159}" type="sibTrans" cxnId="{4AFE896B-726D-C04A-915F-1C95498E7ED2}">
      <dgm:prSet/>
      <dgm:spPr/>
      <dgm:t>
        <a:bodyPr/>
        <a:lstStyle/>
        <a:p>
          <a:endParaRPr lang="en-US"/>
        </a:p>
      </dgm:t>
    </dgm:pt>
    <dgm:pt modelId="{B7C3CE46-8C65-4046-9E4F-7A2C3D790D3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b2</a:t>
          </a:r>
        </a:p>
      </dgm:t>
    </dgm:pt>
    <dgm:pt modelId="{8A52E2A7-819C-B648-ABFB-CF9EC3106C0A}" type="parTrans" cxnId="{B428FB48-76E2-C249-9F15-CE2572F36FA6}">
      <dgm:prSet/>
      <dgm:spPr/>
      <dgm:t>
        <a:bodyPr/>
        <a:lstStyle/>
        <a:p>
          <a:endParaRPr lang="en-US"/>
        </a:p>
      </dgm:t>
    </dgm:pt>
    <dgm:pt modelId="{21147C38-8488-0249-8EB6-B612830FF9A0}" type="sibTrans" cxnId="{B428FB48-76E2-C249-9F15-CE2572F36FA6}">
      <dgm:prSet/>
      <dgm:spPr/>
      <dgm:t>
        <a:bodyPr/>
        <a:lstStyle/>
        <a:p>
          <a:endParaRPr lang="en-US"/>
        </a:p>
      </dgm:t>
    </dgm:pt>
    <dgm:pt modelId="{3A7EADB2-EBF7-274F-B049-2491D27138F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/>
            <a:t>b3</a:t>
          </a:r>
        </a:p>
      </dgm:t>
    </dgm:pt>
    <dgm:pt modelId="{7B062F10-7BB5-FA4E-AF17-5D85AAF0AA28}" type="parTrans" cxnId="{6AACD341-3B4E-6042-BCEE-65195C69C99D}">
      <dgm:prSet/>
      <dgm:spPr/>
      <dgm:t>
        <a:bodyPr/>
        <a:lstStyle/>
        <a:p>
          <a:endParaRPr lang="en-US"/>
        </a:p>
      </dgm:t>
    </dgm:pt>
    <dgm:pt modelId="{CD107E2A-0F3C-994D-8B1F-097431F6D176}" type="sibTrans" cxnId="{6AACD341-3B4E-6042-BCEE-65195C69C99D}">
      <dgm:prSet/>
      <dgm:spPr/>
      <dgm:t>
        <a:bodyPr/>
        <a:lstStyle/>
        <a:p>
          <a:endParaRPr lang="en-US"/>
        </a:p>
      </dgm:t>
    </dgm:pt>
    <dgm:pt modelId="{F2358A24-26FD-AC4B-A43D-40BC5222A989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b4</a:t>
          </a:r>
        </a:p>
      </dgm:t>
    </dgm:pt>
    <dgm:pt modelId="{795BB02F-FDD9-134A-B08B-8D5D58D11369}" type="parTrans" cxnId="{B6AD38FB-9C77-9D49-BE82-336D919F594E}">
      <dgm:prSet/>
      <dgm:spPr/>
      <dgm:t>
        <a:bodyPr/>
        <a:lstStyle/>
        <a:p>
          <a:endParaRPr lang="en-US"/>
        </a:p>
      </dgm:t>
    </dgm:pt>
    <dgm:pt modelId="{363B6DB8-B78C-844F-9852-00152B811BD8}" type="sibTrans" cxnId="{B6AD38FB-9C77-9D49-BE82-336D919F594E}">
      <dgm:prSet/>
      <dgm:spPr/>
      <dgm:t>
        <a:bodyPr/>
        <a:lstStyle/>
        <a:p>
          <a:endParaRPr lang="en-US"/>
        </a:p>
      </dgm:t>
    </dgm:pt>
    <dgm:pt modelId="{A4C8D47B-BDF9-164E-A048-1729E04DFBEB}" type="pres">
      <dgm:prSet presAssocID="{C4DB0361-550B-654F-9CBB-9FE95931E8B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C4B931F-A726-3941-8D25-922E0EC0C7E7}" type="pres">
      <dgm:prSet presAssocID="{C4DB0361-550B-654F-9CBB-9FE95931E8B2}" presName="matrix" presStyleCnt="0"/>
      <dgm:spPr/>
    </dgm:pt>
    <dgm:pt modelId="{441EAE88-D538-8F4C-883A-D2ABC036B931}" type="pres">
      <dgm:prSet presAssocID="{C4DB0361-550B-654F-9CBB-9FE95931E8B2}" presName="tile1" presStyleLbl="node1" presStyleIdx="0" presStyleCnt="4"/>
      <dgm:spPr/>
    </dgm:pt>
    <dgm:pt modelId="{9AA89E86-D31D-2040-B731-513BBD74AEBE}" type="pres">
      <dgm:prSet presAssocID="{C4DB0361-550B-654F-9CBB-9FE95931E8B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12B1DFC-D08E-0C49-A81C-8B44D64E0B9B}" type="pres">
      <dgm:prSet presAssocID="{C4DB0361-550B-654F-9CBB-9FE95931E8B2}" presName="tile2" presStyleLbl="node1" presStyleIdx="1" presStyleCnt="4"/>
      <dgm:spPr/>
    </dgm:pt>
    <dgm:pt modelId="{4195CBBF-DFA8-2B42-A65D-CE471B415FA6}" type="pres">
      <dgm:prSet presAssocID="{C4DB0361-550B-654F-9CBB-9FE95931E8B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F44405B-B98B-464E-9009-A2793C78E692}" type="pres">
      <dgm:prSet presAssocID="{C4DB0361-550B-654F-9CBB-9FE95931E8B2}" presName="tile3" presStyleLbl="node1" presStyleIdx="2" presStyleCnt="4"/>
      <dgm:spPr/>
    </dgm:pt>
    <dgm:pt modelId="{B5F5C2E6-744D-B941-8BEA-E6BDDCBCCE4B}" type="pres">
      <dgm:prSet presAssocID="{C4DB0361-550B-654F-9CBB-9FE95931E8B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DCE5BF6-BE7D-D848-B30E-B99800596646}" type="pres">
      <dgm:prSet presAssocID="{C4DB0361-550B-654F-9CBB-9FE95931E8B2}" presName="tile4" presStyleLbl="node1" presStyleIdx="3" presStyleCnt="4" custLinFactNeighborX="2778"/>
      <dgm:spPr/>
    </dgm:pt>
    <dgm:pt modelId="{DD2A629E-B56B-7B45-9B1E-0CF939092A9D}" type="pres">
      <dgm:prSet presAssocID="{C4DB0361-550B-654F-9CBB-9FE95931E8B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9848CCA-1BAB-314D-9C92-3B23D6B4834C}" type="pres">
      <dgm:prSet presAssocID="{C4DB0361-550B-654F-9CBB-9FE95931E8B2}" presName="centerTile" presStyleLbl="fgShp" presStyleIdx="0" presStyleCnt="1" custScaleX="109261" custScaleY="180000" custLinFactY="-3333" custLinFactNeighborX="925" custLinFactNeighborY="-100000">
        <dgm:presLayoutVars>
          <dgm:chMax val="0"/>
          <dgm:chPref val="0"/>
        </dgm:presLayoutVars>
      </dgm:prSet>
      <dgm:spPr/>
    </dgm:pt>
  </dgm:ptLst>
  <dgm:cxnLst>
    <dgm:cxn modelId="{EDC1D61B-74FE-D947-9149-B576982D9F9A}" type="presOf" srcId="{B7C3CE46-8C65-4046-9E4F-7A2C3D790D37}" destId="{412B1DFC-D08E-0C49-A81C-8B44D64E0B9B}" srcOrd="0" destOrd="0" presId="urn:microsoft.com/office/officeart/2005/8/layout/matrix1"/>
    <dgm:cxn modelId="{6644932A-9937-EC4B-9E16-5EB758695E50}" type="presOf" srcId="{3A7EADB2-EBF7-274F-B049-2491D27138FE}" destId="{8F44405B-B98B-464E-9009-A2793C78E692}" srcOrd="0" destOrd="0" presId="urn:microsoft.com/office/officeart/2005/8/layout/matrix1"/>
    <dgm:cxn modelId="{AB21CA2A-5E22-7A42-A5B8-F6A28DF936D0}" type="presOf" srcId="{3A7EADB2-EBF7-274F-B049-2491D27138FE}" destId="{B5F5C2E6-744D-B941-8BEA-E6BDDCBCCE4B}" srcOrd="1" destOrd="0" presId="urn:microsoft.com/office/officeart/2005/8/layout/matrix1"/>
    <dgm:cxn modelId="{6AACD341-3B4E-6042-BCEE-65195C69C99D}" srcId="{32AB40E6-A23E-6349-8F8F-86B57B9B15F7}" destId="{3A7EADB2-EBF7-274F-B049-2491D27138FE}" srcOrd="2" destOrd="0" parTransId="{7B062F10-7BB5-FA4E-AF17-5D85AAF0AA28}" sibTransId="{CD107E2A-0F3C-994D-8B1F-097431F6D176}"/>
    <dgm:cxn modelId="{B428FB48-76E2-C249-9F15-CE2572F36FA6}" srcId="{32AB40E6-A23E-6349-8F8F-86B57B9B15F7}" destId="{B7C3CE46-8C65-4046-9E4F-7A2C3D790D37}" srcOrd="1" destOrd="0" parTransId="{8A52E2A7-819C-B648-ABFB-CF9EC3106C0A}" sibTransId="{21147C38-8488-0249-8EB6-B612830FF9A0}"/>
    <dgm:cxn modelId="{EBF37158-98AF-1F4B-A404-B12A0E78FEBE}" type="presOf" srcId="{32AB40E6-A23E-6349-8F8F-86B57B9B15F7}" destId="{99848CCA-1BAB-314D-9C92-3B23D6B4834C}" srcOrd="0" destOrd="0" presId="urn:microsoft.com/office/officeart/2005/8/layout/matrix1"/>
    <dgm:cxn modelId="{2724875C-A03D-DD42-A542-E7006D27B368}" srcId="{C4DB0361-550B-654F-9CBB-9FE95931E8B2}" destId="{32AB40E6-A23E-6349-8F8F-86B57B9B15F7}" srcOrd="0" destOrd="0" parTransId="{0A8764F4-29EA-6E4B-A2C9-6F93854635B0}" sibTransId="{46AC96E8-EBE9-B341-8EA3-4B70EB26737C}"/>
    <dgm:cxn modelId="{536EBB5D-0A5E-F44A-9D2A-28C3ECFAA0C8}" type="presOf" srcId="{B7C3CE46-8C65-4046-9E4F-7A2C3D790D37}" destId="{4195CBBF-DFA8-2B42-A65D-CE471B415FA6}" srcOrd="1" destOrd="0" presId="urn:microsoft.com/office/officeart/2005/8/layout/matrix1"/>
    <dgm:cxn modelId="{4AFE896B-726D-C04A-915F-1C95498E7ED2}" srcId="{32AB40E6-A23E-6349-8F8F-86B57B9B15F7}" destId="{39F832DC-642D-684D-946C-A3ED5F42850B}" srcOrd="0" destOrd="0" parTransId="{98DA5C93-0E9B-534F-97C6-2A82327B9776}" sibTransId="{F3ADC893-D8C4-CE40-AE34-15C9145E1159}"/>
    <dgm:cxn modelId="{50638994-9033-DD4E-8339-9E2B159F8943}" type="presOf" srcId="{F2358A24-26FD-AC4B-A43D-40BC5222A989}" destId="{8DCE5BF6-BE7D-D848-B30E-B99800596646}" srcOrd="0" destOrd="0" presId="urn:microsoft.com/office/officeart/2005/8/layout/matrix1"/>
    <dgm:cxn modelId="{F49B65A9-74F2-1844-9D2C-2C49266C7979}" type="presOf" srcId="{F2358A24-26FD-AC4B-A43D-40BC5222A989}" destId="{DD2A629E-B56B-7B45-9B1E-0CF939092A9D}" srcOrd="1" destOrd="0" presId="urn:microsoft.com/office/officeart/2005/8/layout/matrix1"/>
    <dgm:cxn modelId="{327000BD-813C-854B-9E2A-7F0CBE2B52E3}" type="presOf" srcId="{C4DB0361-550B-654F-9CBB-9FE95931E8B2}" destId="{A4C8D47B-BDF9-164E-A048-1729E04DFBEB}" srcOrd="0" destOrd="0" presId="urn:microsoft.com/office/officeart/2005/8/layout/matrix1"/>
    <dgm:cxn modelId="{E636DEBE-68EF-1140-A314-037501BF609E}" type="presOf" srcId="{39F832DC-642D-684D-946C-A3ED5F42850B}" destId="{441EAE88-D538-8F4C-883A-D2ABC036B931}" srcOrd="0" destOrd="0" presId="urn:microsoft.com/office/officeart/2005/8/layout/matrix1"/>
    <dgm:cxn modelId="{0E95A0D9-B6AF-3B4E-AA1B-C58F846EA9AB}" type="presOf" srcId="{39F832DC-642D-684D-946C-A3ED5F42850B}" destId="{9AA89E86-D31D-2040-B731-513BBD74AEBE}" srcOrd="1" destOrd="0" presId="urn:microsoft.com/office/officeart/2005/8/layout/matrix1"/>
    <dgm:cxn modelId="{B6AD38FB-9C77-9D49-BE82-336D919F594E}" srcId="{32AB40E6-A23E-6349-8F8F-86B57B9B15F7}" destId="{F2358A24-26FD-AC4B-A43D-40BC5222A989}" srcOrd="3" destOrd="0" parTransId="{795BB02F-FDD9-134A-B08B-8D5D58D11369}" sibTransId="{363B6DB8-B78C-844F-9852-00152B811BD8}"/>
    <dgm:cxn modelId="{A58B08AF-EF28-6847-8BAD-0AF64512CB58}" type="presParOf" srcId="{A4C8D47B-BDF9-164E-A048-1729E04DFBEB}" destId="{3C4B931F-A726-3941-8D25-922E0EC0C7E7}" srcOrd="0" destOrd="0" presId="urn:microsoft.com/office/officeart/2005/8/layout/matrix1"/>
    <dgm:cxn modelId="{8298275D-F06D-0440-B557-6179E2642E06}" type="presParOf" srcId="{3C4B931F-A726-3941-8D25-922E0EC0C7E7}" destId="{441EAE88-D538-8F4C-883A-D2ABC036B931}" srcOrd="0" destOrd="0" presId="urn:microsoft.com/office/officeart/2005/8/layout/matrix1"/>
    <dgm:cxn modelId="{952C68D2-5FB5-7341-A1AA-3CD2D82D1FA3}" type="presParOf" srcId="{3C4B931F-A726-3941-8D25-922E0EC0C7E7}" destId="{9AA89E86-D31D-2040-B731-513BBD74AEBE}" srcOrd="1" destOrd="0" presId="urn:microsoft.com/office/officeart/2005/8/layout/matrix1"/>
    <dgm:cxn modelId="{4C6780A3-F36E-0041-B88E-865EBCE0ECFF}" type="presParOf" srcId="{3C4B931F-A726-3941-8D25-922E0EC0C7E7}" destId="{412B1DFC-D08E-0C49-A81C-8B44D64E0B9B}" srcOrd="2" destOrd="0" presId="urn:microsoft.com/office/officeart/2005/8/layout/matrix1"/>
    <dgm:cxn modelId="{1607E967-4C41-6943-8F96-3B6BB97755C6}" type="presParOf" srcId="{3C4B931F-A726-3941-8D25-922E0EC0C7E7}" destId="{4195CBBF-DFA8-2B42-A65D-CE471B415FA6}" srcOrd="3" destOrd="0" presId="urn:microsoft.com/office/officeart/2005/8/layout/matrix1"/>
    <dgm:cxn modelId="{D1EB37B8-B9D2-D744-9111-E9A5284F8DE2}" type="presParOf" srcId="{3C4B931F-A726-3941-8D25-922E0EC0C7E7}" destId="{8F44405B-B98B-464E-9009-A2793C78E692}" srcOrd="4" destOrd="0" presId="urn:microsoft.com/office/officeart/2005/8/layout/matrix1"/>
    <dgm:cxn modelId="{8BB2EE4D-453B-EE41-8D8E-2AB40855AAA8}" type="presParOf" srcId="{3C4B931F-A726-3941-8D25-922E0EC0C7E7}" destId="{B5F5C2E6-744D-B941-8BEA-E6BDDCBCCE4B}" srcOrd="5" destOrd="0" presId="urn:microsoft.com/office/officeart/2005/8/layout/matrix1"/>
    <dgm:cxn modelId="{AFAD22FC-B028-BC45-A6E4-5F93B008173B}" type="presParOf" srcId="{3C4B931F-A726-3941-8D25-922E0EC0C7E7}" destId="{8DCE5BF6-BE7D-D848-B30E-B99800596646}" srcOrd="6" destOrd="0" presId="urn:microsoft.com/office/officeart/2005/8/layout/matrix1"/>
    <dgm:cxn modelId="{1A02BB84-8BF4-A44A-B462-F34BCCC670F3}" type="presParOf" srcId="{3C4B931F-A726-3941-8D25-922E0EC0C7E7}" destId="{DD2A629E-B56B-7B45-9B1E-0CF939092A9D}" srcOrd="7" destOrd="0" presId="urn:microsoft.com/office/officeart/2005/8/layout/matrix1"/>
    <dgm:cxn modelId="{8EC9CB08-683F-BA40-9A80-0C3DE015EF56}" type="presParOf" srcId="{A4C8D47B-BDF9-164E-A048-1729E04DFBEB}" destId="{99848CCA-1BAB-314D-9C92-3B23D6B4834C}" srcOrd="1" destOrd="0" presId="urn:microsoft.com/office/officeart/2005/8/layout/matrix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EAE88-D538-8F4C-883A-D2ABC036B931}">
      <dsp:nvSpPr>
        <dsp:cNvPr id="0" name=""/>
        <dsp:cNvSpPr/>
      </dsp:nvSpPr>
      <dsp:spPr>
        <a:xfrm rot="16200000">
          <a:off x="781049" y="-781049"/>
          <a:ext cx="1562100" cy="3124200"/>
        </a:xfrm>
        <a:prstGeom prst="round1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b1</a:t>
          </a:r>
        </a:p>
      </dsp:txBody>
      <dsp:txXfrm rot="5400000">
        <a:off x="0" y="0"/>
        <a:ext cx="3124200" cy="1171575"/>
      </dsp:txXfrm>
    </dsp:sp>
    <dsp:sp modelId="{412B1DFC-D08E-0C49-A81C-8B44D64E0B9B}">
      <dsp:nvSpPr>
        <dsp:cNvPr id="0" name=""/>
        <dsp:cNvSpPr/>
      </dsp:nvSpPr>
      <dsp:spPr>
        <a:xfrm>
          <a:off x="3124200" y="0"/>
          <a:ext cx="3124200" cy="1562100"/>
        </a:xfrm>
        <a:prstGeom prst="round1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b2</a:t>
          </a:r>
        </a:p>
      </dsp:txBody>
      <dsp:txXfrm>
        <a:off x="3124200" y="0"/>
        <a:ext cx="3124200" cy="1171575"/>
      </dsp:txXfrm>
    </dsp:sp>
    <dsp:sp modelId="{8F44405B-B98B-464E-9009-A2793C78E692}">
      <dsp:nvSpPr>
        <dsp:cNvPr id="0" name=""/>
        <dsp:cNvSpPr/>
      </dsp:nvSpPr>
      <dsp:spPr>
        <a:xfrm rot="10800000">
          <a:off x="0" y="1562100"/>
          <a:ext cx="3124200" cy="1562100"/>
        </a:xfrm>
        <a:prstGeom prst="round1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b3</a:t>
          </a:r>
        </a:p>
      </dsp:txBody>
      <dsp:txXfrm rot="10800000">
        <a:off x="0" y="1952625"/>
        <a:ext cx="3124200" cy="1171575"/>
      </dsp:txXfrm>
    </dsp:sp>
    <dsp:sp modelId="{8DCE5BF6-BE7D-D848-B30E-B99800596646}">
      <dsp:nvSpPr>
        <dsp:cNvPr id="0" name=""/>
        <dsp:cNvSpPr/>
      </dsp:nvSpPr>
      <dsp:spPr>
        <a:xfrm rot="5400000">
          <a:off x="3905249" y="781050"/>
          <a:ext cx="1562100" cy="3124200"/>
        </a:xfrm>
        <a:prstGeom prst="round1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b4</a:t>
          </a:r>
        </a:p>
      </dsp:txBody>
      <dsp:txXfrm rot="-5400000">
        <a:off x="3124200" y="1952625"/>
        <a:ext cx="3124200" cy="1171575"/>
      </dsp:txXfrm>
    </dsp:sp>
    <dsp:sp modelId="{99848CCA-1BAB-314D-9C92-3B23D6B4834C}">
      <dsp:nvSpPr>
        <dsp:cNvPr id="0" name=""/>
        <dsp:cNvSpPr/>
      </dsp:nvSpPr>
      <dsp:spPr>
        <a:xfrm>
          <a:off x="2117479" y="52072"/>
          <a:ext cx="2048119" cy="140589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e1</a:t>
          </a:r>
        </a:p>
      </dsp:txBody>
      <dsp:txXfrm>
        <a:off x="2186109" y="120702"/>
        <a:ext cx="1910859" cy="1268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84279-423B-4B34-8CA9-B9770621B3B4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0E8CB-8934-48E8-8860-A1D15F0E46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8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8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5022446"/>
            <a:ext cx="2590800" cy="1530753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2400" y="1219200"/>
            <a:ext cx="8839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  <a:ea typeface="Verdana" pitchFamily="34" charset="0"/>
                <a:cs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52401" y="3962400"/>
            <a:ext cx="5638800" cy="80763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0" i="1" baseline="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Verdana" pitchFamily="34" charset="0"/>
                <a:cs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Event</a:t>
            </a:r>
          </a:p>
          <a:p>
            <a:pPr lvl="0"/>
            <a:r>
              <a:rPr lang="en-US" dirty="0"/>
              <a:t>Place, Time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52401" y="6096000"/>
            <a:ext cx="3657600" cy="42663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 baseline="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Verdana" pitchFamily="34" charset="0"/>
                <a:cs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2400" y="6581775"/>
            <a:ext cx="88392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152400" y="990600"/>
            <a:ext cx="88392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48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152400" y="990600"/>
            <a:ext cx="88392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76200" y="6569075"/>
            <a:ext cx="1066800" cy="28892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12/04/2016</a:t>
            </a:r>
            <a:endParaRPr lang="el-GR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1371600" y="6569075"/>
            <a:ext cx="6705600" cy="2889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1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503564" y="6569075"/>
            <a:ext cx="564235" cy="28892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algn="r"/>
            <a:fld id="{002A803C-6241-44CC-BD77-BE0DFE6F6079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27" name="Picture 3" descr="C:\Users\pyravlos\Dropbox\nkua\athena-logo\athena-blue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1" y="38100"/>
            <a:ext cx="54393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152400" y="6581775"/>
            <a:ext cx="88392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38100"/>
            <a:ext cx="8305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 b="1">
                <a:solidFill>
                  <a:schemeClr val="accent1">
                    <a:lumMod val="75000"/>
                  </a:schemeClr>
                </a:solidFill>
                <a:latin typeface="Helvetica" pitchFamily="34" charset="0"/>
                <a:ea typeface="Verdana" pitchFamily="34" charset="0"/>
                <a:cs typeface="Helvetica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143000"/>
            <a:ext cx="8534400" cy="5257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>
              <a:defRPr sz="2400">
                <a:latin typeface="Helvetica" pitchFamily="34" charset="0"/>
                <a:cs typeface="Helvetica" pitchFamily="34" charset="0"/>
              </a:defRPr>
            </a:lvl2pPr>
            <a:lvl3pPr>
              <a:defRPr sz="2000">
                <a:latin typeface="Helvetica" pitchFamily="34" charset="0"/>
                <a:cs typeface="Helvetica" pitchFamily="34" charset="0"/>
              </a:defRPr>
            </a:lvl3pPr>
            <a:lvl4pPr>
              <a:defRPr sz="1800">
                <a:latin typeface="Helvetica" pitchFamily="34" charset="0"/>
                <a:cs typeface="Helvetica" pitchFamily="34" charset="0"/>
              </a:defRPr>
            </a:lvl4pPr>
            <a:lvl5pPr>
              <a:defRPr sz="1800">
                <a:latin typeface="Helvetica" pitchFamily="34" charset="0"/>
                <a:cs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5206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33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asio.bbn.com/terracognita2011/presentations/Salas-Harth-Finding_Spatial_Equivalences.pptx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sio.bbn.com/terracognita2011/presentations/Salas-Harth-Finding_Spatial_Equivalences.pptx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9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vu.nl/~frankh/spool/ISWC2011Keynote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silk-framework/silk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silk.di.uoa.gr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datahub.io/dataset/urban-atlas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datahub.io/dataset/corine-land-cov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hyperlink" Target="https://datahub.io/dataset/sentinel2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Discovering Spatial and Temporal Links among RDF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76200" y="5791200"/>
            <a:ext cx="5867399" cy="762000"/>
          </a:xfrm>
        </p:spPr>
        <p:txBody>
          <a:bodyPr>
            <a:noAutofit/>
          </a:bodyPr>
          <a:lstStyle/>
          <a:p>
            <a:pPr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WWW2016 Workshop: Linked Data on the Web (LDOW2016)</a:t>
            </a:r>
          </a:p>
          <a:p>
            <a:pPr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April 12, 2016 - Montréal, Canada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>
          <a:xfrm>
            <a:off x="152400" y="3200400"/>
            <a:ext cx="8839200" cy="1112433"/>
          </a:xfrm>
        </p:spPr>
        <p:txBody>
          <a:bodyPr>
            <a:norm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u="sng" dirty="0">
                <a:solidFill>
                  <a:schemeClr val="accent2">
                    <a:lumMod val="75000"/>
                  </a:schemeClr>
                </a:solidFill>
              </a:rPr>
              <a:t>Panayiotis </a:t>
            </a:r>
            <a:r>
              <a:rPr lang="en-US" sz="1800" b="1" u="sng" dirty="0" err="1">
                <a:solidFill>
                  <a:schemeClr val="accent2">
                    <a:lumMod val="75000"/>
                  </a:schemeClr>
                </a:solidFill>
              </a:rPr>
              <a:t>Smeros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</a:rPr>
              <a:t>Manolis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</a:rPr>
              <a:t>Koubarakis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52400" y="5791200"/>
            <a:ext cx="5562600" cy="73143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0" kern="1200" baseline="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l-GR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74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Heterogeneity: Geospatial Datasets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geo:Geometry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geo:hasGeometry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"&lt;http://www.opengis.net/def/crs/EPSG/0/4326&gt;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POINT(10 20)"^^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geo:wktLiteral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strdf:Geometry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strdf:hasGeometry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"&lt;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gml:Point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crsName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="EPSG:2100"&gt;&lt;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gml:coordinates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&gt;10,20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gml:coordinates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gml:Point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&gt;"^^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strdf:GML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Different Vocabularies</a:t>
            </a:r>
          </a:p>
          <a:p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Different Serializations of Geometries</a:t>
            </a:r>
          </a:p>
        </p:txBody>
      </p:sp>
      <p:sp>
        <p:nvSpPr>
          <p:cNvPr id="10" name="Oval 9"/>
          <p:cNvSpPr/>
          <p:nvPr/>
        </p:nvSpPr>
        <p:spPr>
          <a:xfrm>
            <a:off x="2057400" y="2057400"/>
            <a:ext cx="2590800" cy="5637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95800" y="4038600"/>
            <a:ext cx="1987404" cy="5637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496777">
            <a:off x="7630781" y="3075745"/>
            <a:ext cx="880369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stRDF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pic>
        <p:nvPicPr>
          <p:cNvPr id="14" name="Picture 2" descr="C:\Users\psmeros\AppData\Local\Microsoft\Windows\Temporary Internet Files\Content.IE5\1PJ4UYCF\MC90043475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5340350"/>
            <a:ext cx="128905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 rot="496777">
            <a:off x="6934401" y="1254444"/>
            <a:ext cx="1581202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GeoSPARQL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6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Heterogeneity: Geospatial Datasets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geo:Geometry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geo:hasGeometry</a:t>
            </a:r>
            <a:endParaRPr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"&lt;http://www.opengis.net/def/crs/EPSG/0/4326&gt; 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POINT(10 20)"^^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geo:wktLiteral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lvl="0" indent="0">
              <a:buNone/>
            </a:pPr>
            <a:endParaRPr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strdf:Geometry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strdf:hasGeometry</a:t>
            </a:r>
            <a:endParaRPr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"&lt;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gml:Point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crsName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="EPSG:2100"&gt;&lt;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gml:coordinates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&gt;10,20 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gml:coordinates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gml:Point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&gt;"^^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strdf:GML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endParaRPr lang="en-US" sz="12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Different Vocabularies</a:t>
            </a:r>
          </a:p>
          <a:p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Different Serializations of Geometries</a:t>
            </a:r>
          </a:p>
          <a:p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Geometries expressed in Different Coordinate </a:t>
            </a:r>
            <a:b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</a:br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Reference Systems (CRS)</a:t>
            </a:r>
          </a:p>
        </p:txBody>
      </p:sp>
      <p:sp>
        <p:nvSpPr>
          <p:cNvPr id="10" name="Oval 9"/>
          <p:cNvSpPr/>
          <p:nvPr/>
        </p:nvSpPr>
        <p:spPr>
          <a:xfrm>
            <a:off x="152400" y="1676400"/>
            <a:ext cx="6934200" cy="5637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0" y="3657600"/>
            <a:ext cx="2895600" cy="5637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496777">
            <a:off x="7630781" y="3075745"/>
            <a:ext cx="880369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stRDF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496777">
            <a:off x="6934401" y="1254444"/>
            <a:ext cx="1581202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GeoSPARQL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pic>
        <p:nvPicPr>
          <p:cNvPr id="12" name="Picture 2" descr="C:\Users\psmeros\AppData\Local\Microsoft\Windows\Temporary Internet Files\Content.IE5\1PJ4UYCF\MC90043475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5340350"/>
            <a:ext cx="128905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5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Heterogeneity: Geospatial Datasets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457200"/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799" y="1121508"/>
            <a:ext cx="6503899" cy="3679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68519" y="4432756"/>
            <a:ext cx="57508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hlinkClick r:id="rId3" action="ppaction://hlinkpres?slideindex=1&amp;slidetitle="/>
              </a:rPr>
              <a:t>source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3580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Heterogeneity: Geospatial Datasets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457200"/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sz="2100" b="1" i="1" dirty="0">
                <a:solidFill>
                  <a:srgbClr val="C00000"/>
                </a:solidFill>
              </a:rPr>
              <a:t>Different Sampling Values</a:t>
            </a:r>
          </a:p>
          <a:p>
            <a:r>
              <a:rPr lang="en-US" sz="2100" b="1" i="1" dirty="0">
                <a:solidFill>
                  <a:srgbClr val="C00000"/>
                </a:solidFill>
              </a:rPr>
              <a:t>Different Granularity</a:t>
            </a:r>
          </a:p>
          <a:p>
            <a:r>
              <a:rPr lang="en-US" sz="2100" b="1" i="1" dirty="0">
                <a:solidFill>
                  <a:srgbClr val="C00000"/>
                </a:solidFill>
              </a:rPr>
              <a:t>Different Rounding Effects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799" y="1121508"/>
            <a:ext cx="6503899" cy="3679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68519" y="4432756"/>
            <a:ext cx="57508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hlinkClick r:id="rId3" action="ppaction://hlinkpres?slideindex=1&amp;slidetitle="/>
              </a:rPr>
              <a:t>source</a:t>
            </a:r>
            <a:endParaRPr lang="en-US" sz="800" dirty="0"/>
          </a:p>
        </p:txBody>
      </p:sp>
      <p:pic>
        <p:nvPicPr>
          <p:cNvPr id="9" name="Picture 2" descr="C:\Users\psmeros\AppData\Local\Microsoft\Windows\Temporary Internet Files\Content.IE5\1PJ4UYCF\MC90043475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5340350"/>
            <a:ext cx="128905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904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Heterogeneity: Temporal Datasets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ex:hasBirthday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"1989-09-24T11:05:00+01:00"xsd:dateTime 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ex:hasAffiliation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ex:UoA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"[2007-09-01T00:00:00+03:00,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2015-08-31T00:00:00+04:00)"^^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strdf:Period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496777">
            <a:off x="7630781" y="2880383"/>
            <a:ext cx="880369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stRDF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496777">
            <a:off x="7868384" y="1186785"/>
            <a:ext cx="641522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RDF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41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Heterogeneity: Temporal Datasets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ex:hasBirthday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"1989-09-24T11:05:00+01:00"xsd:dateTime 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ex:hasAffiliation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ex:UoA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"[2007-09-01T00:00:00+03:00,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2015-08-31T00:00:00+04:00)"^^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strdf:Period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Different Vocabularies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496777">
            <a:off x="7630781" y="2880383"/>
            <a:ext cx="880369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stRDF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496777">
            <a:off x="7868384" y="1186785"/>
            <a:ext cx="641522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RDF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pic>
        <p:nvPicPr>
          <p:cNvPr id="12" name="Picture 2" descr="C:\Users\psmeros\AppData\Local\Microsoft\Windows\Temporary Internet Files\Content.IE5\1PJ4UYCF\MC90043475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5340350"/>
            <a:ext cx="128905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85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Heterogeneity: Temporal Datasets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ex:hasBirthday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"1989-09-24T11:05:00+01:00"xsd:dateTime 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ex:hasAffiliation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ex:UoA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"[2007-09-01T00:00:00+03:00,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2015-08-31T00:00:00+04:00)"^^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strdf:Period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Different Vocabularies</a:t>
            </a:r>
          </a:p>
          <a:p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Different Time Zones</a:t>
            </a:r>
          </a:p>
        </p:txBody>
      </p:sp>
      <p:sp>
        <p:nvSpPr>
          <p:cNvPr id="8" name="TextBox 7"/>
          <p:cNvSpPr txBox="1"/>
          <p:nvPr/>
        </p:nvSpPr>
        <p:spPr>
          <a:xfrm rot="496777">
            <a:off x="7630781" y="2880383"/>
            <a:ext cx="880369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stRDF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496777">
            <a:off x="7868384" y="1186785"/>
            <a:ext cx="641522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RDF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pic>
        <p:nvPicPr>
          <p:cNvPr id="12" name="Picture 2" descr="C:\Users\psmeros\AppData\Local\Microsoft\Windows\Temporary Internet Files\Content.IE5\1PJ4UYCF\MC90043475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5340350"/>
            <a:ext cx="128905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2133600" y="1447799"/>
            <a:ext cx="1600200" cy="5637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14800" y="3322445"/>
            <a:ext cx="1600200" cy="5637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14800" y="3733800"/>
            <a:ext cx="1600200" cy="5637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97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Heterogeneity: Temporal Datasets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ex:hasBirthday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"1989-09-24T11:05:00+01:00"xsd:dateTime 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ex:hasAffiliation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ex:UoA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"[2007-09-01T00:00:00+03:00,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2015-08-31T00:00:00+04:00)"^^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strdf:Period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Different Vocabularies</a:t>
            </a:r>
          </a:p>
          <a:p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Different Time Zones</a:t>
            </a:r>
          </a:p>
          <a:p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Time Instants and Periods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496777">
            <a:off x="7630781" y="2880383"/>
            <a:ext cx="880369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stRDF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496777">
            <a:off x="7868384" y="1186785"/>
            <a:ext cx="641522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RDF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44179" y="3724275"/>
            <a:ext cx="3124200" cy="5637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05200" y="1447799"/>
            <a:ext cx="2819400" cy="5637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Users\psmeros\AppData\Local\Microsoft\Windows\Temporary Internet Files\Content.IE5\1PJ4UYCF\MC90043475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5340350"/>
            <a:ext cx="128905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17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b="1" dirty="0"/>
              <a:t>Background</a:t>
            </a:r>
          </a:p>
          <a:p>
            <a:endParaRPr lang="en-US" dirty="0"/>
          </a:p>
          <a:p>
            <a:r>
              <a:rPr lang="en-US" dirty="0"/>
              <a:t>Developed Methods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r>
              <a:rPr lang="en-US" dirty="0"/>
              <a:t>Experimental Evaluation</a:t>
            </a:r>
          </a:p>
          <a:p>
            <a:endParaRPr lang="en-US" dirty="0"/>
          </a:p>
          <a:p>
            <a:r>
              <a:rPr lang="en-US" dirty="0"/>
              <a:t>Conclusions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98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Discovery (Definition)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 be two sets of entities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the set of relations that can be discovered between entities. For a relation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</a:rPr>
                      <m:t>𝑟</m:t>
                    </m:r>
                    <m:r>
                      <a:rPr lang="en-US" sz="2400" b="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w.l.o.g</a:t>
                </a:r>
                <a:r>
                  <a:rPr lang="en-US" sz="2400" dirty="0"/>
                  <a:t>., we define a distance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b="0" i="1" dirty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and a distance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0" i="1">
                            <a:latin typeface="Cambria Math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 as follows: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𝑟</m:t>
                        </m:r>
                      </m:sub>
                    </m:sSub>
                    <m:r>
                      <m:rPr>
                        <m:nor/>
                      </m:rPr>
                      <a:rPr lang="en-US" sz="2400" i="0" dirty="0" smtClean="0">
                        <a:latin typeface="Cambria Math" pitchFamily="18" charset="0"/>
                        <a:ea typeface="Cambria Math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en-US" sz="2400" dirty="0">
                        <a:latin typeface="Cambria Math" pitchFamily="18" charset="0"/>
                        <a:ea typeface="Cambria Math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400" dirty="0">
                        <a:latin typeface="Cambria Math" pitchFamily="18" charset="0"/>
                        <a:ea typeface="Cambria Math" pitchFamily="18" charset="0"/>
                      </a:rPr>
                      <m:t> × </m:t>
                    </m:r>
                    <m:r>
                      <m:rPr>
                        <m:nor/>
                      </m:rPr>
                      <a:rPr lang="en-US" sz="2400" dirty="0">
                        <a:latin typeface="Cambria Math" pitchFamily="18" charset="0"/>
                        <a:ea typeface="Cambria Math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i="0" dirty="0" smtClean="0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itchFamily="18" charset="0"/>
                        <a:ea typeface="Cambria Math" pitchFamily="18" charset="0"/>
                      </a:rPr>
                      <m:t>→</m:t>
                    </m:r>
                  </m:oMath>
                </a14:m>
                <a:r>
                  <a:rPr lang="en-US" sz="2400" i="1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[0,1]  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itchFamily="18" charset="0"/>
                        <a:ea typeface="Cambria Math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sz="2400" b="0" i="1">
                            <a:latin typeface="Cambria Math" pitchFamily="18" charset="0"/>
                            <a:ea typeface="Cambria Math" pitchFamily="18" charset="0"/>
                          </a:rPr>
                          <m:t>0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2400" dirty="0"/>
                  <a:t>We define the set of discovered links for relation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</a:rPr>
                      <m:t>𝑟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>
                            <a:latin typeface="Cambria Math"/>
                          </a:rPr>
                          <m:t>𝐷𝐿</m:t>
                        </m:r>
                      </m:e>
                      <m:sub>
                        <m:r>
                          <a:rPr lang="en-US" sz="2400" b="0" i="1" dirty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) as follows:</a:t>
                </a:r>
              </a:p>
              <a:p>
                <a:pPr marL="0" indent="0">
                  <a:buNone/>
                </a:pPr>
                <a:endParaRPr lang="en-US" sz="1200" dirty="0">
                  <a:ea typeface="Cambria Math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𝐷𝐿</m:t>
                        </m:r>
                      </m:e>
                      <m:sub>
                        <m:r>
                          <a:rPr lang="en-US" sz="2400" b="0" i="1" dirty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0" smtClean="0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itchFamily="18" charset="0"/>
                                <a:ea typeface="Cambria Math" pitchFamily="18" charset="0"/>
                              </a:rPr>
                              <m:t>s</m:t>
                            </m:r>
                            <m:r>
                              <a:rPr lang="en-US" sz="2400" b="0" i="0" smtClean="0">
                                <a:latin typeface="Cambria Math" pitchFamily="18" charset="0"/>
                                <a:ea typeface="Cambria Math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itchFamily="18" charset="0"/>
                                <a:ea typeface="Cambria Math" pitchFamily="18" charset="0"/>
                              </a:rPr>
                              <m:t>r</m:t>
                            </m:r>
                            <m:r>
                              <a:rPr lang="en-US" sz="2400" b="0" i="0" smtClean="0">
                                <a:latin typeface="Cambria Math" pitchFamily="18" charset="0"/>
                                <a:ea typeface="Cambria Math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itchFamily="18" charset="0"/>
                                <a:ea typeface="Cambria Math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sz="2400" b="0" i="0" smtClean="0">
                            <a:latin typeface="Cambria Math" pitchFamily="18" charset="0"/>
                            <a:ea typeface="Cambria Math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0" smtClean="0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sz="2400" b="0" i="1">
                        <a:latin typeface="Cambria Math" pitchFamily="18" charset="0"/>
                        <a:ea typeface="Cambria Math" pitchFamily="18" charset="0"/>
                      </a:rPr>
                      <m:t>𝑠</m:t>
                    </m:r>
                    <m:r>
                      <a:rPr lang="en-US" sz="2400" b="0" i="1">
                        <a:latin typeface="Cambria Math" pitchFamily="18" charset="0"/>
                        <a:ea typeface="Cambria Math" pitchFamily="18" charset="0"/>
                      </a:rPr>
                      <m:t>∈</m:t>
                    </m:r>
                    <m:r>
                      <a:rPr lang="en-US" sz="2400" b="0" i="1">
                        <a:latin typeface="Cambria Math" pitchFamily="18" charset="0"/>
                        <a:ea typeface="Cambria Math" pitchFamily="18" charset="0"/>
                      </a:rPr>
                      <m:t>𝑆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>
                            <a:latin typeface="Cambria Math" pitchFamily="18" charset="0"/>
                            <a:ea typeface="Cambria Math" pitchFamily="18" charset="0"/>
                          </a:rPr>
                          <m:t>𝑡</m:t>
                        </m:r>
                        <m:r>
                          <a:rPr lang="en-US" sz="2400" b="0" i="1">
                            <a:latin typeface="Cambria Math" pitchFamily="18" charset="0"/>
                            <a:ea typeface="Cambria Math" pitchFamily="18" charset="0"/>
                          </a:rPr>
                          <m:t>∈</m:t>
                        </m:r>
                        <m:r>
                          <a:rPr lang="en-US" sz="2400" b="0" i="1">
                            <a:latin typeface="Cambria Math" pitchFamily="18" charset="0"/>
                            <a:ea typeface="Cambria Math" pitchFamily="18" charset="0"/>
                          </a:rPr>
                          <m:t>𝑇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𝑠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,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b="0" i="1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  <a:ea typeface="Cambria Math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071" t="-928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3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Introduction</a:t>
            </a:r>
          </a:p>
          <a:p>
            <a:endParaRPr lang="en-US" dirty="0"/>
          </a:p>
          <a:p>
            <a:r>
              <a:rPr lang="en-US" dirty="0"/>
              <a:t>Background</a:t>
            </a:r>
          </a:p>
          <a:p>
            <a:endParaRPr lang="en-US" dirty="0"/>
          </a:p>
          <a:p>
            <a:r>
              <a:rPr lang="en-US" dirty="0"/>
              <a:t>Developed Methods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r>
              <a:rPr lang="en-US" dirty="0"/>
              <a:t>Experimental Evaluation</a:t>
            </a:r>
          </a:p>
          <a:p>
            <a:endParaRPr lang="en-US" dirty="0"/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292289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State-of-the-art Spatial Relations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Dimensionally Extended </a:t>
            </a:r>
            <a:br>
              <a:rPr lang="en-US" dirty="0"/>
            </a:br>
            <a:r>
              <a:rPr lang="en-US" dirty="0"/>
              <a:t>9-Intersection Model</a:t>
            </a:r>
            <a:endParaRPr lang="en-US" sz="1000" dirty="0"/>
          </a:p>
          <a:p>
            <a:r>
              <a:rPr lang="en-US" dirty="0" err="1"/>
              <a:t>Egenhofer’s</a:t>
            </a:r>
            <a:r>
              <a:rPr lang="en-US" dirty="0"/>
              <a:t> Model </a:t>
            </a:r>
          </a:p>
          <a:p>
            <a:r>
              <a:rPr lang="en-US" dirty="0"/>
              <a:t>OGC Simple Features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Region Connection Calculus</a:t>
            </a:r>
            <a:endParaRPr lang="en-US" sz="1600" dirty="0"/>
          </a:p>
          <a:p>
            <a:pPr lvl="1"/>
            <a:r>
              <a:rPr lang="en-US" dirty="0"/>
              <a:t>e.g., RCC8</a:t>
            </a:r>
          </a:p>
          <a:p>
            <a:endParaRPr lang="en-US" dirty="0"/>
          </a:p>
          <a:p>
            <a:r>
              <a:rPr lang="en-US" dirty="0"/>
              <a:t>Cardinal Direction Calculus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20</a:t>
            </a:fld>
            <a:endParaRPr lang="en-US" dirty="0"/>
          </a:p>
        </p:txBody>
      </p:sp>
      <p:pic>
        <p:nvPicPr>
          <p:cNvPr id="10" name="Picture 3" descr="C:\Users\stella_2\Dropbox\WP3\misc\rcc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4500" y="3733800"/>
            <a:ext cx="3505200" cy="148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2750" y="5410200"/>
            <a:ext cx="1028700" cy="1028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15000" y="1676400"/>
            <a:ext cx="3124200" cy="1200329"/>
          </a:xfrm>
          <a:prstGeom prst="rect">
            <a:avLst/>
          </a:prstGeom>
          <a:noFill/>
          <a:ln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Intersects, Overlaps, Equals, Touches, Disjoint, Contains,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Crosses, Covers,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CoveredBy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and Within</a:t>
            </a:r>
          </a:p>
        </p:txBody>
      </p:sp>
    </p:spTree>
    <p:extLst>
      <p:ext uri="{BB962C8B-B14F-4D97-AF65-F5344CB8AC3E}">
        <p14:creationId xmlns:p14="http://schemas.microsoft.com/office/powerpoint/2010/main" val="3840633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State-of-the-art Temporal Relations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Allen’s Interval Calculus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3" descr="C:\Users\pyravlos\Dropbox\WP3\misc\alle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7239000" cy="386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745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Background</a:t>
            </a:r>
          </a:p>
          <a:p>
            <a:endParaRPr lang="en-US" dirty="0"/>
          </a:p>
          <a:p>
            <a:r>
              <a:rPr lang="en-US" b="1" dirty="0"/>
              <a:t>Developed Methods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r>
              <a:rPr lang="en-US" dirty="0"/>
              <a:t>Experimental Evaluation</a:t>
            </a:r>
          </a:p>
          <a:p>
            <a:endParaRPr lang="en-US" dirty="0"/>
          </a:p>
          <a:p>
            <a:r>
              <a:rPr lang="en-US" dirty="0"/>
              <a:t>Conclusions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27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Introduced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Spatial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/>
                  <a:t>), Temporal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), Spatiotemporal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) relations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Subsets of Boolean relations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latin typeface="Cambria Math" pitchFamily="18" charset="0"/>
                        <a:ea typeface="Cambria Math" pitchFamily="18" charset="0"/>
                      </a:rPr>
                      <m:t>⊂ </m:t>
                    </m:r>
                    <m:r>
                      <a:rPr lang="en-US" sz="2400" i="1" dirty="0">
                        <a:latin typeface="Cambria Math"/>
                        <a:ea typeface="Cambria Math" pitchFamily="18" charset="0"/>
                      </a:rPr>
                      <m:t>𝑅</m:t>
                    </m:r>
                  </m:oMath>
                </a14:m>
                <a:endParaRPr lang="en-US" sz="2400" i="1" dirty="0">
                  <a:ea typeface="Cambria Math"/>
                </a:endParaRPr>
              </a:p>
              <a:p>
                <a:endParaRPr lang="en-US" sz="2400" i="1" dirty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en-US" sz="2400" b="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constitutes a special subset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. The distance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b="0" i="1" dirty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 and the distance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0" i="1">
                            <a:latin typeface="Cambria Math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 for a relation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</a:rPr>
                      <m:t>𝑟</m:t>
                    </m:r>
                    <m:r>
                      <a:rPr lang="en-US" sz="2400" b="0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 are defined as follows:</a:t>
                </a:r>
              </a:p>
              <a:p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𝑟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latin typeface="Cambria Math" pitchFamily="18" charset="0"/>
                        <a:ea typeface="Cambria Math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400" i="0" dirty="0" smtClean="0">
                        <a:latin typeface="Cambria Math" pitchFamily="18" charset="0"/>
                        <a:ea typeface="Cambria Math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400" i="0" dirty="0" smtClean="0">
                        <a:latin typeface="Cambria Math" pitchFamily="18" charset="0"/>
                        <a:ea typeface="Cambria Math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dirty="0" smtClean="0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h𝑜𝑙𝑑𝑠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1    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𝑒𝑙𝑠𝑒𝑤h𝑒𝑟𝑒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itchFamily="18" charset="0"/>
                        <a:ea typeface="Cambria Math" pitchFamily="18" charset="0"/>
                      </a:rPr>
                      <m:t>   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m:t>,  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0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29" t="-1624" r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2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Introduced Transformations (1/2)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Vocabulary </a:t>
            </a:r>
            <a:r>
              <a:rPr lang="en-US" dirty="0"/>
              <a:t>Transformation </a:t>
            </a:r>
          </a:p>
          <a:p>
            <a:pPr lvl="1"/>
            <a:r>
              <a:rPr lang="en-US" dirty="0"/>
              <a:t>converts the vocabulary of geometry literals into </a:t>
            </a:r>
            <a:r>
              <a:rPr lang="en-US" dirty="0" err="1"/>
              <a:t>GeoSPARQL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Serialization </a:t>
            </a:r>
            <a:r>
              <a:rPr lang="en-US" dirty="0"/>
              <a:t>Transformation </a:t>
            </a:r>
          </a:p>
          <a:p>
            <a:pPr lvl="1"/>
            <a:r>
              <a:rPr lang="en-US" dirty="0"/>
              <a:t>converts the serialization of geometries into WKT</a:t>
            </a:r>
          </a:p>
          <a:p>
            <a:pPr lvl="1"/>
            <a:endParaRPr lang="en-US" b="1" dirty="0"/>
          </a:p>
          <a:p>
            <a:r>
              <a:rPr lang="en-US" b="1" dirty="0"/>
              <a:t>CRS </a:t>
            </a:r>
            <a:r>
              <a:rPr lang="en-US" dirty="0"/>
              <a:t>Transformation</a:t>
            </a:r>
          </a:p>
          <a:p>
            <a:pPr lvl="1"/>
            <a:r>
              <a:rPr lang="en-US" dirty="0"/>
              <a:t>converts the CRS of geometries into the World Geodetic System (WGS 84)</a:t>
            </a:r>
          </a:p>
          <a:p>
            <a:endParaRPr lang="en-US" dirty="0"/>
          </a:p>
          <a:p>
            <a:r>
              <a:rPr lang="en-US" b="1" dirty="0"/>
              <a:t>Validation</a:t>
            </a:r>
            <a:r>
              <a:rPr lang="en-US" dirty="0"/>
              <a:t> Transformation </a:t>
            </a:r>
          </a:p>
          <a:p>
            <a:pPr lvl="1"/>
            <a:r>
              <a:rPr lang="en-US" dirty="0"/>
              <a:t>converts not valid geometries (e.g., self-intersecting polygons) to valid ones 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Simplification </a:t>
            </a:r>
            <a:r>
              <a:rPr lang="en-US" dirty="0"/>
              <a:t>Transformation</a:t>
            </a:r>
          </a:p>
          <a:p>
            <a:pPr lvl="1"/>
            <a:r>
              <a:rPr lang="en-US" dirty="0"/>
              <a:t>simplifies geometries according to a given distance tolerance</a:t>
            </a:r>
          </a:p>
        </p:txBody>
      </p:sp>
    </p:spTree>
    <p:extLst>
      <p:ext uri="{BB962C8B-B14F-4D97-AF65-F5344CB8AC3E}">
        <p14:creationId xmlns:p14="http://schemas.microsoft.com/office/powerpoint/2010/main" val="3935812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25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Introduced Transformations (2/2)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Envelope </a:t>
            </a:r>
            <a:r>
              <a:rPr lang="en-US" dirty="0"/>
              <a:t>Transformation</a:t>
            </a:r>
          </a:p>
          <a:p>
            <a:pPr lvl="1"/>
            <a:r>
              <a:rPr lang="en-US" dirty="0"/>
              <a:t>computes the envelope (minimum bounding rectangle) of geometries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Area </a:t>
            </a:r>
            <a:r>
              <a:rPr lang="en-US" dirty="0"/>
              <a:t>Transformation</a:t>
            </a:r>
          </a:p>
          <a:p>
            <a:pPr lvl="1"/>
            <a:r>
              <a:rPr lang="en-US" dirty="0"/>
              <a:t>computes the area of geometries in square </a:t>
            </a:r>
            <a:r>
              <a:rPr lang="en-US" dirty="0" err="1"/>
              <a:t>metres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Points-To-Centroid </a:t>
            </a:r>
            <a:r>
              <a:rPr lang="en-US" dirty="0"/>
              <a:t>Transformation</a:t>
            </a:r>
          </a:p>
          <a:p>
            <a:pPr lvl="1"/>
            <a:r>
              <a:rPr lang="en-US" dirty="0"/>
              <a:t>computes the centroid of a cluster of points</a:t>
            </a:r>
          </a:p>
          <a:p>
            <a:pPr lvl="1"/>
            <a:endParaRPr lang="en-US" dirty="0"/>
          </a:p>
          <a:p>
            <a:r>
              <a:rPr lang="en-US" b="1" dirty="0"/>
              <a:t>Time-Zone </a:t>
            </a:r>
            <a:r>
              <a:rPr lang="en-US" dirty="0"/>
              <a:t>Transformation </a:t>
            </a:r>
          </a:p>
          <a:p>
            <a:pPr lvl="1"/>
            <a:r>
              <a:rPr lang="en-US" dirty="0"/>
              <a:t>converts the time zone of time elements to Coordinated Universal Time (UTC)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Period </a:t>
            </a:r>
            <a:r>
              <a:rPr lang="en-US" dirty="0"/>
              <a:t>Transformation</a:t>
            </a:r>
          </a:p>
          <a:p>
            <a:pPr lvl="1"/>
            <a:r>
              <a:rPr lang="en-US" dirty="0"/>
              <a:t>converts time instants to periods with the same starting and ending point</a:t>
            </a:r>
          </a:p>
        </p:txBody>
      </p:sp>
    </p:spTree>
    <p:extLst>
      <p:ext uri="{BB962C8B-B14F-4D97-AF65-F5344CB8AC3E}">
        <p14:creationId xmlns:p14="http://schemas.microsoft.com/office/powerpoint/2010/main" val="1838095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26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Techniques for Checking the Relations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Cartesian Product</a:t>
            </a:r>
            <a:r>
              <a:rPr lang="en-US" dirty="0"/>
              <a:t> Technique (Naive)</a:t>
            </a:r>
          </a:p>
          <a:p>
            <a:pPr lvl="1"/>
            <a:r>
              <a:rPr lang="en-US" dirty="0"/>
              <a:t>Exhaustive checks between the pairs of the entities of datasets</a:t>
            </a:r>
          </a:p>
          <a:p>
            <a:pPr lvl="1"/>
            <a:r>
              <a:rPr lang="en-US" dirty="0"/>
              <a:t>Complete</a:t>
            </a:r>
          </a:p>
          <a:p>
            <a:pPr lvl="1"/>
            <a:r>
              <a:rPr lang="en-US" dirty="0"/>
              <a:t>Complexity: O(|S||T|) checks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Blocking</a:t>
            </a:r>
            <a:r>
              <a:rPr lang="en-US" dirty="0"/>
              <a:t> Technique</a:t>
            </a:r>
            <a:endParaRPr lang="en-US" sz="1600" dirty="0"/>
          </a:p>
          <a:p>
            <a:pPr lvl="1"/>
            <a:r>
              <a:rPr lang="en-US" dirty="0"/>
              <a:t>Decreases the number of checks</a:t>
            </a:r>
          </a:p>
          <a:p>
            <a:pPr lvl="1"/>
            <a:r>
              <a:rPr lang="en-US" dirty="0"/>
              <a:t>Divides the entities into blocks</a:t>
            </a:r>
          </a:p>
          <a:p>
            <a:pPr lvl="1"/>
            <a:r>
              <a:rPr lang="en-US" dirty="0"/>
              <a:t>Complexity: O(|S||T|) checks (worst case), O(|L|) checks (best case)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500" dirty="0"/>
              <a:t>* |S|, |T|: number of entities in datasets S and T; |L|: number of links between datasets S and T</a:t>
            </a:r>
          </a:p>
        </p:txBody>
      </p:sp>
    </p:spTree>
    <p:extLst>
      <p:ext uri="{BB962C8B-B14F-4D97-AF65-F5344CB8AC3E}">
        <p14:creationId xmlns:p14="http://schemas.microsoft.com/office/powerpoint/2010/main" val="1628483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27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Blocking Technique (algorithm)</a:t>
            </a:r>
          </a:p>
        </p:txBody>
      </p:sp>
      <p:pic>
        <p:nvPicPr>
          <p:cNvPr id="3074" name="Picture 2" descr="C:\Users\psmeros\Dropbox\nkua\projects\LEO\reviews\Year 1\preparation\WP3\misc\earth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399" y="1143000"/>
            <a:ext cx="3281909" cy="180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04800" y="1447800"/>
                <a:ext cx="8534400" cy="4953000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600" b="1" dirty="0"/>
                  <a:t>Divide</a:t>
                </a:r>
                <a:r>
                  <a:rPr lang="en-US" sz="2600" dirty="0"/>
                  <a:t> the surface of the earth</a:t>
                </a:r>
                <a:br>
                  <a:rPr lang="en-US" sz="2600" dirty="0"/>
                </a:br>
                <a:r>
                  <a:rPr lang="en-US" sz="2600" dirty="0"/>
                  <a:t>into </a:t>
                </a:r>
                <a:r>
                  <a:rPr lang="en-US" sz="2600" b="1" dirty="0"/>
                  <a:t>curved rectangles</a:t>
                </a:r>
                <a:r>
                  <a:rPr lang="en-US" sz="2600" dirty="0"/>
                  <a:t> / the </a:t>
                </a:r>
                <a:br>
                  <a:rPr lang="en-US" sz="2600" dirty="0"/>
                </a:br>
                <a:r>
                  <a:rPr lang="en-US" sz="2600" dirty="0"/>
                  <a:t>time into </a:t>
                </a:r>
                <a:r>
                  <a:rPr lang="en-US" sz="2600" b="1" dirty="0"/>
                  <a:t>intervals </a:t>
                </a:r>
                <a:r>
                  <a:rPr lang="en-US" sz="2600" dirty="0"/>
                  <a:t>(blocks)</a:t>
                </a:r>
                <a:endParaRPr lang="en-US" sz="2600" b="1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b="1" dirty="0"/>
                  <a:t>Adjust</a:t>
                </a:r>
                <a:r>
                  <a:rPr lang="en-US" sz="2600" dirty="0"/>
                  <a:t> the size of the blocks </a:t>
                </a:r>
                <a:br>
                  <a:rPr lang="en-US" sz="2600" dirty="0"/>
                </a:br>
                <a:r>
                  <a:rPr lang="en-US" sz="2600" dirty="0"/>
                  <a:t>with a </a:t>
                </a:r>
                <a:r>
                  <a:rPr lang="en-US" sz="2600" b="1" dirty="0"/>
                  <a:t>blocking factor</a:t>
                </a:r>
                <a:r>
                  <a:rPr lang="en-US" sz="2600" dirty="0"/>
                  <a:t> </a:t>
                </a:r>
                <a:br>
                  <a:rPr lang="en-US" sz="2600" dirty="0"/>
                </a:br>
                <a:r>
                  <a:rPr lang="en-US" sz="2600" dirty="0"/>
                  <a:t>(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𝑠𝑏𝑓</m:t>
                    </m:r>
                  </m:oMath>
                </a14:m>
                <a:r>
                  <a:rPr lang="en-US" sz="2600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t</m:t>
                    </m:r>
                    <m:r>
                      <a:rPr lang="en-US" sz="2600" i="1">
                        <a:latin typeface="Cambria Math"/>
                      </a:rPr>
                      <m:t>𝑏𝑓</m:t>
                    </m:r>
                  </m:oMath>
                </a14:m>
                <a:r>
                  <a:rPr lang="en-US" sz="2600" dirty="0"/>
                  <a:t>)</a:t>
                </a:r>
                <a:br>
                  <a:rPr lang="en-US" sz="2600" b="1" dirty="0">
                    <a:ea typeface="Verdana" pitchFamily="34" charset="0"/>
                    <a:cs typeface="Verdana" pitchFamily="34" charset="0"/>
                  </a:rPr>
                </a:b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b="1" dirty="0"/>
                  <a:t>Insert</a:t>
                </a:r>
                <a:r>
                  <a:rPr lang="en-US" sz="2600" dirty="0"/>
                  <a:t> the entities into the </a:t>
                </a:r>
                <a:br>
                  <a:rPr lang="en-US" sz="2600" dirty="0"/>
                </a:br>
                <a:r>
                  <a:rPr lang="en-US" sz="2600" dirty="0"/>
                  <a:t>corresponding blocks </a:t>
                </a:r>
                <a:br>
                  <a:rPr lang="en-US" sz="2600" dirty="0"/>
                </a:b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b="1" dirty="0"/>
                  <a:t>Check</a:t>
                </a:r>
                <a:r>
                  <a:rPr lang="en-US" sz="2600" dirty="0"/>
                  <a:t> for the actual relation within each block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b="1" dirty="0"/>
                  <a:t>Aggregate </a:t>
                </a:r>
                <a:r>
                  <a:rPr lang="en-US" sz="2600" dirty="0"/>
                  <a:t>the links from all the blocks to</a:t>
                </a:r>
                <a:r>
                  <a:rPr lang="en-US" sz="2600" b="1" dirty="0"/>
                  <a:t> </a:t>
                </a:r>
                <a:r>
                  <a:rPr lang="en-US" sz="2600" dirty="0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𝐷𝐿</m:t>
                        </m:r>
                      </m:e>
                      <m:sub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4800" y="1447800"/>
                <a:ext cx="8534400" cy="4953000"/>
              </a:xfrm>
              <a:blipFill rotWithShape="1">
                <a:blip r:embed="rId3"/>
                <a:stretch>
                  <a:fillRect l="-929" t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0453" y="2895600"/>
            <a:ext cx="3810000" cy="167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74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Helvetica" charset="0"/>
                <a:cs typeface="Helvetica" charset="0"/>
              </a:rPr>
              <a:t>12/04/2016</a:t>
            </a:r>
            <a:endParaRPr lang="el-GR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Helvetica" charset="0"/>
                <a:cs typeface="Helvetica" charset="0"/>
              </a:rPr>
              <a:t>Discovering Spatial and Temporal Links among RDF Data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>
                <a:latin typeface="Helvetica" charset="0"/>
                <a:ea typeface="Helvetica" charset="0"/>
                <a:cs typeface="Helvetica" charset="0"/>
              </a:rPr>
              <a:pPr algn="r"/>
              <a:t>28</a:t>
            </a:fld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Blocking Technique (algorithm)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8052085"/>
              </p:ext>
            </p:extLst>
          </p:nvPr>
        </p:nvGraphicFramePr>
        <p:xfrm>
          <a:off x="457200" y="1295399"/>
          <a:ext cx="6248400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 17"/>
          <p:cNvGrpSpPr/>
          <p:nvPr/>
        </p:nvGrpSpPr>
        <p:grpSpPr>
          <a:xfrm rot="5400000">
            <a:off x="4533900" y="1866900"/>
            <a:ext cx="2895600" cy="1905000"/>
            <a:chOff x="1874516" y="294599"/>
            <a:chExt cx="1645920" cy="587564"/>
          </a:xfrm>
        </p:grpSpPr>
        <p:sp>
          <p:nvSpPr>
            <p:cNvPr id="19" name="Rounded Rectangle 18"/>
            <p:cNvSpPr/>
            <p:nvPr/>
          </p:nvSpPr>
          <p:spPr>
            <a:xfrm>
              <a:off x="1874516" y="310663"/>
              <a:ext cx="1645920" cy="571500"/>
            </a:xfrm>
            <a:prstGeom prst="roundRect">
              <a:avLst/>
            </a:prstGeom>
            <a:blipFill rotWithShape="0">
              <a:blip r:embed="rId7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1902414" y="294599"/>
              <a:ext cx="1590124" cy="5157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vert270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>
                  <a:latin typeface="Helvetica" charset="0"/>
                  <a:ea typeface="Helvetica" charset="0"/>
                  <a:cs typeface="Helvetica" charset="0"/>
                </a:rPr>
                <a:t>e2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948553" y="1334510"/>
            <a:ext cx="1309437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800"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10200" y="1371600"/>
            <a:ext cx="1143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8000" y="2318890"/>
            <a:ext cx="2137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e1: b1, b2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e2: b2, b4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09282" y="6096000"/>
            <a:ext cx="63487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81400" y="4892674"/>
            <a:ext cx="21871" cy="150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828800" y="6029980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00536" y="6029980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b2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981200" y="5257800"/>
            <a:ext cx="227679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3800" y="5715000"/>
            <a:ext cx="15191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55740" y="4836467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e</a:t>
            </a:r>
            <a:r>
              <a:rPr lang="en-US" sz="240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38698" y="5298132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e2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44018" y="5018782"/>
            <a:ext cx="2137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e1: b1, b2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e2: b2</a:t>
            </a:r>
          </a:p>
        </p:txBody>
      </p:sp>
    </p:spTree>
    <p:extLst>
      <p:ext uri="{BB962C8B-B14F-4D97-AF65-F5344CB8AC3E}">
        <p14:creationId xmlns:p14="http://schemas.microsoft.com/office/powerpoint/2010/main" val="1411212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29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Blocking Technique (algorithm)</a:t>
            </a:r>
          </a:p>
        </p:txBody>
      </p:sp>
      <p:pic>
        <p:nvPicPr>
          <p:cNvPr id="3074" name="Picture 2" descr="C:\Users\psmeros\Dropbox\nkua\projects\LEO\reviews\Year 1\preparation\WP3\misc\earth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399" y="1143000"/>
            <a:ext cx="3281909" cy="180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04800" y="1447800"/>
                <a:ext cx="8534400" cy="4953000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600" b="1" dirty="0"/>
                  <a:t>Divide</a:t>
                </a:r>
                <a:r>
                  <a:rPr lang="en-US" sz="2600" dirty="0"/>
                  <a:t> the surface of the earth</a:t>
                </a:r>
                <a:br>
                  <a:rPr lang="en-US" sz="2600" dirty="0"/>
                </a:br>
                <a:r>
                  <a:rPr lang="en-US" sz="2600" dirty="0"/>
                  <a:t>into </a:t>
                </a:r>
                <a:r>
                  <a:rPr lang="en-US" sz="2600" b="1" dirty="0"/>
                  <a:t>curved rectangles</a:t>
                </a:r>
                <a:r>
                  <a:rPr lang="en-US" sz="2600" dirty="0"/>
                  <a:t> / the </a:t>
                </a:r>
                <a:br>
                  <a:rPr lang="en-US" sz="2600" dirty="0"/>
                </a:br>
                <a:r>
                  <a:rPr lang="en-US" sz="2600" dirty="0"/>
                  <a:t>time into </a:t>
                </a:r>
                <a:r>
                  <a:rPr lang="en-US" sz="2600" b="1" dirty="0"/>
                  <a:t>intervals </a:t>
                </a:r>
                <a:r>
                  <a:rPr lang="en-US" sz="2600" dirty="0"/>
                  <a:t>(blocks)</a:t>
                </a:r>
                <a:endParaRPr lang="en-US" sz="2600" b="1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b="1" dirty="0"/>
                  <a:t>Adjust</a:t>
                </a:r>
                <a:r>
                  <a:rPr lang="en-US" sz="2600" dirty="0"/>
                  <a:t> the size of the blocks </a:t>
                </a:r>
                <a:br>
                  <a:rPr lang="en-US" sz="2600" dirty="0"/>
                </a:br>
                <a:r>
                  <a:rPr lang="en-US" sz="2600" dirty="0"/>
                  <a:t>with a </a:t>
                </a:r>
                <a:r>
                  <a:rPr lang="en-US" sz="2600" b="1" dirty="0"/>
                  <a:t>blocking factor</a:t>
                </a:r>
                <a:r>
                  <a:rPr lang="en-US" sz="2600" dirty="0"/>
                  <a:t> </a:t>
                </a:r>
                <a:br>
                  <a:rPr lang="en-US" sz="2600" dirty="0"/>
                </a:br>
                <a:r>
                  <a:rPr lang="en-US" sz="2600" dirty="0"/>
                  <a:t>(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𝑠𝑏𝑓</m:t>
                    </m:r>
                  </m:oMath>
                </a14:m>
                <a:r>
                  <a:rPr lang="en-US" sz="2600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t</m:t>
                    </m:r>
                    <m:r>
                      <a:rPr lang="en-US" sz="2600" i="1">
                        <a:latin typeface="Cambria Math"/>
                      </a:rPr>
                      <m:t>𝑏𝑓</m:t>
                    </m:r>
                  </m:oMath>
                </a14:m>
                <a:r>
                  <a:rPr lang="en-US" sz="2600" dirty="0"/>
                  <a:t>)</a:t>
                </a:r>
                <a:br>
                  <a:rPr lang="en-US" sz="2600" b="1" dirty="0">
                    <a:ea typeface="Verdana" pitchFamily="34" charset="0"/>
                    <a:cs typeface="Verdana" pitchFamily="34" charset="0"/>
                  </a:rPr>
                </a:b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b="1" dirty="0"/>
                  <a:t>Insert</a:t>
                </a:r>
                <a:r>
                  <a:rPr lang="en-US" sz="2600" dirty="0"/>
                  <a:t> the entities into the </a:t>
                </a:r>
                <a:br>
                  <a:rPr lang="en-US" sz="2600" dirty="0"/>
                </a:br>
                <a:r>
                  <a:rPr lang="en-US" sz="2600" dirty="0"/>
                  <a:t>corresponding blocks </a:t>
                </a:r>
                <a:br>
                  <a:rPr lang="en-US" sz="2600" dirty="0"/>
                </a:b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b="1" dirty="0"/>
                  <a:t>Check</a:t>
                </a:r>
                <a:r>
                  <a:rPr lang="en-US" sz="2600" dirty="0"/>
                  <a:t> for the actual relation within each block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b="1" dirty="0"/>
                  <a:t>Aggregate </a:t>
                </a:r>
                <a:r>
                  <a:rPr lang="en-US" sz="2600" dirty="0"/>
                  <a:t>the links from all the blocks to</a:t>
                </a:r>
                <a:r>
                  <a:rPr lang="en-US" sz="2600" b="1" dirty="0"/>
                  <a:t> </a:t>
                </a:r>
                <a:r>
                  <a:rPr lang="en-US" sz="2600" dirty="0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𝐷𝐿</m:t>
                        </m:r>
                      </m:e>
                      <m:sub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4800" y="1447800"/>
                <a:ext cx="8534400" cy="4953000"/>
              </a:xfrm>
              <a:blipFill rotWithShape="1">
                <a:blip r:embed="rId3"/>
                <a:stretch>
                  <a:fillRect l="-929" t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0453" y="2895600"/>
            <a:ext cx="3810000" cy="167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4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and Temporal Link Discovery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7" name="Picture 2" descr="C:\Users\psmeros\Dropbox\nkua-personal\presentations\lodc-lin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8850" y="1885950"/>
            <a:ext cx="44589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psmeros\Dropbox\nkua\projects\LEO\reviews\Year 1\preparation\WP3\misc\lod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1885950"/>
            <a:ext cx="44958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977" y="5011579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34" charset="0"/>
                <a:cs typeface="Helvetica" pitchFamily="34" charset="0"/>
                <a:hlinkClick r:id="rId4"/>
              </a:rPr>
              <a:t>Source</a:t>
            </a:r>
            <a:endParaRPr lang="en-US" sz="10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04800" y="1752600"/>
            <a:ext cx="8610600" cy="1676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5029200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34" charset="0"/>
                <a:cs typeface="Helvetica" pitchFamily="34" charset="0"/>
                <a:hlinkClick r:id="rId4"/>
              </a:rPr>
              <a:t>Source</a:t>
            </a:r>
            <a:endParaRPr lang="en-US" sz="10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5569803"/>
            <a:ext cx="8991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Enrich the information of datasets with </a:t>
            </a:r>
            <a:endParaRPr lang="el-GR" sz="2400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Geospatial and Temporal characteristics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" y="1219200"/>
            <a:ext cx="899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Establish </a:t>
            </a: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semantic relations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(links) between entities</a:t>
            </a:r>
          </a:p>
        </p:txBody>
      </p:sp>
    </p:spTree>
    <p:extLst>
      <p:ext uri="{BB962C8B-B14F-4D97-AF65-F5344CB8AC3E}">
        <p14:creationId xmlns:p14="http://schemas.microsoft.com/office/powerpoint/2010/main" val="2942262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30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Technique (accuracy)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ea typeface="Verdana" pitchFamily="34" charset="0"/>
                    <a:cs typeface="Verdana" pitchFamily="34" charset="0"/>
                  </a:rPr>
                  <a:t>Sound</a:t>
                </a:r>
                <a:r>
                  <a:rPr lang="en-US" dirty="0">
                    <a:ea typeface="Verdana" pitchFamily="34" charset="0"/>
                    <a:cs typeface="Verdana" pitchFamily="34" charset="0"/>
                  </a:rPr>
                  <a:t> and </a:t>
                </a:r>
                <a:r>
                  <a:rPr lang="en-US" b="1" dirty="0">
                    <a:ea typeface="Verdana" pitchFamily="34" charset="0"/>
                    <a:cs typeface="Verdana" pitchFamily="34" charset="0"/>
                  </a:rPr>
                  <a:t>complete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𝑃𝑟𝑒𝑐𝑖𝑠𝑖𝑜𝑛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𝑇𝐷𝐿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𝑇𝐷𝐿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𝐹𝐷𝐿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𝑇𝐷𝐿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𝑇𝐷𝐿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=100%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𝑅𝑒𝑐𝑎𝑙𝑙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𝑇𝐷𝐿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𝑇𝐷𝐿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𝐹𝑁𝐷𝐿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𝑇𝐷𝐿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𝑇𝐷𝐿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=100%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TDL: True Discovered Links</a:t>
                </a:r>
              </a:p>
              <a:p>
                <a:pPr marL="0" indent="0">
                  <a:buNone/>
                </a:pPr>
                <a:r>
                  <a:rPr lang="en-US" sz="1800" dirty="0"/>
                  <a:t>FDL: False Discovered Links </a:t>
                </a:r>
              </a:p>
              <a:p>
                <a:pPr marL="0" indent="0">
                  <a:buNone/>
                </a:pPr>
                <a:r>
                  <a:rPr lang="en-US" sz="1800" dirty="0"/>
                  <a:t>FNDL: False Not Discovered Links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C00000"/>
                    </a:solidFill>
                    <a:ea typeface="Verdana" pitchFamily="34" charset="0"/>
                    <a:cs typeface="Verdana" pitchFamily="34" charset="0"/>
                  </a:rPr>
                  <a:t>Guaranteed </a:t>
                </a:r>
                <a:r>
                  <a:rPr lang="en-US" b="1" dirty="0">
                    <a:solidFill>
                      <a:srgbClr val="C00000"/>
                    </a:solidFill>
                    <a:ea typeface="Verdana" pitchFamily="34" charset="0"/>
                    <a:cs typeface="Verdana" pitchFamily="34" charset="0"/>
                  </a:rPr>
                  <a:t>100%</a:t>
                </a:r>
                <a:r>
                  <a:rPr lang="en-US" dirty="0">
                    <a:solidFill>
                      <a:srgbClr val="C00000"/>
                    </a:solidFill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  <a:ea typeface="Verdana" pitchFamily="34" charset="0"/>
                    <a:cs typeface="Verdana" pitchFamily="34" charset="0"/>
                  </a:rPr>
                  <a:t>accurate links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286" t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 descr="C:\Users\psmeros\AppData\Local\Microsoft\Windows\Temporary Internet Files\Content.IE5\NSF6XZTR\MC90005361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5029200"/>
            <a:ext cx="965049" cy="132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426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Background</a:t>
            </a:r>
          </a:p>
          <a:p>
            <a:endParaRPr lang="en-US" dirty="0"/>
          </a:p>
          <a:p>
            <a:r>
              <a:rPr lang="en-US" dirty="0"/>
              <a:t>Developed Methods</a:t>
            </a:r>
          </a:p>
          <a:p>
            <a:endParaRPr lang="en-US" dirty="0"/>
          </a:p>
          <a:p>
            <a:r>
              <a:rPr lang="en-US" b="1" dirty="0"/>
              <a:t>Implementation</a:t>
            </a:r>
          </a:p>
          <a:p>
            <a:endParaRPr lang="en-US" dirty="0"/>
          </a:p>
          <a:p>
            <a:r>
              <a:rPr lang="en-US" dirty="0"/>
              <a:t>Experimental Evaluation</a:t>
            </a:r>
          </a:p>
          <a:p>
            <a:endParaRPr lang="en-US" dirty="0"/>
          </a:p>
          <a:p>
            <a:r>
              <a:rPr lang="en-US" dirty="0"/>
              <a:t>Conclusions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5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32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to the Silk Framework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48316"/>
            <a:ext cx="9144000" cy="159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00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33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to the Silk Framework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04800" y="2895600"/>
            <a:ext cx="8534400" cy="3505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Implemented as </a:t>
            </a:r>
            <a:r>
              <a:rPr lang="en-US" b="1" dirty="0"/>
              <a:t>Plugins</a:t>
            </a:r>
          </a:p>
          <a:p>
            <a:endParaRPr lang="en-US" b="1" dirty="0"/>
          </a:p>
          <a:p>
            <a:r>
              <a:rPr lang="en-US" b="1" dirty="0">
                <a:ea typeface="Verdana" pitchFamily="34" charset="0"/>
                <a:cs typeface="Verdana" pitchFamily="34" charset="0"/>
              </a:rPr>
              <a:t>Transparent</a:t>
            </a:r>
            <a:r>
              <a:rPr lang="en-US" dirty="0">
                <a:ea typeface="Verdana" pitchFamily="34" charset="0"/>
                <a:cs typeface="Verdana" pitchFamily="34" charset="0"/>
              </a:rPr>
              <a:t> to all the applications of Silk (Single Machine, </a:t>
            </a:r>
            <a:r>
              <a:rPr lang="en-US" dirty="0" err="1">
                <a:ea typeface="Verdana" pitchFamily="34" charset="0"/>
                <a:cs typeface="Verdana" pitchFamily="34" charset="0"/>
              </a:rPr>
              <a:t>MapReduce</a:t>
            </a:r>
            <a:r>
              <a:rPr lang="en-US" dirty="0">
                <a:ea typeface="Verdana" pitchFamily="34" charset="0"/>
                <a:cs typeface="Verdana" pitchFamily="34" charset="0"/>
              </a:rPr>
              <a:t> and Workbench)</a:t>
            </a:r>
          </a:p>
          <a:p>
            <a:endParaRPr lang="en-US" dirty="0">
              <a:ea typeface="Verdana" pitchFamily="34" charset="0"/>
              <a:cs typeface="Verdana" pitchFamily="34" charset="0"/>
            </a:endParaRPr>
          </a:p>
          <a:p>
            <a:r>
              <a:rPr lang="en-US" dirty="0">
                <a:ea typeface="Verdana" pitchFamily="34" charset="0"/>
                <a:cs typeface="Verdana" pitchFamily="34" charset="0"/>
              </a:rPr>
              <a:t>Included in the the </a:t>
            </a:r>
            <a:r>
              <a:rPr lang="en-US" b="1" dirty="0">
                <a:ea typeface="Verdana" pitchFamily="34" charset="0"/>
                <a:cs typeface="Verdana" pitchFamily="34" charset="0"/>
              </a:rPr>
              <a:t>default</a:t>
            </a:r>
            <a:r>
              <a:rPr lang="en-US" dirty="0">
                <a:ea typeface="Verdana" pitchFamily="34" charset="0"/>
                <a:cs typeface="Verdana" pitchFamily="34" charset="0"/>
              </a:rPr>
              <a:t> Silk distribution (from release 2.6.1 and above)</a:t>
            </a:r>
          </a:p>
          <a:p>
            <a:endParaRPr lang="en-US" dirty="0">
              <a:ea typeface="Verdana" pitchFamily="34" charset="0"/>
              <a:cs typeface="Verdana" pitchFamily="34" charset="0"/>
            </a:endParaRPr>
          </a:p>
          <a:p>
            <a:r>
              <a:rPr lang="en-US" dirty="0">
                <a:ea typeface="Verdana" pitchFamily="34" charset="0"/>
                <a:cs typeface="Verdana" pitchFamily="34" charset="0"/>
                <a:hlinkClick r:id="rId2"/>
              </a:rPr>
              <a:t>https://github.com/silk-framework/silk</a:t>
            </a:r>
            <a:endParaRPr lang="en-US" dirty="0">
              <a:ea typeface="Verdana" pitchFamily="34" charset="0"/>
              <a:cs typeface="Verdana" pitchFamily="34" charset="0"/>
            </a:endParaRPr>
          </a:p>
          <a:p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60252"/>
            <a:ext cx="9144000" cy="157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Background</a:t>
            </a:r>
          </a:p>
          <a:p>
            <a:endParaRPr lang="en-US" dirty="0"/>
          </a:p>
          <a:p>
            <a:r>
              <a:rPr lang="en-US" dirty="0"/>
              <a:t>Developed Methods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r>
              <a:rPr lang="en-US" b="1" dirty="0"/>
              <a:t>Experimental Evaluation</a:t>
            </a:r>
          </a:p>
          <a:p>
            <a:endParaRPr lang="en-US" dirty="0"/>
          </a:p>
          <a:p>
            <a:r>
              <a:rPr lang="en-US" dirty="0"/>
              <a:t>Conclusions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74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35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Real-world Scenario (Fire Monitoring)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Which fires (hotspots) threaten forests?</a:t>
            </a:r>
          </a:p>
          <a:p>
            <a:r>
              <a:rPr lang="en-US" dirty="0"/>
              <a:t>Which municipalities are threatened by fires?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sz="2300" dirty="0">
              <a:solidFill>
                <a:srgbClr val="C00000"/>
              </a:solidFill>
            </a:endParaRPr>
          </a:p>
          <a:p>
            <a:pPr lvl="1"/>
            <a:endParaRPr lang="en-US" sz="2300" dirty="0">
              <a:solidFill>
                <a:srgbClr val="C00000"/>
              </a:solidFill>
            </a:endParaRPr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Using </a:t>
            </a:r>
            <a:r>
              <a:rPr lang="en-US" sz="2700" b="1" dirty="0"/>
              <a:t>Silk</a:t>
            </a:r>
            <a:r>
              <a:rPr lang="en-US" sz="2700" dirty="0"/>
              <a:t>: Discover the relation </a:t>
            </a:r>
            <a:r>
              <a:rPr lang="en-US" sz="2700" b="1" dirty="0"/>
              <a:t>intersects </a:t>
            </a:r>
            <a:r>
              <a:rPr lang="en-US" sz="2700" dirty="0"/>
              <a:t>between</a:t>
            </a:r>
            <a:r>
              <a:rPr lang="en-US" sz="2700" b="1" dirty="0"/>
              <a:t> HG-GAG </a:t>
            </a:r>
            <a:r>
              <a:rPr lang="en-US" sz="2700" dirty="0"/>
              <a:t>and</a:t>
            </a:r>
            <a:r>
              <a:rPr lang="en-US" sz="2700" b="1" dirty="0"/>
              <a:t> HG-CLCG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17171"/>
              </p:ext>
            </p:extLst>
          </p:nvPr>
        </p:nvGraphicFramePr>
        <p:xfrm>
          <a:off x="838200" y="2133600"/>
          <a:ext cx="8000999" cy="2819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2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5938">
                <a:tc rowSpan="2"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Dataset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#Entities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Geometries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Time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#Points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#Instants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2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Municipalities from Greek Administrative Geography (GAG)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Polygons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979,929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Periods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650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38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Forests from CORINE Land Cover of Greece (CLCG)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4,868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Polygons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8,004,058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Periods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9,736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8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Hotspots of Greece (HG)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37,048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Polygons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148,192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37,048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331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36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Real-world Scenario (Fire Monitoring)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99" y="1447800"/>
            <a:ext cx="8448602" cy="5029200"/>
          </a:xfrm>
        </p:spPr>
      </p:pic>
      <p:sp>
        <p:nvSpPr>
          <p:cNvPr id="8" name="Rectangle 7"/>
          <p:cNvSpPr/>
          <p:nvPr/>
        </p:nvSpPr>
        <p:spPr>
          <a:xfrm>
            <a:off x="4343400" y="2971800"/>
            <a:ext cx="1066800" cy="10668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799" y="1143000"/>
            <a:ext cx="849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" pitchFamily="34" charset="0"/>
                <a:cs typeface="Helvetica" pitchFamily="34" charset="0"/>
              </a:rPr>
              <a:t>        Land Cover (CLCG)          Municipalities (GAG)          Fire (HG)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7699" y="1182588"/>
            <a:ext cx="381000" cy="228600"/>
          </a:xfrm>
          <a:prstGeom prst="rect">
            <a:avLst/>
          </a:prstGeom>
          <a:gradFill flip="none" rotWithShape="1">
            <a:gsLst>
              <a:gs pos="56000">
                <a:srgbClr val="FFC000"/>
              </a:gs>
              <a:gs pos="50000">
                <a:srgbClr val="92D0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4600" y="1196836"/>
            <a:ext cx="3810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24400" y="1192495"/>
            <a:ext cx="3810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pic>
        <p:nvPicPr>
          <p:cNvPr id="13" name="Picture 2" descr="C:\Users\pyravlos\Dropbox\nkua-personal\presentations\thesis\misc\teleios_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5943600"/>
            <a:ext cx="838200" cy="38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urved Connector 20"/>
          <p:cNvCxnSpPr/>
          <p:nvPr/>
        </p:nvCxnSpPr>
        <p:spPr>
          <a:xfrm rot="16200000" flipH="1">
            <a:off x="4229100" y="3162299"/>
            <a:ext cx="609600" cy="533400"/>
          </a:xfrm>
          <a:prstGeom prst="curvedConnector3">
            <a:avLst>
              <a:gd name="adj1" fmla="val -106716"/>
            </a:avLst>
          </a:prstGeom>
          <a:ln>
            <a:solidFill>
              <a:schemeClr val="accent4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>
            <a:off x="4991100" y="3467101"/>
            <a:ext cx="609600" cy="533400"/>
          </a:xfrm>
          <a:prstGeom prst="curvedConnector3">
            <a:avLst>
              <a:gd name="adj1" fmla="val -106716"/>
            </a:avLst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14800" y="2419290"/>
            <a:ext cx="1447800" cy="400110"/>
          </a:xfrm>
          <a:prstGeom prst="rect">
            <a:avLst/>
          </a:prstGeom>
          <a:solidFill>
            <a:srgbClr val="DDDDDD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Helvetica" pitchFamily="34" charset="0"/>
                <a:cs typeface="Helvetica" pitchFamily="34" charset="0"/>
              </a:rPr>
              <a:t>intersects</a:t>
            </a:r>
            <a:endParaRPr lang="en-US" sz="1600" dirty="0">
              <a:solidFill>
                <a:srgbClr val="7030A0"/>
              </a:solidFill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4229100" y="3390900"/>
            <a:ext cx="609600" cy="533400"/>
          </a:xfrm>
          <a:prstGeom prst="curvedConnector3">
            <a:avLst>
              <a:gd name="adj1" fmla="val -86905"/>
            </a:avLst>
          </a:prstGeom>
          <a:ln>
            <a:solidFill>
              <a:schemeClr val="accent4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459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37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Environment of Experiments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Single machine environment</a:t>
            </a:r>
            <a:endParaRPr lang="en-US" dirty="0"/>
          </a:p>
          <a:p>
            <a:pPr lvl="1"/>
            <a:r>
              <a:rPr lang="en-US" dirty="0"/>
              <a:t>2 Intel Xeon E5620 processors, 12MB L3 cache, 2.4 GHz, 32 GB RAM, RAID-5. 4 disks, 32 MB cache, 7200 rpm</a:t>
            </a:r>
          </a:p>
          <a:p>
            <a:endParaRPr lang="en-US" b="1" dirty="0"/>
          </a:p>
          <a:p>
            <a:r>
              <a:rPr lang="en-US" b="1" dirty="0"/>
              <a:t>Distributed environment</a:t>
            </a:r>
            <a:endParaRPr lang="en-US" dirty="0"/>
          </a:p>
          <a:p>
            <a:pPr lvl="1"/>
            <a:r>
              <a:rPr lang="en-US" dirty="0"/>
              <a:t>cluster provided by the European Public Cloud Provider </a:t>
            </a:r>
            <a:r>
              <a:rPr lang="en-US" dirty="0" err="1"/>
              <a:t>Interoute</a:t>
            </a:r>
            <a:r>
              <a:rPr lang="en-US" dirty="0"/>
              <a:t> (1 Master Node + 20 Slave Nodes: 2 CPUs, 4GB RAM, 10GB disk)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More details: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http://silk.di.uoa.gr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2648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38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1: Adjusting the Spatial Blocking Factor (</a:t>
            </a:r>
            <a:r>
              <a:rPr lang="en-US" dirty="0" err="1"/>
              <a:t>sbf</a:t>
            </a:r>
            <a:r>
              <a:rPr lang="en-US" dirty="0"/>
              <a:t>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57538990"/>
              </p:ext>
            </p:extLst>
          </p:nvPr>
        </p:nvGraphicFramePr>
        <p:xfrm>
          <a:off x="304800" y="1143000"/>
          <a:ext cx="85344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7353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39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2: Adjusting the number of Entities per Dataset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1612062"/>
              </p:ext>
            </p:extLst>
          </p:nvPr>
        </p:nvGraphicFramePr>
        <p:xfrm>
          <a:off x="304800" y="1143000"/>
          <a:ext cx="85344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772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Locations to Complex Geometries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Geonames</a:t>
            </a:r>
            <a:r>
              <a:rPr lang="en-US" dirty="0"/>
              <a:t>, </a:t>
            </a:r>
            <a:r>
              <a:rPr lang="en-US" dirty="0" err="1"/>
              <a:t>OpenStreetMap</a:t>
            </a:r>
            <a:r>
              <a:rPr lang="en-US" dirty="0"/>
              <a:t>, etc. are dominated by </a:t>
            </a:r>
            <a:r>
              <a:rPr lang="en-US" b="1" dirty="0"/>
              <a:t>location</a:t>
            </a:r>
            <a:r>
              <a:rPr lang="en-US" dirty="0"/>
              <a:t> (point) information</a:t>
            </a:r>
          </a:p>
          <a:p>
            <a:endParaRPr lang="en-US" dirty="0"/>
          </a:p>
          <a:p>
            <a:r>
              <a:rPr lang="en-US" dirty="0" err="1"/>
              <a:t>GeoSPARQL</a:t>
            </a:r>
            <a:r>
              <a:rPr lang="en-US" dirty="0"/>
              <a:t> Standard</a:t>
            </a:r>
          </a:p>
          <a:p>
            <a:endParaRPr lang="en-US" dirty="0"/>
          </a:p>
          <a:p>
            <a:r>
              <a:rPr lang="en-US" dirty="0"/>
              <a:t>Datasets with </a:t>
            </a:r>
            <a:r>
              <a:rPr lang="en-US" b="1" dirty="0"/>
              <a:t>rich geospatial</a:t>
            </a:r>
            <a:r>
              <a:rPr lang="en-US" dirty="0"/>
              <a:t> and </a:t>
            </a:r>
            <a:r>
              <a:rPr lang="en-US" b="1" dirty="0"/>
              <a:t>temporal</a:t>
            </a:r>
            <a:r>
              <a:rPr lang="en-US" dirty="0"/>
              <a:t> information</a:t>
            </a:r>
          </a:p>
          <a:p>
            <a:pPr lvl="1"/>
            <a:r>
              <a:rPr lang="en-US" sz="1900" dirty="0" err="1"/>
              <a:t>Corine</a:t>
            </a:r>
            <a:r>
              <a:rPr lang="en-US" sz="1900" dirty="0"/>
              <a:t> Land Cover (</a:t>
            </a:r>
            <a:r>
              <a:rPr lang="en-US" sz="1900" dirty="0">
                <a:hlinkClick r:id="rId2"/>
              </a:rPr>
              <a:t>http://datahub.io/dataset/corine-land-cover</a:t>
            </a:r>
            <a:r>
              <a:rPr lang="en-US" sz="1900" dirty="0"/>
              <a:t>)</a:t>
            </a:r>
          </a:p>
          <a:p>
            <a:pPr lvl="1"/>
            <a:r>
              <a:rPr lang="en-US" sz="1900" dirty="0"/>
              <a:t>Urban Atlas (</a:t>
            </a:r>
            <a:r>
              <a:rPr lang="en-US" sz="1900" dirty="0">
                <a:hlinkClick r:id="rId3"/>
              </a:rPr>
              <a:t>http://datahub.io/dataset/urban-atlas</a:t>
            </a:r>
            <a:r>
              <a:rPr lang="en-US" sz="1900" dirty="0"/>
              <a:t>)</a:t>
            </a:r>
          </a:p>
          <a:p>
            <a:pPr lvl="1"/>
            <a:r>
              <a:rPr lang="en-US" sz="1900" dirty="0"/>
              <a:t>Products from Satellite Images (</a:t>
            </a:r>
            <a:r>
              <a:rPr lang="en-US" sz="1900" dirty="0">
                <a:hlinkClick r:id="rId4"/>
              </a:rPr>
              <a:t>http://datahub.io/dataset/sentinel2</a:t>
            </a:r>
            <a:r>
              <a:rPr lang="en-US" sz="1900" dirty="0"/>
              <a:t>)</a:t>
            </a:r>
          </a:p>
          <a:p>
            <a:endParaRPr lang="en-US" dirty="0"/>
          </a:p>
          <a:p>
            <a:r>
              <a:rPr lang="en-US" dirty="0"/>
              <a:t>State-of-the-art works focus on </a:t>
            </a:r>
            <a:r>
              <a:rPr lang="en-US" b="1" dirty="0"/>
              <a:t>distance based</a:t>
            </a:r>
            <a:r>
              <a:rPr lang="en-US" dirty="0"/>
              <a:t> (similarity) relations 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More spatial and temporal relations can be discovered!</a:t>
            </a:r>
          </a:p>
        </p:txBody>
      </p:sp>
      <p:pic>
        <p:nvPicPr>
          <p:cNvPr id="7" name="Picture 2" descr="C:\Manolis\manolis\grants\LEO\esrin workshop January 15 2014\my presentation\copernicus-logo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0098" y="3849608"/>
            <a:ext cx="605302" cy="20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C:\Manolis\manolis\grants\LEO\esrin workshop January 15 2014\my presentation\esa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1400" y="3787225"/>
            <a:ext cx="774066" cy="3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ropean Environment Agency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1400" y="3558625"/>
            <a:ext cx="1524000" cy="31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m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1106" y="2209800"/>
            <a:ext cx="854294" cy="43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93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Background</a:t>
            </a:r>
          </a:p>
          <a:p>
            <a:endParaRPr lang="en-US" dirty="0"/>
          </a:p>
          <a:p>
            <a:r>
              <a:rPr lang="en-US" dirty="0"/>
              <a:t>Developed Methods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r>
              <a:rPr lang="en-US" dirty="0"/>
              <a:t>Experimental Evaluation</a:t>
            </a:r>
          </a:p>
          <a:p>
            <a:endParaRPr lang="en-US" dirty="0"/>
          </a:p>
          <a:p>
            <a:r>
              <a:rPr lang="en-US" b="1" dirty="0"/>
              <a:t>Conclusions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43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41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Methods for Spatial and Temporal Link Discovery</a:t>
                </a:r>
              </a:p>
              <a:p>
                <a:r>
                  <a:rPr lang="en-US" dirty="0"/>
                  <a:t>Implementation on the Silk framework</a:t>
                </a:r>
              </a:p>
              <a:p>
                <a:r>
                  <a:rPr lang="en-US" dirty="0"/>
                  <a:t>Employed efficiently in Real-World Applications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Support more relation models/calculi</a:t>
                </a:r>
              </a:p>
              <a:p>
                <a:r>
                  <a:rPr lang="en-US" dirty="0"/>
                  <a:t>Make the algorithm parameter free</a:t>
                </a:r>
              </a:p>
              <a:p>
                <a:pPr lvl="1"/>
                <a:r>
                  <a:rPr lang="en-US" dirty="0"/>
                  <a:t>Estimate the optimal value for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𝑏𝑓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Pose preprocessing queries</a:t>
                </a:r>
              </a:p>
              <a:p>
                <a:r>
                  <a:rPr lang="en-US" dirty="0"/>
                  <a:t>Use approximate blocking techniques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14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343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42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6670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Thanks for your attention!</a:t>
            </a:r>
            <a:br>
              <a:rPr lang="en-US" sz="2800" b="1" dirty="0"/>
            </a:br>
            <a:r>
              <a:rPr lang="en-US" sz="28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0194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 Discovery in Fire Monitoring (Example)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99" y="1447800"/>
            <a:ext cx="8448602" cy="5029200"/>
          </a:xfrm>
        </p:spPr>
      </p:pic>
      <p:sp>
        <p:nvSpPr>
          <p:cNvPr id="8" name="Rectangle 7"/>
          <p:cNvSpPr/>
          <p:nvPr/>
        </p:nvSpPr>
        <p:spPr>
          <a:xfrm>
            <a:off x="4343400" y="2971800"/>
            <a:ext cx="1066800" cy="10668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799" y="1143000"/>
            <a:ext cx="849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" pitchFamily="34" charset="0"/>
                <a:cs typeface="Helvetica" pitchFamily="34" charset="0"/>
              </a:rPr>
              <a:t>        Land Cover           </a:t>
            </a:r>
            <a:r>
              <a:rPr lang="el-GR" sz="1400" b="1" dirty="0">
                <a:latin typeface="Helvetica" pitchFamily="34" charset="0"/>
                <a:cs typeface="Helvetica" pitchFamily="34" charset="0"/>
              </a:rPr>
              <a:t>  </a:t>
            </a:r>
            <a:r>
              <a:rPr lang="en-US" sz="1400" b="1" dirty="0">
                <a:latin typeface="Helvetica" pitchFamily="34" charset="0"/>
                <a:cs typeface="Helvetica" pitchFamily="34" charset="0"/>
              </a:rPr>
              <a:t> </a:t>
            </a:r>
            <a:r>
              <a:rPr lang="el-GR" sz="1400" b="1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sz="1400" b="1" dirty="0">
                <a:latin typeface="Helvetica" pitchFamily="34" charset="0"/>
                <a:cs typeface="Helvetica" pitchFamily="34" charset="0"/>
              </a:rPr>
              <a:t>Municipalities           Fire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7699" y="1182588"/>
            <a:ext cx="381000" cy="228600"/>
          </a:xfrm>
          <a:prstGeom prst="rect">
            <a:avLst/>
          </a:prstGeom>
          <a:gradFill flip="none" rotWithShape="1">
            <a:gsLst>
              <a:gs pos="56000">
                <a:srgbClr val="FFC000"/>
              </a:gs>
              <a:gs pos="50000">
                <a:srgbClr val="92D0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1196836"/>
            <a:ext cx="3810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67101" y="1192495"/>
            <a:ext cx="3810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pic>
        <p:nvPicPr>
          <p:cNvPr id="13" name="Picture 2" descr="C:\Users\pyravlos\Dropbox\nkua-personal\presentations\thesis\misc\teleios_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5943600"/>
            <a:ext cx="838200" cy="38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96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 Discovery in Fire Monitoring (Example)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99" y="1447800"/>
            <a:ext cx="8448602" cy="5029200"/>
          </a:xfrm>
        </p:spPr>
      </p:pic>
      <p:sp>
        <p:nvSpPr>
          <p:cNvPr id="8" name="Rectangle 7"/>
          <p:cNvSpPr/>
          <p:nvPr/>
        </p:nvSpPr>
        <p:spPr>
          <a:xfrm>
            <a:off x="4343400" y="2971800"/>
            <a:ext cx="1066800" cy="10668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799" y="1143000"/>
            <a:ext cx="849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" pitchFamily="34" charset="0"/>
                <a:cs typeface="Helvetica" pitchFamily="34" charset="0"/>
              </a:rPr>
              <a:t>        Land Cover           </a:t>
            </a:r>
            <a:r>
              <a:rPr lang="el-GR" sz="1400" b="1" dirty="0">
                <a:latin typeface="Helvetica" pitchFamily="34" charset="0"/>
                <a:cs typeface="Helvetica" pitchFamily="34" charset="0"/>
              </a:rPr>
              <a:t>  </a:t>
            </a:r>
            <a:r>
              <a:rPr lang="en-US" sz="1400" b="1" dirty="0">
                <a:latin typeface="Helvetica" pitchFamily="34" charset="0"/>
                <a:cs typeface="Helvetica" pitchFamily="34" charset="0"/>
              </a:rPr>
              <a:t> </a:t>
            </a:r>
            <a:r>
              <a:rPr lang="el-GR" sz="1400" b="1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sz="1400" b="1" dirty="0">
                <a:latin typeface="Helvetica" pitchFamily="34" charset="0"/>
                <a:cs typeface="Helvetica" pitchFamily="34" charset="0"/>
              </a:rPr>
              <a:t>Municipalities           Fire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7699" y="1182588"/>
            <a:ext cx="381000" cy="228600"/>
          </a:xfrm>
          <a:prstGeom prst="rect">
            <a:avLst/>
          </a:prstGeom>
          <a:gradFill flip="none" rotWithShape="1">
            <a:gsLst>
              <a:gs pos="56000">
                <a:srgbClr val="FFC000"/>
              </a:gs>
              <a:gs pos="50000">
                <a:srgbClr val="92D0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1196836"/>
            <a:ext cx="3810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67101" y="1192495"/>
            <a:ext cx="3810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pic>
        <p:nvPicPr>
          <p:cNvPr id="13" name="Picture 2" descr="C:\Users\pyravlos\Dropbox\nkua-personal\presentations\thesis\misc\teleios_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5943600"/>
            <a:ext cx="838200" cy="38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urved Connector 20"/>
          <p:cNvCxnSpPr/>
          <p:nvPr/>
        </p:nvCxnSpPr>
        <p:spPr>
          <a:xfrm rot="16200000" flipH="1">
            <a:off x="4229100" y="3162299"/>
            <a:ext cx="609600" cy="533400"/>
          </a:xfrm>
          <a:prstGeom prst="curvedConnector3">
            <a:avLst>
              <a:gd name="adj1" fmla="val -106716"/>
            </a:avLst>
          </a:prstGeom>
          <a:ln>
            <a:solidFill>
              <a:schemeClr val="accent4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>
            <a:off x="4991100" y="3467101"/>
            <a:ext cx="609600" cy="533400"/>
          </a:xfrm>
          <a:prstGeom prst="curvedConnector3">
            <a:avLst>
              <a:gd name="adj1" fmla="val -106716"/>
            </a:avLst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14800" y="2419290"/>
            <a:ext cx="1447800" cy="400110"/>
          </a:xfrm>
          <a:prstGeom prst="rect">
            <a:avLst/>
          </a:prstGeom>
          <a:solidFill>
            <a:srgbClr val="DDDDDD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Helvetica" pitchFamily="34" charset="0"/>
                <a:cs typeface="Helvetica" pitchFamily="34" charset="0"/>
              </a:rPr>
              <a:t>threatens</a:t>
            </a:r>
            <a:endParaRPr lang="en-US" sz="1600" dirty="0">
              <a:solidFill>
                <a:srgbClr val="7030A0"/>
              </a:solidFill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4229100" y="3390900"/>
            <a:ext cx="609600" cy="533400"/>
          </a:xfrm>
          <a:prstGeom prst="curvedConnector3">
            <a:avLst>
              <a:gd name="adj1" fmla="val -86905"/>
            </a:avLst>
          </a:prstGeom>
          <a:ln>
            <a:solidFill>
              <a:schemeClr val="accent4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80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 Discovery in Fire Monitoring (Example)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99" y="1447800"/>
            <a:ext cx="8448602" cy="5029200"/>
          </a:xfrm>
        </p:spPr>
      </p:pic>
      <p:sp>
        <p:nvSpPr>
          <p:cNvPr id="8" name="Rectangle 7"/>
          <p:cNvSpPr/>
          <p:nvPr/>
        </p:nvSpPr>
        <p:spPr>
          <a:xfrm>
            <a:off x="4343400" y="2971800"/>
            <a:ext cx="1066800" cy="10668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799" y="1143000"/>
            <a:ext cx="849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" pitchFamily="34" charset="0"/>
                <a:cs typeface="Helvetica" pitchFamily="34" charset="0"/>
              </a:rPr>
              <a:t>        Land Cover           </a:t>
            </a:r>
            <a:r>
              <a:rPr lang="el-GR" sz="1400" b="1" dirty="0">
                <a:latin typeface="Helvetica" pitchFamily="34" charset="0"/>
                <a:cs typeface="Helvetica" pitchFamily="34" charset="0"/>
              </a:rPr>
              <a:t>  </a:t>
            </a:r>
            <a:r>
              <a:rPr lang="en-US" sz="1400" b="1" dirty="0">
                <a:latin typeface="Helvetica" pitchFamily="34" charset="0"/>
                <a:cs typeface="Helvetica" pitchFamily="34" charset="0"/>
              </a:rPr>
              <a:t> </a:t>
            </a:r>
            <a:r>
              <a:rPr lang="el-GR" sz="1400" b="1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sz="1400" b="1" dirty="0">
                <a:latin typeface="Helvetica" pitchFamily="34" charset="0"/>
                <a:cs typeface="Helvetica" pitchFamily="34" charset="0"/>
              </a:rPr>
              <a:t>Municipalities           Fire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7699" y="1182588"/>
            <a:ext cx="381000" cy="228600"/>
          </a:xfrm>
          <a:prstGeom prst="rect">
            <a:avLst/>
          </a:prstGeom>
          <a:gradFill flip="none" rotWithShape="1">
            <a:gsLst>
              <a:gs pos="56000">
                <a:srgbClr val="FFC000"/>
              </a:gs>
              <a:gs pos="50000">
                <a:srgbClr val="92D0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1196836"/>
            <a:ext cx="3810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67101" y="1192495"/>
            <a:ext cx="3810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pic>
        <p:nvPicPr>
          <p:cNvPr id="13" name="Picture 2" descr="C:\Users\pyravlos\Dropbox\nkua-personal\presentations\thesis\misc\teleios_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5943600"/>
            <a:ext cx="838200" cy="38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urved Connector 20"/>
          <p:cNvCxnSpPr/>
          <p:nvPr/>
        </p:nvCxnSpPr>
        <p:spPr>
          <a:xfrm rot="16200000" flipH="1">
            <a:off x="4229100" y="3162299"/>
            <a:ext cx="609600" cy="533400"/>
          </a:xfrm>
          <a:prstGeom prst="curvedConnector3">
            <a:avLst>
              <a:gd name="adj1" fmla="val -106716"/>
            </a:avLst>
          </a:prstGeom>
          <a:ln>
            <a:solidFill>
              <a:schemeClr val="accent4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>
            <a:off x="4991100" y="3467101"/>
            <a:ext cx="609600" cy="533400"/>
          </a:xfrm>
          <a:prstGeom prst="curvedConnector3">
            <a:avLst>
              <a:gd name="adj1" fmla="val -106716"/>
            </a:avLst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14800" y="2419290"/>
            <a:ext cx="1447800" cy="400110"/>
          </a:xfrm>
          <a:prstGeom prst="rect">
            <a:avLst/>
          </a:prstGeom>
          <a:solidFill>
            <a:srgbClr val="DDDDDD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Helvetica" pitchFamily="34" charset="0"/>
                <a:cs typeface="Helvetica" pitchFamily="34" charset="0"/>
              </a:rPr>
              <a:t>intersects</a:t>
            </a:r>
            <a:endParaRPr lang="en-US" sz="1600" dirty="0">
              <a:solidFill>
                <a:srgbClr val="7030A0"/>
              </a:solidFill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4229100" y="3390900"/>
            <a:ext cx="609600" cy="533400"/>
          </a:xfrm>
          <a:prstGeom prst="curvedConnector3">
            <a:avLst>
              <a:gd name="adj1" fmla="val -86905"/>
            </a:avLst>
          </a:prstGeom>
          <a:ln>
            <a:solidFill>
              <a:schemeClr val="accent4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8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Heterogeneity: Geospatial Datasets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geo:Geometry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geo:hasGeometry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"&lt;http://www.opengis.net/def/crs/EPSG/0/4326&gt;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POINT(10 20)"^^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geo:wktLiteral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strdf:Geometry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strdf:hasGeometry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"&lt;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gml:Point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crsName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="EPSG:2100"&gt;&lt;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gml:coordinates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&gt;10,20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gml:coordinates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gml:Point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&gt;"^^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strdf:GML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wgs84Geo:Point 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wgs84Geo:lat “10“^^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xsd:double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wgs84Geo:long “20“^^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xsd:double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496777">
            <a:off x="6934401" y="1254444"/>
            <a:ext cx="1581202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GeoSPARQL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496777">
            <a:off x="7631583" y="3075746"/>
            <a:ext cx="880369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stRDF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496777">
            <a:off x="7224945" y="4933978"/>
            <a:ext cx="1289135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W3C GEO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2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Heterogeneity: Geospatial Datasets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geo:Geometry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geo:hasGeometry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"&lt;http://www.opengis.net/def/crs/EPSG/0/4326&gt;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POINT(10 20)"^^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geo:wktLiteral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strdf:Geometry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strdf:hasGeometry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"&lt;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gml:Point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crsName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="EPSG:2100"&gt;&lt;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gml:coordinates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&gt;10,20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gml:coordinates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gml:Point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&gt;"^^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strdf:GML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endParaRPr lang="en-US" sz="12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Different Vocabularies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496777">
            <a:off x="7630781" y="3075745"/>
            <a:ext cx="880369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stRDF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pic>
        <p:nvPicPr>
          <p:cNvPr id="14" name="Picture 2" descr="C:\Users\psmeros\AppData\Local\Microsoft\Windows\Temporary Internet Files\Content.IE5\1PJ4UYCF\MC90043475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5340350"/>
            <a:ext cx="128905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 rot="496777">
            <a:off x="6934401" y="1254444"/>
            <a:ext cx="1581202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GeoSPARQL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4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3727</TotalTime>
  <Words>2231</Words>
  <Application>Microsoft Macintosh PowerPoint</Application>
  <PresentationFormat>On-screen Show (4:3)</PresentationFormat>
  <Paragraphs>563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Helvetica</vt:lpstr>
      <vt:lpstr>Impact</vt:lpstr>
      <vt:lpstr>Verdana</vt:lpstr>
      <vt:lpstr>Office Theme</vt:lpstr>
      <vt:lpstr>PowerPoint Presentation</vt:lpstr>
      <vt:lpstr>Outline</vt:lpstr>
      <vt:lpstr>Spatial and Temporal Link Discovery</vt:lpstr>
      <vt:lpstr>From Locations to Complex Geometries</vt:lpstr>
      <vt:lpstr>Link Discovery in Fire Monitoring (Example)</vt:lpstr>
      <vt:lpstr>Link Discovery in Fire Monitoring (Example)</vt:lpstr>
      <vt:lpstr>Link Discovery in Fire Monitoring (Example)</vt:lpstr>
      <vt:lpstr>Heterogeneity: Geospatial Datasets</vt:lpstr>
      <vt:lpstr>Heterogeneity: Geospatial Datasets</vt:lpstr>
      <vt:lpstr>Heterogeneity: Geospatial Datasets</vt:lpstr>
      <vt:lpstr>Heterogeneity: Geospatial Datasets</vt:lpstr>
      <vt:lpstr>Heterogeneity: Geospatial Datasets</vt:lpstr>
      <vt:lpstr>Heterogeneity: Geospatial Datasets</vt:lpstr>
      <vt:lpstr>Heterogeneity: Temporal Datasets</vt:lpstr>
      <vt:lpstr>Heterogeneity: Temporal Datasets</vt:lpstr>
      <vt:lpstr>Heterogeneity: Temporal Datasets</vt:lpstr>
      <vt:lpstr>Heterogeneity: Temporal Datasets</vt:lpstr>
      <vt:lpstr>Outline</vt:lpstr>
      <vt:lpstr>Link Discovery (Definition)</vt:lpstr>
      <vt:lpstr>State-of-the-art Spatial Relations</vt:lpstr>
      <vt:lpstr>State-of-the-art Temporal Relations</vt:lpstr>
      <vt:lpstr>Outline</vt:lpstr>
      <vt:lpstr>Introduced Relations</vt:lpstr>
      <vt:lpstr>Introduced Transformations (1/2)</vt:lpstr>
      <vt:lpstr>Introduced Transformations (2/2)</vt:lpstr>
      <vt:lpstr>Techniques for Checking the Relations</vt:lpstr>
      <vt:lpstr>Blocking Technique (algorithm)</vt:lpstr>
      <vt:lpstr>Blocking Technique (algorithm)</vt:lpstr>
      <vt:lpstr>Blocking Technique (algorithm)</vt:lpstr>
      <vt:lpstr>Blocking Technique (accuracy)</vt:lpstr>
      <vt:lpstr>Outline</vt:lpstr>
      <vt:lpstr>Extensions to the Silk Framework</vt:lpstr>
      <vt:lpstr>Extensions to the Silk Framework</vt:lpstr>
      <vt:lpstr>Outline</vt:lpstr>
      <vt:lpstr>Real-world Scenario (Fire Monitoring)</vt:lpstr>
      <vt:lpstr>Real-world Scenario (Fire Monitoring)</vt:lpstr>
      <vt:lpstr>Environment of Experiments</vt:lpstr>
      <vt:lpstr>Experiment 1: Adjusting the Spatial Blocking Factor (sbf)</vt:lpstr>
      <vt:lpstr>Experiment 2: Adjusting the number of Entities per Dataset</vt:lpstr>
      <vt:lpstr>Outline</vt:lpstr>
      <vt:lpstr>Conclusions &amp;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psmeros</dc:creator>
  <cp:lastModifiedBy>Panayiotis Smeros</cp:lastModifiedBy>
  <cp:revision>273</cp:revision>
  <cp:lastPrinted>2016-04-12T16:15:59Z</cp:lastPrinted>
  <dcterms:created xsi:type="dcterms:W3CDTF">2015-05-26T10:31:06Z</dcterms:created>
  <dcterms:modified xsi:type="dcterms:W3CDTF">2022-10-20T19:08:23Z</dcterms:modified>
</cp:coreProperties>
</file>