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441" r:id="rId2"/>
    <p:sldId id="462" r:id="rId3"/>
    <p:sldId id="466" r:id="rId4"/>
    <p:sldId id="445" r:id="rId5"/>
    <p:sldId id="470" r:id="rId6"/>
    <p:sldId id="449" r:id="rId7"/>
    <p:sldId id="450" r:id="rId8"/>
    <p:sldId id="453" r:id="rId9"/>
    <p:sldId id="454" r:id="rId10"/>
    <p:sldId id="455" r:id="rId11"/>
    <p:sldId id="456" r:id="rId12"/>
    <p:sldId id="457" r:id="rId13"/>
    <p:sldId id="459" r:id="rId14"/>
    <p:sldId id="467" r:id="rId15"/>
    <p:sldId id="468" r:id="rId16"/>
    <p:sldId id="458" r:id="rId17"/>
    <p:sldId id="469" r:id="rId18"/>
    <p:sldId id="461" r:id="rId19"/>
    <p:sldId id="446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58269BB1-9A02-4F23-B40D-E48D9E5718E8}">
          <p14:sldIdLst>
            <p14:sldId id="441"/>
          </p14:sldIdLst>
        </p14:section>
        <p14:section name="Motivation" id="{459D0D05-1139-46B0-9FA2-B08066E39C02}">
          <p14:sldIdLst>
            <p14:sldId id="462"/>
            <p14:sldId id="466"/>
          </p14:sldIdLst>
        </p14:section>
        <p14:section name="Wikidata" id="{FA0F5946-EC45-024F-90E9-E6C8EF2A3764}">
          <p14:sldIdLst>
            <p14:sldId id="445"/>
            <p14:sldId id="470"/>
            <p14:sldId id="449"/>
            <p14:sldId id="450"/>
            <p14:sldId id="453"/>
            <p14:sldId id="454"/>
          </p14:sldIdLst>
        </p14:section>
        <p14:section name="Integration" id="{35C7D52D-DF88-1A40-9DD2-99C5450709E0}">
          <p14:sldIdLst>
            <p14:sldId id="455"/>
            <p14:sldId id="456"/>
            <p14:sldId id="457"/>
          </p14:sldIdLst>
        </p14:section>
        <p14:section name="Evaluation" id="{06A98A66-2F74-3349-91B7-94A8D5CF4F78}">
          <p14:sldIdLst>
            <p14:sldId id="459"/>
            <p14:sldId id="467"/>
            <p14:sldId id="468"/>
            <p14:sldId id="458"/>
            <p14:sldId id="469"/>
          </p14:sldIdLst>
        </p14:section>
        <p14:section name="Conclusions" id="{5AFD68C6-4594-4DA8-AFDA-B6015E3F03DA}">
          <p14:sldIdLst>
            <p14:sldId id="461"/>
            <p14:sldId id="4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7F7F7F"/>
    <a:srgbClr val="DDDD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02" autoAdjust="0"/>
    <p:restoredTop sz="81942" autoAdjust="0"/>
  </p:normalViewPr>
  <p:slideViewPr>
    <p:cSldViewPr>
      <p:cViewPr varScale="1">
        <p:scale>
          <a:sx n="71" d="100"/>
          <a:sy n="71" d="100"/>
        </p:scale>
        <p:origin x="2608" y="176"/>
      </p:cViewPr>
      <p:guideLst>
        <p:guide orient="horz" pos="24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592"/>
    </p:cViewPr>
  </p:sorterViewPr>
  <p:notesViewPr>
    <p:cSldViewPr>
      <p:cViewPr>
        <p:scale>
          <a:sx n="90" d="100"/>
          <a:sy n="90" d="100"/>
        </p:scale>
        <p:origin x="-378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Office%20PowerPoint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A6-E149-8C36-CB27473495A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A6-E149-8C36-CB27473495A9}"/>
              </c:ext>
            </c:extLst>
          </c:dPt>
          <c:cat>
            <c:strRef>
              <c:f>Sheet1!$A$1:$A$12</c:f>
              <c:strCache>
                <c:ptCount val="12"/>
                <c:pt idx="0">
                  <c:v>human</c:v>
                </c:pt>
                <c:pt idx="2">
                  <c:v>identifier</c:v>
                </c:pt>
                <c:pt idx="3">
                  <c:v>object composition</c:v>
                </c:pt>
                <c:pt idx="4">
                  <c:v>structure</c:v>
                </c:pt>
                <c:pt idx="5">
                  <c:v>manifestation</c:v>
                </c:pt>
                <c:pt idx="6">
                  <c:v>mental representation</c:v>
                </c:pt>
                <c:pt idx="7">
                  <c:v>concept</c:v>
                </c:pt>
                <c:pt idx="8">
                  <c:v>physical object</c:v>
                </c:pt>
                <c:pt idx="9">
                  <c:v>abstract object</c:v>
                </c:pt>
                <c:pt idx="10">
                  <c:v>object</c:v>
                </c:pt>
                <c:pt idx="11">
                  <c:v>entity</c:v>
                </c:pt>
              </c:strCache>
            </c:strRef>
          </c:cat>
          <c:val>
            <c:numRef>
              <c:f>Sheet1!$B$1:$B$12</c:f>
              <c:numCache>
                <c:formatCode>General</c:formatCode>
                <c:ptCount val="12"/>
                <c:pt idx="0">
                  <c:v>3070782</c:v>
                </c:pt>
                <c:pt idx="2">
                  <c:v>4932795</c:v>
                </c:pt>
                <c:pt idx="3">
                  <c:v>5186200</c:v>
                </c:pt>
                <c:pt idx="4">
                  <c:v>5235075</c:v>
                </c:pt>
                <c:pt idx="5">
                  <c:v>5570489</c:v>
                </c:pt>
                <c:pt idx="6">
                  <c:v>5615209</c:v>
                </c:pt>
                <c:pt idx="7">
                  <c:v>5615209</c:v>
                </c:pt>
                <c:pt idx="8">
                  <c:v>7596598</c:v>
                </c:pt>
                <c:pt idx="9">
                  <c:v>7929482</c:v>
                </c:pt>
                <c:pt idx="10">
                  <c:v>12773416</c:v>
                </c:pt>
                <c:pt idx="11">
                  <c:v>15049306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A6-E149-8C36-CB27473495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967202832"/>
        <c:axId val="1967205152"/>
      </c:barChart>
      <c:catAx>
        <c:axId val="19672028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67205152"/>
        <c:crosses val="autoZero"/>
        <c:auto val="1"/>
        <c:lblAlgn val="ctr"/>
        <c:lblOffset val="100"/>
        <c:noMultiLvlLbl val="0"/>
      </c:catAx>
      <c:valAx>
        <c:axId val="19672051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999]\ #,,&quot;M&quot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67202832"/>
        <c:crosses val="autoZero"/>
        <c:crossBetween val="between"/>
        <c:majorUnit val="30000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Sheet1!$A$1:$A$10</c:f>
              <c:strCache>
                <c:ptCount val="10"/>
                <c:pt idx="0">
                  <c:v>en</c:v>
                </c:pt>
                <c:pt idx="1">
                  <c:v>fr</c:v>
                </c:pt>
                <c:pt idx="2">
                  <c:v>de</c:v>
                </c:pt>
                <c:pt idx="3">
                  <c:v>es</c:v>
                </c:pt>
                <c:pt idx="4">
                  <c:v>ru</c:v>
                </c:pt>
                <c:pt idx="5">
                  <c:v>it</c:v>
                </c:pt>
                <c:pt idx="6">
                  <c:v>nl</c:v>
                </c:pt>
                <c:pt idx="7">
                  <c:v>ja</c:v>
                </c:pt>
                <c:pt idx="8">
                  <c:v>pl</c:v>
                </c:pt>
                <c:pt idx="9">
                  <c:v>pt</c:v>
                </c:pt>
              </c:strCache>
            </c:strRef>
          </c:cat>
          <c:val>
            <c:numRef>
              <c:f>Sheet1!$B$1:$B$10</c:f>
              <c:numCache>
                <c:formatCode>0.0%</c:formatCode>
                <c:ptCount val="10"/>
                <c:pt idx="0">
                  <c:v>1</c:v>
                </c:pt>
                <c:pt idx="1">
                  <c:v>0.53831084376524097</c:v>
                </c:pt>
                <c:pt idx="2">
                  <c:v>0.496293285644611</c:v>
                </c:pt>
                <c:pt idx="3">
                  <c:v>0.40775483661193301</c:v>
                </c:pt>
                <c:pt idx="4">
                  <c:v>0.40194277353275898</c:v>
                </c:pt>
                <c:pt idx="5">
                  <c:v>0.40047959681352602</c:v>
                </c:pt>
                <c:pt idx="6">
                  <c:v>0.37924727686554999</c:v>
                </c:pt>
                <c:pt idx="7">
                  <c:v>0.285278816452609</c:v>
                </c:pt>
                <c:pt idx="8">
                  <c:v>0.28079174118029598</c:v>
                </c:pt>
                <c:pt idx="9">
                  <c:v>0.26394895139001801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90-5641-9B0C-747D704BDD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0244624"/>
        <c:axId val="1990246944"/>
      </c:barChart>
      <c:catAx>
        <c:axId val="199024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90246944"/>
        <c:crosses val="autoZero"/>
        <c:auto val="1"/>
        <c:lblAlgn val="ctr"/>
        <c:lblOffset val="100"/>
        <c:noMultiLvlLbl val="0"/>
      </c:catAx>
      <c:valAx>
        <c:axId val="1990246944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9024462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9FA-4A48-8F8B-538BB858249D}"/>
              </c:ext>
            </c:extLst>
          </c:dPt>
          <c:dLbls>
            <c:delete val="1"/>
          </c:dLbls>
          <c:cat>
            <c:strRef>
              <c:f>'[Chart in Microsoft Office PowerPoint]Sheet1'!$A$1:$A$10</c:f>
              <c:strCache>
                <c:ptCount val="10"/>
                <c:pt idx="0">
                  <c:v>no provenance</c:v>
                </c:pt>
                <c:pt idx="1">
                  <c:v>schema.org</c:v>
                </c:pt>
                <c:pt idx="2">
                  <c:v>dbpedia</c:v>
                </c:pt>
                <c:pt idx="3">
                  <c:v>…</c:v>
                </c:pt>
                <c:pt idx="4">
                  <c:v>Library of Florence</c:v>
                </c:pt>
                <c:pt idx="5">
                  <c:v>French Wikipedia</c:v>
                </c:pt>
                <c:pt idx="6">
                  <c:v>German National Library</c:v>
                </c:pt>
                <c:pt idx="7">
                  <c:v>German Wikipedia</c:v>
                </c:pt>
                <c:pt idx="8">
                  <c:v>English Wikipedia</c:v>
                </c:pt>
                <c:pt idx="9">
                  <c:v>Freebase</c:v>
                </c:pt>
              </c:strCache>
            </c:strRef>
          </c:cat>
          <c:val>
            <c:numRef>
              <c:f>'[Chart in Microsoft Office PowerPoint]Sheet1'!$B$1:$B$10</c:f>
              <c:numCache>
                <c:formatCode>General</c:formatCode>
                <c:ptCount val="10"/>
                <c:pt idx="0">
                  <c:v>53386</c:v>
                </c:pt>
                <c:pt idx="1">
                  <c:v>5</c:v>
                </c:pt>
                <c:pt idx="2">
                  <c:v>321</c:v>
                </c:pt>
                <c:pt idx="4">
                  <c:v>4168</c:v>
                </c:pt>
                <c:pt idx="5">
                  <c:v>6267</c:v>
                </c:pt>
                <c:pt idx="6">
                  <c:v>7248</c:v>
                </c:pt>
                <c:pt idx="7">
                  <c:v>10053</c:v>
                </c:pt>
                <c:pt idx="8">
                  <c:v>28073</c:v>
                </c:pt>
                <c:pt idx="9">
                  <c:v>43030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9FA-4A48-8F8B-538BB858249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930042992"/>
        <c:axId val="1930184784"/>
      </c:barChart>
      <c:catAx>
        <c:axId val="19300429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30184784"/>
        <c:crosses val="autoZero"/>
        <c:auto val="1"/>
        <c:lblAlgn val="ctr"/>
        <c:lblOffset val="0"/>
        <c:noMultiLvlLbl val="0"/>
      </c:catAx>
      <c:valAx>
        <c:axId val="1930184784"/>
        <c:scaling>
          <c:orientation val="minMax"/>
          <c:max val="55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&gt;999]#,##0,&quot;K&quot;;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30042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>
                <a:effectLst/>
                <a:latin typeface="Helvetica" charset="0"/>
                <a:ea typeface="Helvetica" charset="0"/>
                <a:cs typeface="Helvetica" charset="0"/>
              </a:rPr>
              <a:t>Integration layer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'[Chart in Microsoft Office PowerPoint]Sheet1'!$B$1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defRPr>
                  </a:pPr>
                  <a:endParaRPr lang="en-CH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27B3-F341-A594-A130B5DD3849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Helvetica" charset="0"/>
                      <a:ea typeface="Helvetica" charset="0"/>
                      <a:cs typeface="Helvetica" charset="0"/>
                    </a:defRPr>
                  </a:pPr>
                  <a:endParaRPr lang="en-CH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7B3-F341-A594-A130B5DD38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C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'[Chart in Microsoft Office PowerPoint]Sheet1'!$A$2:$A$6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'[Chart in Microsoft Office PowerPoint]Sheet1'!$B$2:$B$6</c:f>
              <c:numCache>
                <c:formatCode>0%</c:formatCode>
                <c:ptCount val="5"/>
                <c:pt idx="0">
                  <c:v>0.73</c:v>
                </c:pt>
                <c:pt idx="1">
                  <c:v>0.85</c:v>
                </c:pt>
                <c:pt idx="2">
                  <c:v>0.88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7B3-F341-A594-A130B5DD384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8922720"/>
        <c:axId val="1968926112"/>
      </c:lineChart>
      <c:catAx>
        <c:axId val="1968922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="0" dirty="0">
                    <a:effectLst/>
                    <a:latin typeface="Helvetica" charset="0"/>
                    <a:ea typeface="Helvetica" charset="0"/>
                    <a:cs typeface="Helvetica" charset="0"/>
                  </a:rPr>
                  <a:t>Cosine Similarity Threshold</a:t>
                </a:r>
                <a:endParaRPr lang="en-US" b="0" dirty="0">
                  <a:effectLst/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68926112"/>
        <c:crosses val="autoZero"/>
        <c:auto val="1"/>
        <c:lblAlgn val="ctr"/>
        <c:lblOffset val="100"/>
        <c:noMultiLvlLbl val="0"/>
      </c:catAx>
      <c:valAx>
        <c:axId val="1968926112"/>
        <c:scaling>
          <c:orientation val="minMax"/>
          <c:max val="1"/>
          <c:min val="0.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68922720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coverage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CH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Sheet1!$B$2:$B$6</c:f>
              <c:numCache>
                <c:formatCode>0%</c:formatCode>
                <c:ptCount val="5"/>
                <c:pt idx="0">
                  <c:v>0.73</c:v>
                </c:pt>
                <c:pt idx="1">
                  <c:v>0.69</c:v>
                </c:pt>
                <c:pt idx="2">
                  <c:v>0.63</c:v>
                </c:pt>
                <c:pt idx="3">
                  <c:v>0.6</c:v>
                </c:pt>
                <c:pt idx="4">
                  <c:v>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84-DD44-B616-77F5B724F0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Helvetica" charset="0"/>
                    <a:ea typeface="Helvetica" charset="0"/>
                    <a:cs typeface="Helvetica" charset="0"/>
                  </a:defRPr>
                </a:pPr>
                <a:endParaRPr lang="en-C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0.7</c:v>
                </c:pt>
                <c:pt idx="3">
                  <c:v>0.8</c:v>
                </c:pt>
                <c:pt idx="4">
                  <c:v>0.9</c:v>
                </c:pt>
              </c:numCache>
            </c:numRef>
          </c:cat>
          <c:val>
            <c:numRef>
              <c:f>Sheet1!$C$2:$C$6</c:f>
              <c:numCache>
                <c:formatCode>0%</c:formatCode>
                <c:ptCount val="5"/>
                <c:pt idx="0">
                  <c:v>0.73</c:v>
                </c:pt>
                <c:pt idx="1">
                  <c:v>0.85</c:v>
                </c:pt>
                <c:pt idx="2">
                  <c:v>0.88</c:v>
                </c:pt>
                <c:pt idx="3">
                  <c:v>0.91</c:v>
                </c:pt>
                <c:pt idx="4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84-DD44-B616-77F5B724F03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68908848"/>
        <c:axId val="1968912240"/>
      </c:lineChart>
      <c:catAx>
        <c:axId val="1968908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b="0" dirty="0">
                    <a:effectLst/>
                    <a:latin typeface="Helvetica" charset="0"/>
                    <a:ea typeface="Helvetica" charset="0"/>
                    <a:cs typeface="Helvetica" charset="0"/>
                  </a:rPr>
                  <a:t>Cosine Similarity Threshold</a:t>
                </a:r>
                <a:endParaRPr lang="en-US" sz="1050" b="0" dirty="0">
                  <a:effectLst/>
                  <a:latin typeface="Helvetica" charset="0"/>
                  <a:ea typeface="Helvetica" charset="0"/>
                  <a:cs typeface="Helvetica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68912240"/>
        <c:crosses val="autoZero"/>
        <c:auto val="1"/>
        <c:lblAlgn val="ctr"/>
        <c:lblOffset val="100"/>
        <c:noMultiLvlLbl val="0"/>
      </c:catAx>
      <c:valAx>
        <c:axId val="1968912240"/>
        <c:scaling>
          <c:orientation val="minMax"/>
          <c:max val="1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pPr>
            <a:endParaRPr lang="en-CH"/>
          </a:p>
        </c:txPr>
        <c:crossAx val="1968908848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elvetica" charset="0"/>
              <a:ea typeface="Helvetica" charset="0"/>
              <a:cs typeface="Helvetica" charset="0"/>
            </a:defRPr>
          </a:pPr>
          <a:endParaRPr lang="en-CH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E84279-423B-4B34-8CA9-B9770621B3B4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0E8CB-8934-48E8-8860-A1D15F0E46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82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47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95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133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78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74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781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609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179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914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3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342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94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3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07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2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3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345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0E8CB-8934-48E8-8860-A1D15F0E464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6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400" y="1219200"/>
            <a:ext cx="8839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200" b="1" i="0" baseline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52400" y="5688394"/>
            <a:ext cx="5638800" cy="807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600" b="0" i="1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Event</a:t>
            </a:r>
          </a:p>
          <a:p>
            <a:pPr lvl="0"/>
            <a:r>
              <a:rPr lang="en-US" dirty="0"/>
              <a:t>Place, Time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152400" y="3777257"/>
            <a:ext cx="8839200" cy="42663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800" b="1" baseline="0">
                <a:solidFill>
                  <a:schemeClr val="tx1">
                    <a:tint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5244" y="5238773"/>
            <a:ext cx="2556356" cy="13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8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2400" y="3276600"/>
            <a:ext cx="8839200" cy="5857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200" b="1" i="0" baseline="0">
                <a:solidFill>
                  <a:schemeClr val="accent2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6FFFF"/>
              </a:clrFrom>
              <a:clrTo>
                <a:srgbClr val="F6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40919"/>
            <a:ext cx="989463" cy="508762"/>
          </a:xfrm>
          <a:prstGeom prst="rect">
            <a:avLst/>
          </a:prstGeom>
        </p:spPr>
      </p:pic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90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143000" y="38100"/>
            <a:ext cx="7848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 b="1">
                <a:solidFill>
                  <a:schemeClr val="accent2">
                    <a:lumMod val="75000"/>
                  </a:schemeClr>
                </a:solidFill>
                <a:latin typeface="Helvetica" pitchFamily="34" charset="0"/>
                <a:ea typeface="Verdan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1430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/>
                </a:solidFill>
                <a:latin typeface="Helvetica" pitchFamily="34" charset="0"/>
                <a:cs typeface="Helvetica" pitchFamily="34" charset="0"/>
              </a:defRPr>
            </a:lvl1pPr>
            <a:lvl2pPr>
              <a:defRPr sz="2400">
                <a:latin typeface="Helvetica" pitchFamily="34" charset="0"/>
                <a:cs typeface="Helvetica" pitchFamily="34" charset="0"/>
              </a:defRPr>
            </a:lvl2pPr>
            <a:lvl3pPr>
              <a:defRPr sz="2000">
                <a:latin typeface="Helvetica" pitchFamily="34" charset="0"/>
                <a:cs typeface="Helvetica" pitchFamily="34" charset="0"/>
              </a:defRPr>
            </a:lvl3pPr>
            <a:lvl4pPr>
              <a:defRPr sz="1800">
                <a:latin typeface="Helvetica" pitchFamily="34" charset="0"/>
                <a:cs typeface="Helvetica" pitchFamily="34" charset="0"/>
              </a:defRPr>
            </a:lvl4pPr>
            <a:lvl5pPr>
              <a:defRPr sz="1800">
                <a:latin typeface="Helvetica" pitchFamily="34" charset="0"/>
                <a:cs typeface="Helvetica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" y="240919"/>
            <a:ext cx="989463" cy="508762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20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 flipH="1">
            <a:off x="152400" y="990600"/>
            <a:ext cx="88392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152400" y="6581775"/>
            <a:ext cx="8839200" cy="0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" name="Footer Placeholder 15"/>
          <p:cNvSpPr txBox="1">
            <a:spLocks/>
          </p:cNvSpPr>
          <p:nvPr userDrawn="1"/>
        </p:nvSpPr>
        <p:spPr>
          <a:xfrm>
            <a:off x="152400" y="6569075"/>
            <a:ext cx="609600" cy="2889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b="1" i="1" kern="1200">
                <a:solidFill>
                  <a:schemeClr val="bg1">
                    <a:lumMod val="50000"/>
                  </a:schemeClr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152400" y="6569075"/>
            <a:ext cx="99060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1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8553450" y="6569075"/>
            <a:ext cx="51435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1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4129E6E9-F662-2F41-A348-FE7D5CE7E79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"/>
          </p:nvPr>
        </p:nvSpPr>
        <p:spPr>
          <a:xfrm>
            <a:off x="1219200" y="6569075"/>
            <a:ext cx="7258050" cy="2889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33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tif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deepschema.org</a:t>
            </a:r>
            <a:r>
              <a:rPr lang="en-US" dirty="0"/>
              <a:t>: An Ontology for Typing Entities in the Web of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LDOW ’17. 3 April, 2017. Perth, WA, Australia.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u="sng" dirty="0"/>
              <a:t>Panayiotis </a:t>
            </a:r>
            <a:r>
              <a:rPr lang="en-US" u="sng" dirty="0" err="1"/>
              <a:t>Smeros</a:t>
            </a:r>
            <a:r>
              <a:rPr lang="en-US" dirty="0"/>
              <a:t>, Amit Gupta, Michele </a:t>
            </a:r>
            <a:r>
              <a:rPr lang="en-US" dirty="0" err="1"/>
              <a:t>Catasta</a:t>
            </a:r>
            <a:r>
              <a:rPr lang="en-US" dirty="0"/>
              <a:t> and Karl </a:t>
            </a:r>
            <a:r>
              <a:rPr lang="en-US" dirty="0" err="1"/>
              <a:t>Aberer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51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Integration with </a:t>
            </a:r>
            <a:r>
              <a:rPr lang="en-US" dirty="0" err="1"/>
              <a:t>schema.org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Heuristics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6200" y="1112679"/>
            <a:ext cx="32004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Exact Match</a:t>
            </a:r>
          </a:p>
          <a:p>
            <a:pPr lvl="0" algn="ctr">
              <a:spcBef>
                <a:spcPct val="20000"/>
              </a:spcBef>
            </a:pPr>
            <a:b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(language)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 (Language)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s</a:t>
            </a:r>
            <a:endParaRPr lang="en-US" baseline="30000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460800" y="1122920"/>
            <a:ext cx="32766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Lemma Match</a:t>
            </a:r>
          </a:p>
          <a:p>
            <a:pPr algn="ctr">
              <a:spcBef>
                <a:spcPct val="20000"/>
              </a:spcBef>
            </a:pPr>
            <a:endParaRPr lang="en-US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  <a:p>
            <a:pPr algn="ctr">
              <a:spcBef>
                <a:spcPct val="20000"/>
              </a:spcBef>
            </a:pP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(languages)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 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(Language)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5447" y="2728136"/>
            <a:ext cx="44196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Head Match</a:t>
            </a:r>
            <a:b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</a:br>
            <a:endParaRPr lang="en-US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  <a:p>
            <a:pPr lvl="0" algn="ctr">
              <a:spcBef>
                <a:spcPct val="20000"/>
              </a:spcBef>
            </a:pP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Kalapuyan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languages)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 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(Language)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s</a:t>
            </a:r>
            <a:endParaRPr lang="en-US" sz="3600" baseline="30000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200" y="4800600"/>
            <a:ext cx="3733800" cy="15240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Head Similarity</a:t>
            </a:r>
            <a:endParaRPr lang="en-US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  <a:p>
            <a:pPr algn="ctr">
              <a:spcBef>
                <a:spcPct val="20000"/>
              </a:spcBef>
            </a:pPr>
            <a:b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</a:b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(Survey motor boat)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 </a:t>
            </a:r>
            <a:r>
              <a:rPr lang="en-US" b="1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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  <a:sym typeface="Wingdings"/>
              </a:rPr>
              <a:t> </a:t>
            </a:r>
            <a:r>
              <a: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(Vessel)</a:t>
            </a:r>
            <a:r>
              <a:rPr lang="en-US" baseline="30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rPr>
              <a:t>s</a:t>
            </a:r>
            <a:endParaRPr lang="en-US" sz="2800" dirty="0">
              <a:solidFill>
                <a:prstClr val="black"/>
              </a:solidFill>
              <a:latin typeface="Helvetica" pitchFamily="34" charset="0"/>
              <a:cs typeface="Helvetica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4953000" y="3191700"/>
            <a:ext cx="4114800" cy="1524000"/>
            <a:chOff x="4876800" y="1143000"/>
            <a:chExt cx="4114800" cy="1524000"/>
          </a:xfrm>
        </p:grpSpPr>
        <p:sp>
          <p:nvSpPr>
            <p:cNvPr id="10" name="Rounded Rectangle 9"/>
            <p:cNvSpPr/>
            <p:nvPr/>
          </p:nvSpPr>
          <p:spPr>
            <a:xfrm>
              <a:off x="4876800" y="1143000"/>
              <a:ext cx="4114800" cy="1524000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0" algn="ctr">
                <a:spcBef>
                  <a:spcPct val="20000"/>
                </a:spcBef>
              </a:pPr>
              <a:r>
                <a:rPr lang="en-US" sz="28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Vector Cosine Similarity</a:t>
              </a:r>
              <a:br>
                <a:rPr lang="en-US" sz="20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</a:br>
              <a:endParaRPr lang="en-US" sz="2000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  <a:p>
              <a:pPr lvl="0" algn="ctr">
                <a:spcBef>
                  <a:spcPct val="20000"/>
                </a:spcBef>
              </a:pPr>
              <a:r>
                <a:rPr lang="en-US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(warehouse)</a:t>
              </a:r>
              <a:r>
                <a:rPr lang="en-US" baseline="300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w</a:t>
              </a:r>
              <a:r>
                <a:rPr lang="en-US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 </a:t>
              </a:r>
              <a:r>
                <a:rPr lang="en-US" b="1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</a:t>
              </a:r>
              <a:r>
                <a:rPr lang="en-US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 (Store)</a:t>
              </a:r>
              <a:r>
                <a:rPr lang="en-US" baseline="300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s</a:t>
              </a:r>
              <a:r>
                <a:rPr lang="en-US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  <a:sym typeface="Wingdings"/>
                </a:rPr>
                <a:t>            </a:t>
              </a:r>
              <a:endPara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8425454" y="2057400"/>
              <a:ext cx="489946" cy="443258"/>
              <a:chOff x="-4909546" y="1143000"/>
              <a:chExt cx="642346" cy="671858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-4876800" y="1143000"/>
                <a:ext cx="439593" cy="533399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-4876800" y="1676400"/>
                <a:ext cx="609600" cy="0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Arc 25"/>
              <p:cNvSpPr/>
              <p:nvPr/>
            </p:nvSpPr>
            <p:spPr>
              <a:xfrm rot="1870710">
                <a:off x="-4909546" y="1311104"/>
                <a:ext cx="387536" cy="503754"/>
              </a:xfrm>
              <a:prstGeom prst="arc">
                <a:avLst>
                  <a:gd name="adj1" fmla="val 15994979"/>
                  <a:gd name="adj2" fmla="val 0"/>
                </a:avLst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972803" y="4799613"/>
            <a:ext cx="5094997" cy="1524987"/>
            <a:chOff x="3972803" y="4799613"/>
            <a:chExt cx="5094997" cy="1524987"/>
          </a:xfrm>
        </p:grpSpPr>
        <p:sp>
          <p:nvSpPr>
            <p:cNvPr id="13" name="Rounded Rectangle 12"/>
            <p:cNvSpPr/>
            <p:nvPr/>
          </p:nvSpPr>
          <p:spPr>
            <a:xfrm>
              <a:off x="3972803" y="4799613"/>
              <a:ext cx="5094997" cy="1524987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dirty="0">
                  <a:solidFill>
                    <a:prstClr val="black"/>
                  </a:solidFill>
                  <a:latin typeface="Helvetica" pitchFamily="34" charset="0"/>
                  <a:cs typeface="Helvetica" pitchFamily="34" charset="0"/>
                </a:rPr>
                <a:t>Subclass/Instance Similarity</a:t>
              </a:r>
            </a:p>
            <a:p>
              <a:pPr algn="ctr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  <a:p>
              <a:pPr algn="ctr">
                <a:spcBef>
                  <a:spcPct val="20000"/>
                </a:spcBef>
              </a:pPr>
              <a:endParaRPr lang="en-US" dirty="0">
                <a:solidFill>
                  <a:prstClr val="black"/>
                </a:solidFill>
                <a:latin typeface="Helvetica" pitchFamily="34" charset="0"/>
                <a:cs typeface="Helvetica" pitchFamily="34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4704688" y="5536697"/>
              <a:ext cx="3620824" cy="711703"/>
              <a:chOff x="4704688" y="5536697"/>
              <a:chExt cx="3620824" cy="711703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4704688" y="5536697"/>
                <a:ext cx="1696112" cy="711703"/>
                <a:chOff x="4191000" y="5384297"/>
                <a:chExt cx="1696112" cy="711703"/>
              </a:xfrm>
            </p:grpSpPr>
            <p:sp>
              <p:nvSpPr>
                <p:cNvPr id="39" name="Connector 38"/>
                <p:cNvSpPr>
                  <a:spLocks noChangeAspect="1"/>
                </p:cNvSpPr>
                <p:nvPr/>
              </p:nvSpPr>
              <p:spPr>
                <a:xfrm>
                  <a:off x="4931056" y="5384297"/>
                  <a:ext cx="216000" cy="216000"/>
                </a:xfrm>
                <a:prstGeom prst="flowChartConnector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Connector 39"/>
                <p:cNvSpPr>
                  <a:spLocks noChangeAspect="1"/>
                </p:cNvSpPr>
                <p:nvPr/>
              </p:nvSpPr>
              <p:spPr>
                <a:xfrm>
                  <a:off x="4191000" y="5880000"/>
                  <a:ext cx="216000" cy="216000"/>
                </a:xfrm>
                <a:prstGeom prst="flowChartConnector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Connector 40"/>
                <p:cNvSpPr>
                  <a:spLocks noChangeAspect="1"/>
                </p:cNvSpPr>
                <p:nvPr/>
              </p:nvSpPr>
              <p:spPr>
                <a:xfrm>
                  <a:off x="5671112" y="5880000"/>
                  <a:ext cx="216000" cy="216000"/>
                </a:xfrm>
                <a:prstGeom prst="flowChartConnector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Connector 41"/>
                <p:cNvSpPr>
                  <a:spLocks noChangeAspect="1"/>
                </p:cNvSpPr>
                <p:nvPr/>
              </p:nvSpPr>
              <p:spPr>
                <a:xfrm>
                  <a:off x="4931056" y="5878724"/>
                  <a:ext cx="216000" cy="216000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5039056" y="5600297"/>
                  <a:ext cx="0" cy="27842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H="1" flipV="1">
                  <a:off x="5115424" y="5568665"/>
                  <a:ext cx="587320" cy="3429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 flipV="1">
                  <a:off x="4375368" y="5568665"/>
                  <a:ext cx="587320" cy="342967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</p:cxnSp>
          </p:grpSp>
          <p:grpSp>
            <p:nvGrpSpPr>
              <p:cNvPr id="53" name="Group 52"/>
              <p:cNvGrpSpPr/>
              <p:nvPr/>
            </p:nvGrpSpPr>
            <p:grpSpPr>
              <a:xfrm>
                <a:off x="6629400" y="5536697"/>
                <a:ext cx="1696112" cy="711703"/>
                <a:chOff x="6838288" y="5410200"/>
                <a:chExt cx="1696112" cy="711703"/>
              </a:xfrm>
            </p:grpSpPr>
            <p:sp>
              <p:nvSpPr>
                <p:cNvPr id="46" name="Connector 45"/>
                <p:cNvSpPr>
                  <a:spLocks noChangeAspect="1"/>
                </p:cNvSpPr>
                <p:nvPr/>
              </p:nvSpPr>
              <p:spPr>
                <a:xfrm>
                  <a:off x="7578344" y="5410200"/>
                  <a:ext cx="216000" cy="216000"/>
                </a:xfrm>
                <a:prstGeom prst="flowChartConnector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Connector 46"/>
                <p:cNvSpPr>
                  <a:spLocks noChangeAspect="1"/>
                </p:cNvSpPr>
                <p:nvPr/>
              </p:nvSpPr>
              <p:spPr>
                <a:xfrm>
                  <a:off x="6838288" y="5905903"/>
                  <a:ext cx="216000" cy="216000"/>
                </a:xfrm>
                <a:prstGeom prst="flowChartConnector">
                  <a:avLst/>
                </a:prstGeom>
                <a:solidFill>
                  <a:schemeClr val="accent4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Connector 47"/>
                <p:cNvSpPr>
                  <a:spLocks noChangeAspect="1"/>
                </p:cNvSpPr>
                <p:nvPr/>
              </p:nvSpPr>
              <p:spPr>
                <a:xfrm>
                  <a:off x="8318400" y="5905903"/>
                  <a:ext cx="216000" cy="216000"/>
                </a:xfrm>
                <a:prstGeom prst="flowChartConnector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Connector 48"/>
                <p:cNvSpPr>
                  <a:spLocks noChangeAspect="1"/>
                </p:cNvSpPr>
                <p:nvPr/>
              </p:nvSpPr>
              <p:spPr>
                <a:xfrm>
                  <a:off x="7578344" y="5904627"/>
                  <a:ext cx="216000" cy="216000"/>
                </a:xfrm>
                <a:prstGeom prst="flowChartConnector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7686344" y="5626200"/>
                  <a:ext cx="0" cy="2784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H="1" flipV="1">
                  <a:off x="7762712" y="5594568"/>
                  <a:ext cx="587320" cy="342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 flipV="1">
                  <a:off x="7022656" y="5594568"/>
                  <a:ext cx="587320" cy="3429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Arrow Connector 55"/>
              <p:cNvCxnSpPr>
                <a:stCxn id="39" idx="6"/>
                <a:endCxn id="46" idx="2"/>
              </p:cNvCxnSpPr>
              <p:nvPr/>
            </p:nvCxnSpPr>
            <p:spPr>
              <a:xfrm>
                <a:off x="5660744" y="5644697"/>
                <a:ext cx="1708712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171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pairs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9187527"/>
              </p:ext>
            </p:extLst>
          </p:nvPr>
        </p:nvGraphicFramePr>
        <p:xfrm>
          <a:off x="3212688" y="1632492"/>
          <a:ext cx="5474112" cy="4692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37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0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Cosine Similarity Threshold</a:t>
                      </a:r>
                      <a:endParaRPr lang="en-US" sz="48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# of pairs </a:t>
                      </a:r>
                      <a:endParaRPr lang="en-US" sz="4800" dirty="0">
                        <a:effectLst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018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/>
                        <a:t>0.5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15</a:t>
                      </a:r>
                      <a:r>
                        <a:rPr lang="el-GR" sz="2000" dirty="0"/>
                        <a:t>,</a:t>
                      </a:r>
                      <a:r>
                        <a:rPr lang="en-US" sz="2000" dirty="0"/>
                        <a:t>112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/>
                        <a:t>0.6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  <a:r>
                        <a:rPr lang="el-GR" sz="2000" dirty="0"/>
                        <a:t>,</a:t>
                      </a:r>
                      <a:r>
                        <a:rPr lang="en-US" sz="2000" dirty="0"/>
                        <a:t>494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/>
                        <a:t>0.7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  <a:r>
                        <a:rPr lang="el-GR" sz="2000" dirty="0"/>
                        <a:t>,</a:t>
                      </a:r>
                      <a:r>
                        <a:rPr lang="en-US" sz="2000" dirty="0"/>
                        <a:t>329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/>
                        <a:t>0.8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r>
                        <a:rPr lang="el-GR" sz="2000" dirty="0"/>
                        <a:t>,</a:t>
                      </a:r>
                      <a:r>
                        <a:rPr lang="en-US" sz="2000" dirty="0"/>
                        <a:t>120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20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2000" dirty="0"/>
                        <a:t>0.9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r>
                        <a:rPr lang="el-GR" sz="2000" dirty="0"/>
                        <a:t>,</a:t>
                      </a:r>
                      <a:r>
                        <a:rPr lang="en-US" sz="2000" dirty="0"/>
                        <a:t>586</a:t>
                      </a:r>
                      <a:endParaRPr lang="en-US" sz="2000" dirty="0"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52400" y="1219200"/>
            <a:ext cx="2590800" cy="4268731"/>
            <a:chOff x="3205032" y="914400"/>
            <a:chExt cx="2733936" cy="4573531"/>
          </a:xfrm>
        </p:grpSpPr>
        <p:sp>
          <p:nvSpPr>
            <p:cNvPr id="9" name="Can 8"/>
            <p:cNvSpPr/>
            <p:nvPr/>
          </p:nvSpPr>
          <p:spPr>
            <a:xfrm>
              <a:off x="3371851" y="3488115"/>
              <a:ext cx="2400300" cy="1895601"/>
            </a:xfrm>
            <a:prstGeom prst="can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dirty="0"/>
            </a:p>
          </p:txBody>
        </p:sp>
        <p:sp>
          <p:nvSpPr>
            <p:cNvPr id="10" name="Can 9"/>
            <p:cNvSpPr/>
            <p:nvPr/>
          </p:nvSpPr>
          <p:spPr>
            <a:xfrm>
              <a:off x="3371851" y="1469904"/>
              <a:ext cx="2400300" cy="1895601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dirty="0"/>
            </a:p>
          </p:txBody>
        </p:sp>
        <p:sp>
          <p:nvSpPr>
            <p:cNvPr id="11" name="Connector 10"/>
            <p:cNvSpPr>
              <a:spLocks noChangeAspect="1"/>
            </p:cNvSpPr>
            <p:nvPr/>
          </p:nvSpPr>
          <p:spPr>
            <a:xfrm>
              <a:off x="4406616" y="1995769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onnector 11"/>
            <p:cNvSpPr>
              <a:spLocks noChangeAspect="1"/>
            </p:cNvSpPr>
            <p:nvPr/>
          </p:nvSpPr>
          <p:spPr>
            <a:xfrm>
              <a:off x="3666560" y="2491472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onnector 12"/>
            <p:cNvSpPr>
              <a:spLocks noChangeAspect="1"/>
            </p:cNvSpPr>
            <p:nvPr/>
          </p:nvSpPr>
          <p:spPr>
            <a:xfrm>
              <a:off x="5146672" y="2491472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onnector 13"/>
            <p:cNvSpPr>
              <a:spLocks noChangeAspect="1"/>
            </p:cNvSpPr>
            <p:nvPr/>
          </p:nvSpPr>
          <p:spPr>
            <a:xfrm>
              <a:off x="5146681" y="295261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onnector 14"/>
            <p:cNvSpPr>
              <a:spLocks noChangeAspect="1"/>
            </p:cNvSpPr>
            <p:nvPr/>
          </p:nvSpPr>
          <p:spPr>
            <a:xfrm>
              <a:off x="4406625" y="295441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nnector 15"/>
            <p:cNvSpPr>
              <a:spLocks noChangeAspect="1"/>
            </p:cNvSpPr>
            <p:nvPr/>
          </p:nvSpPr>
          <p:spPr>
            <a:xfrm>
              <a:off x="3666569" y="295261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onnector 16"/>
            <p:cNvSpPr>
              <a:spLocks noChangeAspect="1"/>
            </p:cNvSpPr>
            <p:nvPr/>
          </p:nvSpPr>
          <p:spPr>
            <a:xfrm>
              <a:off x="4406616" y="2490196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4514616" y="2211769"/>
              <a:ext cx="0" cy="2784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590984" y="2180137"/>
              <a:ext cx="587320" cy="342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50928" y="2180137"/>
              <a:ext cx="587320" cy="342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3774560" y="2707472"/>
              <a:ext cx="9" cy="2451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 flipV="1">
              <a:off x="4514616" y="2706196"/>
              <a:ext cx="9" cy="2482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622616" y="2598196"/>
              <a:ext cx="555697" cy="386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</p:cxnSp>
        <p:sp>
          <p:nvSpPr>
            <p:cNvPr id="24" name="Connector 23"/>
            <p:cNvSpPr>
              <a:spLocks noChangeAspect="1"/>
            </p:cNvSpPr>
            <p:nvPr/>
          </p:nvSpPr>
          <p:spPr>
            <a:xfrm>
              <a:off x="4406616" y="4035634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onnector 24"/>
            <p:cNvSpPr>
              <a:spLocks noChangeAspect="1"/>
            </p:cNvSpPr>
            <p:nvPr/>
          </p:nvSpPr>
          <p:spPr>
            <a:xfrm>
              <a:off x="3652555" y="450700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onnector 25"/>
            <p:cNvSpPr>
              <a:spLocks noChangeAspect="1"/>
            </p:cNvSpPr>
            <p:nvPr/>
          </p:nvSpPr>
          <p:spPr>
            <a:xfrm>
              <a:off x="5160677" y="4507007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onnector 26"/>
            <p:cNvSpPr>
              <a:spLocks noChangeAspect="1"/>
            </p:cNvSpPr>
            <p:nvPr/>
          </p:nvSpPr>
          <p:spPr>
            <a:xfrm>
              <a:off x="4408519" y="4965600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onnector 27"/>
            <p:cNvSpPr>
              <a:spLocks noChangeAspect="1"/>
            </p:cNvSpPr>
            <p:nvPr/>
          </p:nvSpPr>
          <p:spPr>
            <a:xfrm>
              <a:off x="3654458" y="4965583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onnector 28"/>
            <p:cNvSpPr>
              <a:spLocks noChangeAspect="1"/>
            </p:cNvSpPr>
            <p:nvPr/>
          </p:nvSpPr>
          <p:spPr>
            <a:xfrm>
              <a:off x="4406616" y="4508131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4514616" y="4251634"/>
              <a:ext cx="0" cy="256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838826" y="4220002"/>
              <a:ext cx="599422" cy="777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3760555" y="4723007"/>
              <a:ext cx="1903" cy="2425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4514616" y="4724131"/>
              <a:ext cx="1903" cy="241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sp>
          <p:nvSpPr>
            <p:cNvPr id="34" name="Connector 33"/>
            <p:cNvSpPr>
              <a:spLocks noChangeAspect="1"/>
            </p:cNvSpPr>
            <p:nvPr/>
          </p:nvSpPr>
          <p:spPr>
            <a:xfrm>
              <a:off x="5160677" y="4035634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onnector 34"/>
            <p:cNvSpPr>
              <a:spLocks noChangeAspect="1"/>
            </p:cNvSpPr>
            <p:nvPr/>
          </p:nvSpPr>
          <p:spPr>
            <a:xfrm>
              <a:off x="3652555" y="4035634"/>
              <a:ext cx="216000" cy="216000"/>
            </a:xfrm>
            <a:prstGeom prst="flowChartConnector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3760555" y="4251634"/>
              <a:ext cx="0" cy="255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5268677" y="4251634"/>
              <a:ext cx="0" cy="25537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3760555" y="3062417"/>
              <a:ext cx="646070" cy="973217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 flipV="1">
              <a:off x="4590984" y="2674564"/>
              <a:ext cx="677693" cy="13610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3390834" y="1524000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6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schema.org</a:t>
              </a:r>
              <a:endParaRPr lang="en-US" sz="1400" b="1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71851" y="3547646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accent3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Wikidata</a:t>
              </a:r>
              <a:endParaRPr lang="en-US" sz="1400" b="1" dirty="0">
                <a:solidFill>
                  <a:schemeClr val="accent3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4842870" y="5169825"/>
              <a:ext cx="872130" cy="959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prstDash val="sysDot"/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5254681" y="3168617"/>
              <a:ext cx="13996" cy="867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n 43"/>
            <p:cNvSpPr/>
            <p:nvPr/>
          </p:nvSpPr>
          <p:spPr>
            <a:xfrm>
              <a:off x="3205032" y="914400"/>
              <a:ext cx="2733936" cy="4573531"/>
            </a:xfrm>
            <a:prstGeom prst="can">
              <a:avLst>
                <a:gd name="adj" fmla="val 17248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 anchorCtr="1"/>
            <a:lstStyle/>
            <a:p>
              <a:pPr algn="ctr"/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71850" y="961269"/>
              <a:ext cx="24003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chemeClr val="bg2">
                      <a:lumMod val="50000"/>
                    </a:schemeClr>
                  </a:solidFill>
                  <a:latin typeface="Helvetica" charset="0"/>
                  <a:ea typeface="Helvetica" charset="0"/>
                  <a:cs typeface="Helvetica" charset="0"/>
                </a:rPr>
                <a:t>deepschema.org</a:t>
              </a:r>
              <a:endParaRPr lang="en-US" sz="1200" b="1" dirty="0">
                <a:solidFill>
                  <a:schemeClr val="bg2">
                    <a:lumMod val="50000"/>
                  </a:schemeClr>
                </a:solidFill>
                <a:latin typeface="Helvetica" charset="0"/>
                <a:ea typeface="Helvetica" charset="0"/>
                <a:cs typeface="Helvetica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48461" y="4749947"/>
              <a:ext cx="6912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Helvetica" charset="0"/>
                  <a:ea typeface="Helvetica" charset="0"/>
                  <a:cs typeface="Helvetica" charset="0"/>
                </a:rPr>
                <a:t>subClass</a:t>
              </a:r>
              <a:r>
                <a:rPr lang="el-GR" sz="900" dirty="0">
                  <a:latin typeface="Helvetica" charset="0"/>
                  <a:ea typeface="Helvetica" charset="0"/>
                  <a:cs typeface="Helvetica" charset="0"/>
                </a:rPr>
                <a:t> </a:t>
              </a:r>
              <a:endParaRPr lang="en-US" sz="11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4842870" y="4960892"/>
              <a:ext cx="872130" cy="8507"/>
            </a:xfrm>
            <a:prstGeom prst="straightConnector1">
              <a:avLst/>
            </a:prstGeom>
            <a:ln w="34925" cmpd="sng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4742274" y="4955616"/>
              <a:ext cx="998991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900" dirty="0" err="1">
                  <a:latin typeface="Helvetica" charset="0"/>
                  <a:ea typeface="Helvetica" charset="0"/>
                  <a:cs typeface="Helvetica" charset="0"/>
                </a:rPr>
                <a:t>equivalentClass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0391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3276600"/>
            <a:ext cx="8839200" cy="914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Evaluation</a:t>
            </a:r>
          </a:p>
          <a:p>
            <a:pPr marL="0" lvl="1" algn="ctr"/>
            <a:r>
              <a:rPr lang="en-US" sz="2800" b="1" dirty="0"/>
              <a:t>(Accuracy, Traversability and Genericity)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100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Accuracy: Crowdsourcing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8534400" cy="14478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CrowdFlower</a:t>
            </a:r>
            <a:r>
              <a:rPr lang="en-US" dirty="0"/>
              <a:t> Platform</a:t>
            </a:r>
          </a:p>
          <a:p>
            <a:r>
              <a:rPr lang="en-US" dirty="0"/>
              <a:t>~100 workers</a:t>
            </a:r>
          </a:p>
          <a:p>
            <a:r>
              <a:rPr lang="en-US" dirty="0"/>
              <a:t>Majority Voting (2 out of 3)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1857" y="2781300"/>
            <a:ext cx="7499743" cy="36957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8528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Accuracy: Crowdsourcing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Wikidata</a:t>
            </a:r>
            <a:r>
              <a:rPr lang="en-US" dirty="0"/>
              <a:t>: </a:t>
            </a:r>
            <a:r>
              <a:rPr lang="en-US" b="1" dirty="0"/>
              <a:t>92%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schema.org</a:t>
            </a:r>
            <a:r>
              <a:rPr lang="en-US" dirty="0"/>
              <a:t>: </a:t>
            </a:r>
            <a:r>
              <a:rPr lang="en-US" b="1" dirty="0"/>
              <a:t>100%</a:t>
            </a:r>
            <a:br>
              <a:rPr lang="en-US" b="1" dirty="0"/>
            </a:br>
            <a:r>
              <a:rPr lang="en-US" dirty="0"/>
              <a:t>(assumed)</a:t>
            </a:r>
          </a:p>
          <a:p>
            <a:endParaRPr lang="en-US" sz="2400" i="1" dirty="0"/>
          </a:p>
          <a:p>
            <a:endParaRPr lang="en-US" sz="2400" i="1" dirty="0"/>
          </a:p>
          <a:p>
            <a:endParaRPr lang="en-US" sz="2400" i="1" dirty="0"/>
          </a:p>
          <a:p>
            <a:r>
              <a:rPr lang="en-US" sz="2400" i="1" dirty="0"/>
              <a:t>YAGO (Wikipedia Categories - Word</a:t>
            </a:r>
            <a:r>
              <a:rPr lang="el-GR" sz="2400" i="1" dirty="0"/>
              <a:t>Ν</a:t>
            </a:r>
            <a:r>
              <a:rPr lang="en-US" sz="2400" i="1" dirty="0"/>
              <a:t>et):</a:t>
            </a:r>
            <a:r>
              <a:rPr lang="el-GR" sz="2400" i="1" dirty="0"/>
              <a:t> </a:t>
            </a:r>
            <a:r>
              <a:rPr lang="el-GR" sz="2400" b="1" i="1" dirty="0"/>
              <a:t>95%</a:t>
            </a:r>
            <a:endParaRPr lang="en-US" sz="2400" b="1" i="1" dirty="0"/>
          </a:p>
          <a:p>
            <a:r>
              <a:rPr lang="en-US" sz="2400" i="1" dirty="0"/>
              <a:t>PARIS (YAGO - </a:t>
            </a:r>
            <a:r>
              <a:rPr lang="en-US" sz="2400" i="1" dirty="0" err="1"/>
              <a:t>DBpedia</a:t>
            </a:r>
            <a:r>
              <a:rPr lang="en-US" sz="2400" i="1" dirty="0"/>
              <a:t>)</a:t>
            </a:r>
            <a:r>
              <a:rPr lang="el-GR" sz="2400" i="1" dirty="0"/>
              <a:t>:</a:t>
            </a:r>
            <a:r>
              <a:rPr lang="en-US" sz="2400" i="1" dirty="0"/>
              <a:t> </a:t>
            </a:r>
            <a:r>
              <a:rPr lang="en-US" sz="2400" b="1" i="1" dirty="0"/>
              <a:t>90%</a:t>
            </a:r>
          </a:p>
          <a:p>
            <a:pPr marL="0" indent="0" algn="ctr">
              <a:buNone/>
            </a:pPr>
            <a:endParaRPr lang="en-US" sz="2400" b="1" i="1" dirty="0"/>
          </a:p>
          <a:p>
            <a:pPr marL="0" indent="0" algn="ctr">
              <a:buNone/>
            </a:pPr>
            <a:r>
              <a:rPr lang="en-US" sz="2400" dirty="0">
                <a:solidFill>
                  <a:schemeClr val="accent2"/>
                </a:solidFill>
              </a:rPr>
              <a:t>Comparable with integration techniques for similar data sources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545150"/>
              </p:ext>
            </p:extLst>
          </p:nvPr>
        </p:nvGraphicFramePr>
        <p:xfrm>
          <a:off x="3289300" y="1066800"/>
          <a:ext cx="5778500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278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253293"/>
              </p:ext>
            </p:extLst>
          </p:nvPr>
        </p:nvGraphicFramePr>
        <p:xfrm>
          <a:off x="1682750" y="1143000"/>
          <a:ext cx="5778500" cy="3397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 Placeholder 1"/>
          <p:cNvSpPr txBox="1">
            <a:spLocks/>
          </p:cNvSpPr>
          <p:nvPr/>
        </p:nvSpPr>
        <p:spPr>
          <a:xfrm>
            <a:off x="152400" y="4692651"/>
            <a:ext cx="8839200" cy="186055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/>
                </a:solidFill>
              </a:rPr>
              <a:t>False class definition						  </a:t>
            </a:r>
            <a:r>
              <a:rPr lang="en-US" sz="2400" b="1" dirty="0">
                <a:solidFill>
                  <a:schemeClr val="accent2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</a:t>
            </a:r>
            <a:endParaRPr lang="en-US" sz="2400" dirty="0">
              <a:solidFill>
                <a:schemeClr val="accent2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2"/>
                </a:solidFill>
              </a:rPr>
              <a:t>partOf</a:t>
            </a:r>
            <a:r>
              <a:rPr lang="en-US" sz="1800" dirty="0">
                <a:solidFill>
                  <a:schemeClr val="accent2"/>
                </a:solidFill>
              </a:rPr>
              <a:t> relations interpreted into </a:t>
            </a:r>
            <a:r>
              <a:rPr lang="en-US" sz="1800" b="1" dirty="0" err="1">
                <a:solidFill>
                  <a:schemeClr val="accent2"/>
                </a:solidFill>
              </a:rPr>
              <a:t>subclassOf</a:t>
            </a:r>
            <a:endParaRPr lang="en-US" sz="1800" b="1" dirty="0">
              <a:solidFill>
                <a:schemeClr val="accent2"/>
              </a:solidFill>
            </a:endParaRPr>
          </a:p>
          <a:p>
            <a:pPr lvl="1"/>
            <a:endParaRPr lang="en-US" sz="1800" i="1" dirty="0"/>
          </a:p>
          <a:p>
            <a:r>
              <a:rPr lang="en-US" sz="2400" dirty="0">
                <a:solidFill>
                  <a:schemeClr val="accent3"/>
                </a:solidFill>
              </a:rPr>
              <a:t>Topic not covered by </a:t>
            </a:r>
            <a:r>
              <a:rPr lang="en-US" sz="2400" dirty="0" err="1">
                <a:solidFill>
                  <a:schemeClr val="accent3"/>
                </a:solidFill>
              </a:rPr>
              <a:t>schema.org</a:t>
            </a:r>
            <a:r>
              <a:rPr lang="en-US" sz="2400" dirty="0">
                <a:solidFill>
                  <a:schemeClr val="accent3"/>
                </a:solidFill>
              </a:rPr>
              <a:t>				  </a:t>
            </a:r>
            <a:r>
              <a:rPr lang="en-US" sz="2400" b="1" dirty="0">
                <a:solidFill>
                  <a:schemeClr val="accent3"/>
                </a:solidFill>
                <a:latin typeface="Helvetica Neue" charset="0"/>
                <a:ea typeface="Helvetica Neue" charset="0"/>
                <a:cs typeface="Helvetica Neue" charset="0"/>
                <a:sym typeface="Wingdings"/>
              </a:rPr>
              <a:t></a:t>
            </a:r>
            <a:endParaRPr lang="en-US" sz="2400" dirty="0">
              <a:solidFill>
                <a:schemeClr val="accent3"/>
              </a:solidFill>
            </a:endParaRPr>
          </a:p>
          <a:p>
            <a:pPr lvl="1"/>
            <a:r>
              <a:rPr lang="en-US" sz="1800" dirty="0">
                <a:solidFill>
                  <a:schemeClr val="accent3"/>
                </a:solidFill>
              </a:rPr>
              <a:t>Class </a:t>
            </a:r>
            <a:r>
              <a:rPr lang="en-US" sz="1800" b="1" dirty="0">
                <a:solidFill>
                  <a:schemeClr val="accent3"/>
                </a:solidFill>
              </a:rPr>
              <a:t>Child Abuse</a:t>
            </a:r>
          </a:p>
        </p:txBody>
      </p:sp>
    </p:spTree>
    <p:extLst>
      <p:ext uri="{BB962C8B-B14F-4D97-AF65-F5344CB8AC3E}">
        <p14:creationId xmlns:p14="http://schemas.microsoft.com/office/powerpoint/2010/main" val="533714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Oxford English Dictionary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3000 most frequent English words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Nouns and Noun Phrases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81%</a:t>
            </a:r>
            <a:r>
              <a:rPr lang="en-US" dirty="0"/>
              <a:t> coverage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381500" y="1752600"/>
            <a:ext cx="381000" cy="838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381500" y="3352800"/>
            <a:ext cx="381000" cy="83820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342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Integrate more data sources</a:t>
            </a:r>
          </a:p>
          <a:p>
            <a:pPr lvl="1"/>
            <a:r>
              <a:rPr lang="en-US" dirty="0"/>
              <a:t>Facebook’s Open Graph</a:t>
            </a:r>
          </a:p>
          <a:p>
            <a:pPr lvl="1"/>
            <a:endParaRPr lang="en-US" dirty="0"/>
          </a:p>
          <a:p>
            <a:r>
              <a:rPr lang="en-US" dirty="0"/>
              <a:t>Include customizable filters</a:t>
            </a:r>
          </a:p>
          <a:p>
            <a:pPr lvl="1"/>
            <a:r>
              <a:rPr lang="en-US" dirty="0"/>
              <a:t>Control the granularity of the ontology</a:t>
            </a:r>
          </a:p>
          <a:p>
            <a:pPr lvl="1"/>
            <a:r>
              <a:rPr lang="en-US" dirty="0"/>
              <a:t>Choose specific topics of interest</a:t>
            </a:r>
          </a:p>
          <a:p>
            <a:pPr lvl="1"/>
            <a:endParaRPr lang="en-US" dirty="0"/>
          </a:p>
          <a:p>
            <a:r>
              <a:rPr lang="en-US" dirty="0"/>
              <a:t>Employ </a:t>
            </a:r>
            <a:r>
              <a:rPr lang="en-US" dirty="0" err="1"/>
              <a:t>deepschema.org</a:t>
            </a:r>
            <a:r>
              <a:rPr lang="en-US" dirty="0"/>
              <a:t> in use-cases</a:t>
            </a:r>
          </a:p>
          <a:p>
            <a:pPr lvl="1"/>
            <a:r>
              <a:rPr lang="en-US" dirty="0"/>
              <a:t>Discover the appropriate type (class) of an entity, given a context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314450" y="1295400"/>
            <a:ext cx="6515100" cy="2362200"/>
            <a:chOff x="2476500" y="1295400"/>
            <a:chExt cx="6515100" cy="2362200"/>
          </a:xfrm>
        </p:grpSpPr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2476500" y="1295400"/>
              <a:ext cx="6515100" cy="2362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800" kern="1200">
                  <a:solidFill>
                    <a:schemeClr val="tx1"/>
                  </a:solidFill>
                  <a:latin typeface="Helvetica" pitchFamily="34" charset="0"/>
                  <a:ea typeface="+mn-ea"/>
                  <a:cs typeface="Helvetica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1" indent="0" algn="ctr">
                <a:buNone/>
              </a:pPr>
              <a:r>
                <a:rPr lang="en-US" sz="2800" dirty="0" err="1"/>
                <a:t>deepschema.org</a:t>
              </a:r>
              <a:endParaRPr lang="el-GR" sz="2000" dirty="0"/>
            </a:p>
            <a:p>
              <a:pPr marL="342900" lvl="1" indent="-342900">
                <a:buFont typeface="Wingdings" charset="2"/>
                <a:buChar char="ü"/>
              </a:pPr>
              <a:endParaRPr lang="en-US" sz="1000" dirty="0">
                <a:solidFill>
                  <a:schemeClr val="accent3">
                    <a:lumMod val="50000"/>
                  </a:schemeClr>
                </a:solidFill>
              </a:endParaRPr>
            </a:p>
            <a:p>
              <a:pPr marL="342900" lvl="1" indent="-342900">
                <a:buFont typeface="Wingdings" charset="2"/>
                <a:buChar char="ü"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</a:rPr>
                <a:t>generic, cross-domain</a:t>
              </a:r>
            </a:p>
            <a:p>
              <a:pPr>
                <a:buFont typeface="Wingdings" charset="2"/>
                <a:buChar char="ü"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</a:rPr>
                <a:t>rich</a:t>
              </a:r>
              <a:r>
                <a:rPr lang="el-GR" sz="2000" dirty="0">
                  <a:solidFill>
                    <a:schemeClr val="accent3">
                      <a:lumMod val="50000"/>
                    </a:schemeClr>
                  </a:solidFill>
                </a:rPr>
                <a:t>, </a:t>
              </a: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</a:rPr>
                <a:t>evolving as fast as the Web</a:t>
              </a:r>
            </a:p>
            <a:p>
              <a:pPr>
                <a:buFont typeface="Wingdings" charset="2"/>
                <a:buChar char="ü"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</a:rPr>
                <a:t>traversable</a:t>
              </a:r>
            </a:p>
            <a:p>
              <a:pPr>
                <a:buFont typeface="Wingdings" charset="2"/>
                <a:buChar char="ü"/>
              </a:pPr>
              <a:r>
                <a:rPr lang="en-US" sz="2000" dirty="0">
                  <a:solidFill>
                    <a:schemeClr val="accent3">
                      <a:lumMod val="50000"/>
                    </a:schemeClr>
                  </a:solidFill>
                </a:rPr>
                <a:t>accurate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97356" y="1905000"/>
              <a:ext cx="1618044" cy="161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30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152400" y="2819400"/>
            <a:ext cx="8839200" cy="58578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Thanks for your attention!</a:t>
            </a: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978" y="4038600"/>
            <a:ext cx="1618044" cy="161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9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deepschema.org</a:t>
            </a:r>
            <a:r>
              <a:rPr lang="en-US" dirty="0"/>
              <a:t>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Class Hierarchy, Taxonomy</a:t>
            </a:r>
          </a:p>
          <a:p>
            <a:endParaRPr lang="en-US" sz="2000" dirty="0"/>
          </a:p>
          <a:p>
            <a:r>
              <a:rPr lang="en-US" sz="2000" dirty="0"/>
              <a:t>Describes all the </a:t>
            </a:r>
            <a:r>
              <a:rPr lang="en-US" sz="2000" b="1" dirty="0"/>
              <a:t>possible environments</a:t>
            </a:r>
            <a:r>
              <a:rPr lang="en-US" sz="2000" dirty="0"/>
              <a:t> than an entity exists in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Comprises information from </a:t>
            </a:r>
            <a:r>
              <a:rPr lang="en-US" sz="2000" b="1" dirty="0" err="1"/>
              <a:t>Wikidata</a:t>
            </a:r>
            <a:r>
              <a:rPr lang="en-US" sz="2000" dirty="0"/>
              <a:t> and </a:t>
            </a:r>
            <a:r>
              <a:rPr lang="en-US" sz="2000" b="1" dirty="0" err="1"/>
              <a:t>schema.org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Main features:</a:t>
            </a:r>
          </a:p>
          <a:p>
            <a:pPr lvl="1"/>
            <a:r>
              <a:rPr lang="en-US" sz="1800" dirty="0"/>
              <a:t>generic, cross-domain</a:t>
            </a:r>
          </a:p>
          <a:p>
            <a:pPr lvl="1"/>
            <a:r>
              <a:rPr lang="en-US" sz="1800" dirty="0"/>
              <a:t>rich</a:t>
            </a:r>
            <a:r>
              <a:rPr lang="el-GR" sz="1800" dirty="0"/>
              <a:t>, </a:t>
            </a:r>
            <a:r>
              <a:rPr lang="en-US" sz="1800" dirty="0"/>
              <a:t>evolving as fast as the Web</a:t>
            </a:r>
          </a:p>
          <a:p>
            <a:pPr lvl="1"/>
            <a:r>
              <a:rPr lang="en-US" sz="1800" dirty="0"/>
              <a:t>traversable</a:t>
            </a:r>
          </a:p>
          <a:p>
            <a:pPr lvl="1"/>
            <a:r>
              <a:rPr lang="en-US" sz="1800" dirty="0"/>
              <a:t>accurate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152400" y="6569075"/>
            <a:ext cx="990600" cy="288925"/>
          </a:xfrm>
        </p:spPr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8553450" y="6569075"/>
            <a:ext cx="514350" cy="288925"/>
          </a:xfrm>
        </p:spPr>
        <p:txBody>
          <a:bodyPr/>
          <a:lstStyle/>
          <a:p>
            <a:fld id="{4129E6E9-F662-2F41-A348-FE7D5CE7E79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9200" y="6569075"/>
            <a:ext cx="7258050" cy="288925"/>
          </a:xfrm>
        </p:spPr>
        <p:txBody>
          <a:bodyPr/>
          <a:lstStyle/>
          <a:p>
            <a:r>
              <a:rPr lang="en-US" dirty="0" err="1"/>
              <a:t>deepschema.org</a:t>
            </a:r>
            <a:r>
              <a:rPr lang="en-US" dirty="0"/>
              <a:t>: An Ontology for Typing Entities in the Web of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7307" y="2133600"/>
            <a:ext cx="725694" cy="7256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97218" y="3124200"/>
            <a:ext cx="549564" cy="5495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1800" y="2456022"/>
            <a:ext cx="804413" cy="8044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4095" y="2578604"/>
            <a:ext cx="788122" cy="78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3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deepschema.org</a:t>
            </a:r>
            <a:r>
              <a:rPr lang="en-US" dirty="0"/>
              <a:t>: An Ontology for Typing Entities in the Web of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7550" y="34861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1143000"/>
            <a:ext cx="4191000" cy="256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/>
              <a:t>YAGO Taxonomy</a:t>
            </a:r>
            <a:endParaRPr lang="el-GR" sz="2000" dirty="0"/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rich</a:t>
            </a:r>
            <a:r>
              <a:rPr lang="el-GR" sz="2000" dirty="0"/>
              <a:t>,</a:t>
            </a:r>
            <a:r>
              <a:rPr lang="el-GR" sz="20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evolving as fast as the Web</a:t>
            </a:r>
          </a:p>
          <a:p>
            <a:pPr>
              <a:buFont typeface=".AppleSystemUIFont" charset="-120"/>
              <a:buChar char="✗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accurate</a:t>
            </a:r>
          </a:p>
          <a:p>
            <a:pPr marL="0" lvl="1" indent="0" algn="ctr">
              <a:buNone/>
            </a:pPr>
            <a:endParaRPr lang="en-US" sz="1800" dirty="0"/>
          </a:p>
          <a:p>
            <a:pPr marL="0" lvl="1" indent="0" algn="ctr">
              <a:buNone/>
            </a:pPr>
            <a:r>
              <a:rPr lang="en-US" sz="1400" dirty="0"/>
              <a:t>&lt;</a:t>
            </a:r>
            <a:r>
              <a:rPr lang="en-US" sz="1400" dirty="0" err="1"/>
              <a:t>wikicat_People_murdered_in_British_Columbia</a:t>
            </a:r>
            <a:r>
              <a:rPr lang="en-US" sz="1400" dirty="0"/>
              <a:t>&gt; </a:t>
            </a:r>
            <a:r>
              <a:rPr lang="en-US" sz="1400" b="1" dirty="0" err="1"/>
              <a:t>rdfs:subClassOf</a:t>
            </a:r>
            <a:r>
              <a:rPr lang="en-US" sz="1400" dirty="0"/>
              <a:t> &lt;wordnet_person_100007846&gt; 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648200" y="1143000"/>
            <a:ext cx="4191000" cy="25685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err="1"/>
              <a:t>Dbpedia</a:t>
            </a:r>
            <a:r>
              <a:rPr lang="en-US" sz="2800" dirty="0"/>
              <a:t> Ontology</a:t>
            </a:r>
          </a:p>
          <a:p>
            <a:pPr>
              <a:buFont typeface=".AppleSystemUIFont" charset="-120"/>
              <a:buChar char="✗"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rich</a:t>
            </a:r>
            <a:r>
              <a:rPr lang="el-GR" sz="2000" dirty="0">
                <a:solidFill>
                  <a:schemeClr val="accent2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evolving as fast as the Web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accurate</a:t>
            </a:r>
          </a:p>
          <a:p>
            <a:pPr marL="0" indent="0">
              <a:buNone/>
            </a:pPr>
            <a:endParaRPr lang="en-US" sz="1800" dirty="0"/>
          </a:p>
          <a:p>
            <a:pPr marL="0" lvl="1" indent="0" algn="ctr">
              <a:buNone/>
            </a:pPr>
            <a:r>
              <a:rPr lang="en-US" sz="1800" dirty="0"/>
              <a:t>Manually constructed; </a:t>
            </a:r>
            <a:br>
              <a:rPr lang="en-US" sz="1800" dirty="0"/>
            </a:br>
            <a:r>
              <a:rPr lang="en-US" sz="1800" dirty="0"/>
              <a:t>Only 685 classes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4800" y="3886200"/>
            <a:ext cx="4191000" cy="2637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err="1"/>
              <a:t>Wikidata</a:t>
            </a:r>
            <a:r>
              <a:rPr lang="en-US" sz="2800" dirty="0"/>
              <a:t> Class Hierarchy</a:t>
            </a:r>
            <a:endParaRPr lang="el-GR" sz="20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rich</a:t>
            </a:r>
            <a:r>
              <a:rPr lang="el-G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evolving as fast as the Web</a:t>
            </a:r>
            <a:endParaRPr lang="el-GR" sz="20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.AppleSystemUIFont" charset="-120"/>
              <a:buChar char="?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accurate</a:t>
            </a:r>
            <a:endParaRPr lang="en-US" sz="20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 algn="ctr">
              <a:buNone/>
            </a:pPr>
            <a:r>
              <a:rPr lang="en-US" sz="1800" dirty="0"/>
              <a:t>Crowdsourced schema; </a:t>
            </a:r>
            <a:br>
              <a:rPr lang="en-US" sz="1800" dirty="0"/>
            </a:br>
            <a:r>
              <a:rPr lang="en-US" sz="1800" dirty="0"/>
              <a:t>No tree structure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4648200" y="3886200"/>
            <a:ext cx="4191000" cy="263739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buNone/>
            </a:pPr>
            <a:r>
              <a:rPr lang="en-US" sz="2800" dirty="0" err="1"/>
              <a:t>schema.org</a:t>
            </a:r>
            <a:endParaRPr lang="en-US" sz="2800" dirty="0"/>
          </a:p>
          <a:p>
            <a:pPr>
              <a:buFont typeface=".AppleSystemUIFont" charset="-120"/>
              <a:buChar char="?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rich</a:t>
            </a:r>
            <a:r>
              <a:rPr lang="el-GR" sz="2000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evolving as fast as the Web</a:t>
            </a:r>
            <a:endParaRPr lang="el-GR" sz="2000" dirty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traversable</a:t>
            </a:r>
          </a:p>
          <a:p>
            <a:pPr>
              <a:buFont typeface="Wingdings" charset="2"/>
              <a:buChar char="ü"/>
            </a:pPr>
            <a:r>
              <a:rPr lang="en-US" sz="2000" dirty="0">
                <a:solidFill>
                  <a:schemeClr val="accent3">
                    <a:lumMod val="50000"/>
                  </a:schemeClr>
                </a:solidFill>
              </a:rPr>
              <a:t>accurate</a:t>
            </a:r>
            <a:endParaRPr lang="en-US" sz="2000" dirty="0"/>
          </a:p>
          <a:p>
            <a:pPr marL="0" lvl="1" indent="0">
              <a:buNone/>
            </a:pPr>
            <a:endParaRPr lang="en-US" sz="1800" dirty="0"/>
          </a:p>
          <a:p>
            <a:pPr marL="0" lvl="1" indent="0" algn="ctr">
              <a:buNone/>
            </a:pPr>
            <a:r>
              <a:rPr lang="en-US" sz="1800" dirty="0"/>
              <a:t>Manually constructed;</a:t>
            </a:r>
          </a:p>
          <a:p>
            <a:pPr marL="0" lvl="1" indent="0" algn="ctr">
              <a:buNone/>
            </a:pPr>
            <a:r>
              <a:rPr lang="en-US" sz="1800" dirty="0"/>
              <a:t>Used by billions of web pages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05100" y="5410200"/>
            <a:ext cx="373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err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deepschema.org</a:t>
            </a:r>
            <a:endParaRPr lang="en-US" sz="2400" b="1" dirty="0">
              <a:solidFill>
                <a:srgbClr val="C0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28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3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mph" presetSubtype="0" grpId="6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grpId="5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3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mph" presetSubtype="0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3" animBg="1"/>
      <p:bldP spid="8" grpId="4" animBg="1"/>
      <p:bldP spid="8" grpId="5" animBg="1"/>
      <p:bldP spid="8" grpId="6" animBg="1"/>
      <p:bldP spid="8" grpId="7" animBg="1"/>
      <p:bldP spid="11" grpId="3" animBg="1"/>
      <p:bldP spid="11" grpId="4" animBg="1"/>
      <p:bldP spid="11" grpId="5" animBg="1"/>
      <p:bldP spid="11" grpId="6" animBg="1"/>
      <p:bldP spid="12" grpId="0" animBg="1"/>
      <p:bldP spid="12" grpId="1" animBg="1"/>
      <p:bldP spid="13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Wikidata</a:t>
            </a:r>
            <a:r>
              <a:rPr lang="en-US" dirty="0"/>
              <a:t> Class Hierarchy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Wikidata</a:t>
            </a:r>
            <a:r>
              <a:rPr lang="en-US" dirty="0"/>
              <a:t> Class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267200" cy="52578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Extraction Phase</a:t>
            </a:r>
            <a:endParaRPr lang="el-GR" b="1" dirty="0"/>
          </a:p>
          <a:p>
            <a:endParaRPr lang="en-US" b="1" dirty="0"/>
          </a:p>
          <a:p>
            <a:pPr marL="0" indent="0" algn="ctr">
              <a:buNone/>
            </a:pPr>
            <a:r>
              <a:rPr lang="en-US" sz="2000" dirty="0"/>
              <a:t>RDFS Entailment Rules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sz="1400" dirty="0"/>
              <a:t>			</a:t>
            </a:r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400" dirty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r>
              <a:rPr lang="en-US" sz="1100" dirty="0"/>
              <a:t>A </a:t>
            </a:r>
            <a:r>
              <a:rPr lang="en-US" sz="1100" dirty="0" err="1"/>
              <a:t>rdf:type</a:t>
            </a:r>
            <a:r>
              <a:rPr lang="en-US" sz="1100" dirty="0"/>
              <a:t> B </a:t>
            </a:r>
            <a:r>
              <a:rPr lang="nb-NO" sz="1100" dirty="0"/>
              <a:t>⇒ </a:t>
            </a:r>
            <a:r>
              <a:rPr lang="nb-NO" sz="1100" dirty="0" err="1"/>
              <a:t>class</a:t>
            </a:r>
            <a:r>
              <a:rPr lang="nb-NO" sz="1100" dirty="0"/>
              <a:t>(B)</a:t>
            </a:r>
            <a:endParaRPr lang="en-US" sz="1100" dirty="0"/>
          </a:p>
          <a:p>
            <a:pPr marL="57150" indent="0">
              <a:buNone/>
            </a:pPr>
            <a:r>
              <a:rPr lang="en-US" sz="1100" dirty="0"/>
              <a:t>A </a:t>
            </a:r>
            <a:r>
              <a:rPr lang="en-US" sz="1100" dirty="0" err="1"/>
              <a:t>rdfs:subClassOf</a:t>
            </a:r>
            <a:r>
              <a:rPr lang="en-US" sz="1100" dirty="0"/>
              <a:t> B </a:t>
            </a:r>
            <a:r>
              <a:rPr lang="nb-NO" sz="1100" dirty="0"/>
              <a:t>⇒ </a:t>
            </a:r>
            <a:r>
              <a:rPr lang="nb-NO" sz="1100" dirty="0" err="1"/>
              <a:t>class</a:t>
            </a:r>
            <a:r>
              <a:rPr lang="nb-NO" sz="1100" dirty="0"/>
              <a:t>(A) ∧ </a:t>
            </a:r>
            <a:r>
              <a:rPr lang="nb-NO" sz="1100" dirty="0" err="1"/>
              <a:t>class</a:t>
            </a:r>
            <a:r>
              <a:rPr lang="nb-NO" sz="1100" dirty="0"/>
              <a:t>(B) ∧ </a:t>
            </a:r>
            <a:r>
              <a:rPr lang="nb-NO" sz="1100" dirty="0" err="1"/>
              <a:t>subclass</a:t>
            </a:r>
            <a:r>
              <a:rPr lang="nb-NO" sz="1100" dirty="0"/>
              <a:t>(A, B)</a:t>
            </a:r>
            <a:endParaRPr lang="en-US" sz="1100" dirty="0"/>
          </a:p>
          <a:p>
            <a:pPr marL="57150" indent="0">
              <a:buNone/>
            </a:pPr>
            <a:endParaRPr lang="en-US" sz="1100" dirty="0"/>
          </a:p>
          <a:p>
            <a:pPr marL="57150" indent="0">
              <a:buNone/>
            </a:pPr>
            <a:r>
              <a:rPr lang="en-US" sz="1100" dirty="0" err="1"/>
              <a:t>rdfs:subClassOf</a:t>
            </a:r>
            <a:r>
              <a:rPr lang="en-US" sz="1100" dirty="0"/>
              <a:t> ≡</a:t>
            </a:r>
            <a:r>
              <a:rPr lang="en-US" sz="1100" dirty="0">
                <a:sym typeface="Wingdings"/>
              </a:rPr>
              <a:t> </a:t>
            </a:r>
            <a:r>
              <a:rPr lang="en-US" sz="1100" dirty="0"/>
              <a:t>P279 (subclass of) </a:t>
            </a:r>
          </a:p>
          <a:p>
            <a:pPr marL="57150" indent="0">
              <a:buNone/>
            </a:pPr>
            <a:r>
              <a:rPr lang="en-US" sz="1100" dirty="0" err="1"/>
              <a:t>rdfs:type</a:t>
            </a:r>
            <a:r>
              <a:rPr lang="en-US" sz="1100" dirty="0"/>
              <a:t> ≡</a:t>
            </a:r>
            <a:r>
              <a:rPr lang="en-US" sz="1100" dirty="0">
                <a:sym typeface="Wingdings"/>
              </a:rPr>
              <a:t> </a:t>
            </a:r>
            <a:r>
              <a:rPr lang="en-US" sz="1100" dirty="0"/>
              <a:t>P31 (instance of)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24400" y="1143000"/>
            <a:ext cx="4267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57300" y="2590800"/>
            <a:ext cx="2362200" cy="1524000"/>
            <a:chOff x="6781800" y="2209800"/>
            <a:chExt cx="1905000" cy="1143000"/>
          </a:xfrm>
        </p:grpSpPr>
        <p:sp>
          <p:nvSpPr>
            <p:cNvPr id="10" name="Oval 9"/>
            <p:cNvSpPr/>
            <p:nvPr/>
          </p:nvSpPr>
          <p:spPr>
            <a:xfrm>
              <a:off x="6781800" y="2209800"/>
              <a:ext cx="7620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7924800" y="2209800"/>
              <a:ext cx="7620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B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24800" y="2895600"/>
              <a:ext cx="762000" cy="4572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A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010400" y="3124201"/>
              <a:ext cx="304800" cy="228599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A</a:t>
              </a:r>
            </a:p>
          </p:txBody>
        </p:sp>
        <p:cxnSp>
          <p:nvCxnSpPr>
            <p:cNvPr id="14" name="Straight Arrow Connector 13"/>
            <p:cNvCxnSpPr>
              <a:endCxn id="14" idx="4"/>
            </p:cNvCxnSpPr>
            <p:nvPr/>
          </p:nvCxnSpPr>
          <p:spPr>
            <a:xfrm flipV="1">
              <a:off x="7162800" y="2667000"/>
              <a:ext cx="0" cy="457201"/>
            </a:xfrm>
            <a:prstGeom prst="straightConnector1">
              <a:avLst/>
            </a:prstGeom>
            <a:ln w="28575">
              <a:prstDash val="sys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5" idx="4"/>
            </p:cNvCxnSpPr>
            <p:nvPr/>
          </p:nvCxnSpPr>
          <p:spPr>
            <a:xfrm flipV="1">
              <a:off x="8305800" y="2667000"/>
              <a:ext cx="0" cy="2286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Snip Single Corner Rectangle 34"/>
          <p:cNvSpPr/>
          <p:nvPr/>
        </p:nvSpPr>
        <p:spPr>
          <a:xfrm>
            <a:off x="5052980" y="4038600"/>
            <a:ext cx="3500470" cy="1524000"/>
          </a:xfrm>
          <a:prstGeom prst="snip1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Classes with no English label</a:t>
            </a:r>
          </a:p>
        </p:txBody>
      </p:sp>
      <p:grpSp>
        <p:nvGrpSpPr>
          <p:cNvPr id="40" name="Group 39"/>
          <p:cNvGrpSpPr>
            <a:grpSpLocks noChangeAspect="1"/>
          </p:cNvGrpSpPr>
          <p:nvPr/>
        </p:nvGrpSpPr>
        <p:grpSpPr>
          <a:xfrm>
            <a:off x="7936655" y="5195400"/>
            <a:ext cx="597745" cy="367200"/>
            <a:chOff x="10974240" y="4591370"/>
            <a:chExt cx="836760" cy="51403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382822" y="4591370"/>
              <a:ext cx="428178" cy="514030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74240" y="4603141"/>
              <a:ext cx="382854" cy="459619"/>
            </a:xfrm>
            <a:prstGeom prst="rect">
              <a:avLst/>
            </a:prstGeom>
          </p:spPr>
        </p:pic>
        <p:cxnSp>
          <p:nvCxnSpPr>
            <p:cNvPr id="37" name="Straight Connector 36"/>
            <p:cNvCxnSpPr/>
            <p:nvPr/>
          </p:nvCxnSpPr>
          <p:spPr>
            <a:xfrm flipH="1">
              <a:off x="10974255" y="4603141"/>
              <a:ext cx="382854" cy="459619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Snip Single Corner Rectangle 29"/>
          <p:cNvSpPr/>
          <p:nvPr/>
        </p:nvSpPr>
        <p:spPr>
          <a:xfrm>
            <a:off x="5044440" y="2293609"/>
            <a:ext cx="3509010" cy="1516391"/>
          </a:xfrm>
          <a:prstGeom prst="snip1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Ontologies from domain-specific</a:t>
            </a:r>
            <a:r>
              <a:rPr lang="el-GR" sz="2400" dirty="0"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KBs</a:t>
            </a:r>
          </a:p>
        </p:txBody>
      </p:sp>
      <p:grpSp>
        <p:nvGrpSpPr>
          <p:cNvPr id="39" name="Group 38"/>
          <p:cNvGrpSpPr>
            <a:grpSpLocks noChangeAspect="1"/>
          </p:cNvGrpSpPr>
          <p:nvPr/>
        </p:nvGrpSpPr>
        <p:grpSpPr>
          <a:xfrm>
            <a:off x="7706400" y="3442057"/>
            <a:ext cx="828000" cy="367943"/>
            <a:chOff x="6574128" y="4583481"/>
            <a:chExt cx="1174492" cy="521919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20442" y="4593893"/>
              <a:ext cx="428178" cy="511507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6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3159" y="4583481"/>
              <a:ext cx="427088" cy="510205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7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74128" y="4623829"/>
              <a:ext cx="358449" cy="428208"/>
            </a:xfrm>
            <a:prstGeom prst="rect">
              <a:avLst/>
            </a:prstGeom>
          </p:spPr>
        </p:pic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648200" y="1143000"/>
            <a:ext cx="42672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b="1" dirty="0"/>
              <a:t>Filtering Phase</a:t>
            </a:r>
            <a:endParaRPr lang="en-US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Font typeface="Arial" pitchFamily="34" charset="0"/>
              <a:buNone/>
            </a:pPr>
            <a:endParaRPr lang="en-US" b="1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700" dirty="0"/>
              <a:t>Keep </a:t>
            </a:r>
            <a:r>
              <a:rPr lang="en-US" sz="1700" dirty="0" err="1"/>
              <a:t>deepschema.org</a:t>
            </a:r>
            <a:r>
              <a:rPr lang="en-US" sz="1700" dirty="0"/>
              <a:t> generic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4648200" y="1143000"/>
            <a:ext cx="0" cy="525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4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 of the Class Hierarchy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>
                <a:solidFill>
                  <a:schemeClr val="accent2"/>
                </a:solidFill>
              </a:rPr>
              <a:t>One</a:t>
            </a:r>
            <a:r>
              <a:rPr lang="en-US" dirty="0"/>
              <a:t> subgraph contains </a:t>
            </a:r>
            <a:r>
              <a:rPr lang="en-US" b="1" dirty="0">
                <a:solidFill>
                  <a:schemeClr val="accent2"/>
                </a:solidFill>
              </a:rPr>
              <a:t>96%</a:t>
            </a:r>
            <a:r>
              <a:rPr lang="en-US" dirty="0"/>
              <a:t> of the total classes and </a:t>
            </a:r>
            <a:r>
              <a:rPr lang="en-US" b="1" dirty="0">
                <a:solidFill>
                  <a:schemeClr val="accent2"/>
                </a:solidFill>
              </a:rPr>
              <a:t>97%</a:t>
            </a:r>
            <a:r>
              <a:rPr lang="en-US" dirty="0"/>
              <a:t> of the total subclass relations</a:t>
            </a:r>
          </a:p>
        </p:txBody>
      </p:sp>
      <p:graphicFrame>
        <p:nvGraphicFramePr>
          <p:cNvPr id="13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512098"/>
              </p:ext>
            </p:extLst>
          </p:nvPr>
        </p:nvGraphicFramePr>
        <p:xfrm>
          <a:off x="304800" y="1143000"/>
          <a:ext cx="8534402" cy="4267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Classes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123,033</a:t>
                      </a:r>
                      <a:r>
                        <a:rPr lang="is-I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Subclass Relations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126,688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Disconnected Subgraphs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  <a:r>
                        <a:rPr lang="el-GR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,</a:t>
                      </a:r>
                      <a:r>
                        <a:rPr lang="en-US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263</a:t>
                      </a:r>
                      <a:endParaRPr lang="is-IS" sz="2400" b="1" dirty="0">
                        <a:effectLst/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Root Classes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s-I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14,084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Leaf Classes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i-FI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102,434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Avg</a:t>
                      </a:r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</a:t>
                      </a:r>
                      <a:r>
                        <a:rPr lang="en-US" sz="2400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num</a:t>
                      </a:r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of Subclasses per 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1.03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Avg</a:t>
                      </a:r>
                      <a:r>
                        <a:rPr lang="en-US" sz="2400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 depth of Hierarchy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nb-NO" sz="2400" b="1" dirty="0">
                          <a:effectLst/>
                          <a:latin typeface="Helvetica" charset="0"/>
                          <a:ea typeface="Helvetica" charset="0"/>
                          <a:cs typeface="Helvetica" charset="0"/>
                        </a:rPr>
                        <a:t>7.93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83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Instances per </a:t>
            </a:r>
            <a:r>
              <a:rPr lang="en-US" dirty="0" err="1"/>
              <a:t>Wikidata</a:t>
            </a:r>
            <a:r>
              <a:rPr lang="en-US" dirty="0"/>
              <a:t> Class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152400" y="5967413"/>
            <a:ext cx="8839200" cy="5857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The first class with more </a:t>
            </a:r>
            <a:r>
              <a:rPr lang="en-US" sz="2000" b="1" dirty="0">
                <a:solidFill>
                  <a:schemeClr val="accent2"/>
                </a:solidFill>
              </a:rPr>
              <a:t>direct</a:t>
            </a:r>
            <a:r>
              <a:rPr lang="en-US" sz="2000" dirty="0"/>
              <a:t> than </a:t>
            </a:r>
            <a:r>
              <a:rPr lang="en-US" sz="2000" b="1" dirty="0">
                <a:solidFill>
                  <a:schemeClr val="accent2"/>
                </a:solidFill>
              </a:rPr>
              <a:t>inherited</a:t>
            </a:r>
            <a:r>
              <a:rPr lang="en-US" sz="2000" dirty="0"/>
              <a:t> instances is </a:t>
            </a:r>
            <a:r>
              <a:rPr lang="en-US" sz="2000" b="1" i="1" dirty="0">
                <a:solidFill>
                  <a:schemeClr val="accent2"/>
                </a:solidFill>
              </a:rPr>
              <a:t>human</a:t>
            </a:r>
            <a:endParaRPr lang="en-US" sz="2000" dirty="0">
              <a:solidFill>
                <a:schemeClr val="accent2"/>
              </a:solidFill>
            </a:endParaRPr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7384500"/>
              </p:ext>
            </p:extLst>
          </p:nvPr>
        </p:nvGraphicFramePr>
        <p:xfrm>
          <a:off x="914400" y="1143000"/>
          <a:ext cx="7162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2397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Coverage of </a:t>
            </a:r>
            <a:r>
              <a:rPr lang="en-US" dirty="0" err="1"/>
              <a:t>Wikidata</a:t>
            </a:r>
            <a:r>
              <a:rPr lang="en-US" dirty="0"/>
              <a:t> Classes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68266"/>
              </p:ext>
            </p:extLst>
          </p:nvPr>
        </p:nvGraphicFramePr>
        <p:xfrm>
          <a:off x="990600" y="1219200"/>
          <a:ext cx="6858000" cy="464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Rectangle 12"/>
          <p:cNvSpPr/>
          <p:nvPr/>
        </p:nvSpPr>
        <p:spPr>
          <a:xfrm rot="1182990">
            <a:off x="5789363" y="1911459"/>
            <a:ext cx="2540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400" b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support of </a:t>
            </a:r>
            <a:br>
              <a:rPr lang="en-US" sz="2400" b="1" dirty="0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</a:br>
            <a:r>
              <a:rPr lang="en-US" sz="2400" b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350 </a:t>
            </a:r>
            <a:br>
              <a:rPr lang="en-US" sz="2400" b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</a:br>
            <a:r>
              <a:rPr lang="en-US" sz="2400" b="1">
                <a:solidFill>
                  <a:srgbClr val="C00000"/>
                </a:solidFill>
                <a:latin typeface="Chalkduster" charset="0"/>
                <a:ea typeface="Chalkduster" charset="0"/>
                <a:cs typeface="Chalkduster" charset="0"/>
              </a:rPr>
              <a:t>languages</a:t>
            </a:r>
            <a:endParaRPr lang="en-US" sz="2400" b="1" dirty="0">
              <a:solidFill>
                <a:srgbClr val="C00000"/>
              </a:solidFill>
              <a:latin typeface="Chalkduster" charset="0"/>
              <a:ea typeface="Chalkduster" charset="0"/>
              <a:cs typeface="Chalkduster" charset="0"/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152400" y="5967413"/>
            <a:ext cx="8839200" cy="5857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/>
              <a:t>For a </a:t>
            </a:r>
            <a:r>
              <a:rPr lang="en-US" sz="2000" b="1" i="1" dirty="0">
                <a:solidFill>
                  <a:schemeClr val="accent2"/>
                </a:solidFill>
              </a:rPr>
              <a:t>non-English</a:t>
            </a:r>
            <a:r>
              <a:rPr lang="en-US" sz="2000" dirty="0"/>
              <a:t> class hierarchy we get </a:t>
            </a:r>
            <a:r>
              <a:rPr lang="en-US" sz="2000" b="1" i="1" dirty="0">
                <a:solidFill>
                  <a:schemeClr val="accent2"/>
                </a:solidFill>
              </a:rPr>
              <a:t>at least ~50%</a:t>
            </a:r>
            <a:r>
              <a:rPr lang="en-US" sz="2000" dirty="0"/>
              <a:t> loss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41274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50" dirty="0"/>
              <a:t>Number of Classes per </a:t>
            </a:r>
            <a:r>
              <a:rPr lang="en-US" sz="2350" dirty="0" err="1"/>
              <a:t>Wikidata</a:t>
            </a:r>
            <a:r>
              <a:rPr lang="en-US" sz="2350" dirty="0"/>
              <a:t> External Contributor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03/04/2017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deepschema.org: An Ontology for Typing Entities in the Web of Data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E6E9-F662-2F41-A348-FE7D5CE7E79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927417"/>
              </p:ext>
            </p:extLst>
          </p:nvPr>
        </p:nvGraphicFramePr>
        <p:xfrm>
          <a:off x="228600" y="1104900"/>
          <a:ext cx="8763000" cy="4533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 Placeholder 1"/>
          <p:cNvSpPr txBox="1">
            <a:spLocks/>
          </p:cNvSpPr>
          <p:nvPr/>
        </p:nvSpPr>
        <p:spPr>
          <a:xfrm>
            <a:off x="152400" y="5967413"/>
            <a:ext cx="8839200" cy="58578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Helvetica" pitchFamily="34" charset="0"/>
                <a:ea typeface="+mn-ea"/>
                <a:cs typeface="Helvetic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i="1">
                <a:solidFill>
                  <a:schemeClr val="accent2"/>
                </a:solidFill>
              </a:rPr>
              <a:t>50%</a:t>
            </a:r>
            <a:r>
              <a:rPr lang="en-US" sz="2000"/>
              <a:t> of the classes has </a:t>
            </a:r>
            <a:r>
              <a:rPr lang="en-US" sz="2000" b="1" i="1">
                <a:solidFill>
                  <a:schemeClr val="accent2"/>
                </a:solidFill>
              </a:rPr>
              <a:t>no provenance</a:t>
            </a:r>
            <a:r>
              <a:rPr lang="en-US" sz="2000"/>
              <a:t> information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97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D3E1D55-A42C-7541-BE9D-9B108414FD95}">
  <we:reference id="wa104178141" version="3.0.4.1" store="en-US" storeType="OMEX"/>
  <we:alternateReferences>
    <we:reference id="wa104178141" version="3.0.4.1" store="wa104178141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A2EEEE5-06DB-3948-9C8C-ED77B45B1A35}">
  <we:reference id="wa104380510" version="1.0.0.3" store="en-US" storeType="OMEX"/>
  <we:alternateReferences>
    <we:reference id="wa104380510" version="1.0.0.3" store="wa10438051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10581</TotalTime>
  <Words>993</Words>
  <Application>Microsoft Macintosh PowerPoint</Application>
  <PresentationFormat>On-screen Show (4:3)</PresentationFormat>
  <Paragraphs>293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.AppleSystemUIFont</vt:lpstr>
      <vt:lpstr>Arial</vt:lpstr>
      <vt:lpstr>Calibri</vt:lpstr>
      <vt:lpstr>Chalkduster</vt:lpstr>
      <vt:lpstr>Helvetica</vt:lpstr>
      <vt:lpstr>Helvetica Neue</vt:lpstr>
      <vt:lpstr>Wingdings</vt:lpstr>
      <vt:lpstr>Office Theme</vt:lpstr>
      <vt:lpstr>PowerPoint Presentation</vt:lpstr>
      <vt:lpstr>What is deepschema.org?</vt:lpstr>
      <vt:lpstr>Related Work</vt:lpstr>
      <vt:lpstr>PowerPoint Presentation</vt:lpstr>
      <vt:lpstr>Wikidata Class Hierarchy</vt:lpstr>
      <vt:lpstr>Structure of the Class Hierarchy</vt:lpstr>
      <vt:lpstr>Number of Instances per Wikidata Class</vt:lpstr>
      <vt:lpstr>Language Coverage of Wikidata Classes</vt:lpstr>
      <vt:lpstr>Number of Classes per Wikidata External Contributor</vt:lpstr>
      <vt:lpstr>PowerPoint Presentation</vt:lpstr>
      <vt:lpstr>Integration Heuristics</vt:lpstr>
      <vt:lpstr>Resulting pairs</vt:lpstr>
      <vt:lpstr>PowerPoint Presentation</vt:lpstr>
      <vt:lpstr>Accuracy: Crowdsourcing Evaluation</vt:lpstr>
      <vt:lpstr>Accuracy: Crowdsourcing Evaluation</vt:lpstr>
      <vt:lpstr>Traversability</vt:lpstr>
      <vt:lpstr>Genericity</vt:lpstr>
      <vt:lpstr>Conclusions &amp;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psmeros</dc:creator>
  <cp:lastModifiedBy>Panayiotis Smeros</cp:lastModifiedBy>
  <cp:revision>653</cp:revision>
  <cp:lastPrinted>2016-04-12T16:15:59Z</cp:lastPrinted>
  <dcterms:created xsi:type="dcterms:W3CDTF">2015-05-26T10:31:06Z</dcterms:created>
  <dcterms:modified xsi:type="dcterms:W3CDTF">2022-10-20T19:08:00Z</dcterms:modified>
</cp:coreProperties>
</file>