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4"/>
  </p:sldMasterIdLst>
  <p:notesMasterIdLst>
    <p:notesMasterId r:id="rId21"/>
  </p:notesMasterIdLst>
  <p:handoutMasterIdLst>
    <p:handoutMasterId r:id="rId22"/>
  </p:handoutMasterIdLst>
  <p:sldIdLst>
    <p:sldId id="256" r:id="rId5"/>
    <p:sldId id="315" r:id="rId6"/>
    <p:sldId id="260" r:id="rId7"/>
    <p:sldId id="317" r:id="rId8"/>
    <p:sldId id="298" r:id="rId9"/>
    <p:sldId id="300" r:id="rId10"/>
    <p:sldId id="304" r:id="rId11"/>
    <p:sldId id="318" r:id="rId12"/>
    <p:sldId id="305" r:id="rId13"/>
    <p:sldId id="309" r:id="rId14"/>
    <p:sldId id="320" r:id="rId15"/>
    <p:sldId id="310" r:id="rId16"/>
    <p:sldId id="321" r:id="rId17"/>
    <p:sldId id="311" r:id="rId18"/>
    <p:sldId id="275" r:id="rId19"/>
    <p:sldId id="314" r:id="rId20"/>
  </p:sldIdLst>
  <p:sldSz cx="9144000" cy="5143500" type="screen16x9"/>
  <p:notesSz cx="6858000" cy="9144000"/>
  <p:defaultTextStyle>
    <a:defPPr>
      <a:defRPr lang="fr-FR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80" userDrawn="1">
          <p15:clr>
            <a:srgbClr val="A4A3A4"/>
          </p15:clr>
        </p15:guide>
        <p15:guide id="2" pos="117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94" autoAdjust="0"/>
    <p:restoredTop sz="70145"/>
  </p:normalViewPr>
  <p:slideViewPr>
    <p:cSldViewPr snapToGrid="0" snapToObjects="1" showGuides="1">
      <p:cViewPr varScale="1">
        <p:scale>
          <a:sx n="79" d="100"/>
          <a:sy n="79" d="100"/>
        </p:scale>
        <p:origin x="2080" y="192"/>
      </p:cViewPr>
      <p:guideLst>
        <p:guide orient="horz" pos="1280"/>
        <p:guide pos="11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40" d="100"/>
        <a:sy n="14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150" d="100"/>
          <a:sy n="150" d="100"/>
        </p:scale>
        <p:origin x="6080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14821C93-826D-4020-8A7D-B22215AE14DE}"/>
    <pc:docChg chg="modSld">
      <pc:chgData name="" userId="" providerId="" clId="Web-{14821C93-826D-4020-8A7D-B22215AE14DE}" dt="2019-05-01T21:47:08.744" v="4" actId="14100"/>
      <pc:docMkLst>
        <pc:docMk/>
      </pc:docMkLst>
      <pc:sldChg chg="addSp delSp modSp addAnim">
        <pc:chgData name="" userId="" providerId="" clId="Web-{14821C93-826D-4020-8A7D-B22215AE14DE}" dt="2019-05-01T21:47:08.744" v="4" actId="14100"/>
        <pc:sldMkLst>
          <pc:docMk/>
          <pc:sldMk cId="3236659568" sldId="265"/>
        </pc:sldMkLst>
        <pc:spChg chg="del mod">
          <ac:chgData name="" userId="" providerId="" clId="Web-{14821C93-826D-4020-8A7D-B22215AE14DE}" dt="2019-05-01T21:46:48.947" v="1"/>
          <ac:spMkLst>
            <pc:docMk/>
            <pc:sldMk cId="3236659568" sldId="265"/>
            <ac:spMk id="6" creationId="{26DDDE3F-987E-DD45-8D71-1F963938A76B}"/>
          </ac:spMkLst>
        </pc:spChg>
        <pc:grpChg chg="add mod">
          <ac:chgData name="" userId="" providerId="" clId="Web-{14821C93-826D-4020-8A7D-B22215AE14DE}" dt="2019-05-01T21:47:08.744" v="4" actId="14100"/>
          <ac:grpSpMkLst>
            <pc:docMk/>
            <pc:sldMk cId="3236659568" sldId="265"/>
            <ac:grpSpMk id="10" creationId="{DF80387D-D4FB-4317-A7AE-FB2AE494F5F2}"/>
          </ac:grpSpMkLst>
        </pc:gr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EA8D79-B577-A941-A4CB-ACC43647A79F}" type="doc">
      <dgm:prSet loTypeId="urn:microsoft.com/office/officeart/2005/8/layout/hProcess3" loCatId="" qsTypeId="urn:microsoft.com/office/officeart/2005/8/quickstyle/simple3" qsCatId="simple" csTypeId="urn:microsoft.com/office/officeart/2005/8/colors/accent6_2" csCatId="accent6" phldr="1"/>
      <dgm:spPr/>
    </dgm:pt>
    <dgm:pt modelId="{65A4C506-2E7D-9140-8A38-9DEE98EEBB68}">
      <dgm:prSet phldrT="[Text]"/>
      <dgm:spPr/>
      <dgm:t>
        <a:bodyPr/>
        <a:lstStyle/>
        <a:p>
          <a:r>
            <a:rPr lang="en-GB" b="1" dirty="0">
              <a:latin typeface="Helvetica" pitchFamily="2" charset="0"/>
            </a:rPr>
            <a:t>Political</a:t>
          </a:r>
          <a:br>
            <a:rPr lang="en-GB" b="1" dirty="0">
              <a:latin typeface="Helvetica" pitchFamily="2" charset="0"/>
            </a:rPr>
          </a:br>
          <a:r>
            <a:rPr lang="en-GB" b="1" dirty="0">
              <a:latin typeface="Helvetica" pitchFamily="2" charset="0"/>
            </a:rPr>
            <a:t>Agendas</a:t>
          </a:r>
        </a:p>
      </dgm:t>
    </dgm:pt>
    <dgm:pt modelId="{AFDA0CA5-E6A0-BE41-BB36-9B529659CAFF}" type="parTrans" cxnId="{A239DEA1-FA8F-8745-9567-3AB79FBD7EF0}">
      <dgm:prSet/>
      <dgm:spPr/>
      <dgm:t>
        <a:bodyPr/>
        <a:lstStyle/>
        <a:p>
          <a:endParaRPr lang="en-GB"/>
        </a:p>
      </dgm:t>
    </dgm:pt>
    <dgm:pt modelId="{B29EFB16-6FF3-5844-93D8-F33E7DE7F6CD}" type="sibTrans" cxnId="{A239DEA1-FA8F-8745-9567-3AB79FBD7EF0}">
      <dgm:prSet/>
      <dgm:spPr/>
      <dgm:t>
        <a:bodyPr/>
        <a:lstStyle/>
        <a:p>
          <a:endParaRPr lang="en-GB"/>
        </a:p>
      </dgm:t>
    </dgm:pt>
    <dgm:pt modelId="{90B690BC-A264-AA44-A28E-34E5F549962F}">
      <dgm:prSet phldrT="[Text]"/>
      <dgm:spPr/>
      <dgm:t>
        <a:bodyPr/>
        <a:lstStyle/>
        <a:p>
          <a:r>
            <a:rPr lang="en-GB" b="1">
              <a:latin typeface="Helvetica" pitchFamily="2" charset="0"/>
            </a:rPr>
            <a:t>Misinterpretation</a:t>
          </a:r>
          <a:endParaRPr lang="en-GB" b="1" dirty="0">
            <a:latin typeface="Helvetica" pitchFamily="2" charset="0"/>
          </a:endParaRPr>
        </a:p>
      </dgm:t>
    </dgm:pt>
    <dgm:pt modelId="{EEA5338E-E512-3841-88D0-814DFBD2CFC8}" type="parTrans" cxnId="{866FB836-CAB8-524A-B3FD-7671D3A3910F}">
      <dgm:prSet/>
      <dgm:spPr/>
      <dgm:t>
        <a:bodyPr/>
        <a:lstStyle/>
        <a:p>
          <a:endParaRPr lang="en-GB"/>
        </a:p>
      </dgm:t>
    </dgm:pt>
    <dgm:pt modelId="{3FD494F3-4954-F247-82B7-5A7E9188138D}" type="sibTrans" cxnId="{866FB836-CAB8-524A-B3FD-7671D3A3910F}">
      <dgm:prSet/>
      <dgm:spPr/>
      <dgm:t>
        <a:bodyPr/>
        <a:lstStyle/>
        <a:p>
          <a:endParaRPr lang="en-GB"/>
        </a:p>
      </dgm:t>
    </dgm:pt>
    <dgm:pt modelId="{83BFB322-E721-0C41-8BC0-8ABC6BF81099}">
      <dgm:prSet phldrT="[Text]"/>
      <dgm:spPr/>
      <dgm:t>
        <a:bodyPr/>
        <a:lstStyle/>
        <a:p>
          <a:r>
            <a:rPr lang="en-GB" b="1" dirty="0">
              <a:latin typeface="Helvetica" pitchFamily="2" charset="0"/>
            </a:rPr>
            <a:t>Selective Amplification</a:t>
          </a:r>
        </a:p>
      </dgm:t>
    </dgm:pt>
    <dgm:pt modelId="{16AAB1EC-6F60-5443-A109-157EF709A910}" type="parTrans" cxnId="{888A3F7B-C586-2A4D-ADA3-1041ED17D3CA}">
      <dgm:prSet/>
      <dgm:spPr/>
      <dgm:t>
        <a:bodyPr/>
        <a:lstStyle/>
        <a:p>
          <a:endParaRPr lang="en-GB"/>
        </a:p>
      </dgm:t>
    </dgm:pt>
    <dgm:pt modelId="{2533DF0A-9BA8-BA44-AB72-9A401F10988E}" type="sibTrans" cxnId="{888A3F7B-C586-2A4D-ADA3-1041ED17D3CA}">
      <dgm:prSet/>
      <dgm:spPr/>
      <dgm:t>
        <a:bodyPr/>
        <a:lstStyle/>
        <a:p>
          <a:endParaRPr lang="en-GB"/>
        </a:p>
      </dgm:t>
    </dgm:pt>
    <dgm:pt modelId="{7FC967DD-795F-3F44-97E4-7F80AE9091B0}" type="pres">
      <dgm:prSet presAssocID="{5CEA8D79-B577-A941-A4CB-ACC43647A79F}" presName="Name0" presStyleCnt="0">
        <dgm:presLayoutVars>
          <dgm:dir val="rev"/>
          <dgm:animLvl val="lvl"/>
          <dgm:resizeHandles val="exact"/>
        </dgm:presLayoutVars>
      </dgm:prSet>
      <dgm:spPr/>
    </dgm:pt>
    <dgm:pt modelId="{1CF95FA7-0D9E-6A48-BFD8-2C16091E021B}" type="pres">
      <dgm:prSet presAssocID="{5CEA8D79-B577-A941-A4CB-ACC43647A79F}" presName="dummy" presStyleCnt="0"/>
      <dgm:spPr/>
    </dgm:pt>
    <dgm:pt modelId="{11DA9E5E-27B9-D54C-8035-D145037EC989}" type="pres">
      <dgm:prSet presAssocID="{5CEA8D79-B577-A941-A4CB-ACC43647A79F}" presName="linH" presStyleCnt="0"/>
      <dgm:spPr/>
    </dgm:pt>
    <dgm:pt modelId="{BBBC0D31-08FE-7B40-AAD3-DB976333D740}" type="pres">
      <dgm:prSet presAssocID="{5CEA8D79-B577-A941-A4CB-ACC43647A79F}" presName="padding1" presStyleCnt="0"/>
      <dgm:spPr/>
    </dgm:pt>
    <dgm:pt modelId="{346791FF-3170-6640-A776-29BF68D64C64}" type="pres">
      <dgm:prSet presAssocID="{65A4C506-2E7D-9140-8A38-9DEE98EEBB68}" presName="linV" presStyleCnt="0"/>
      <dgm:spPr/>
    </dgm:pt>
    <dgm:pt modelId="{8C38B603-4D68-CE40-852D-FD0EF876566C}" type="pres">
      <dgm:prSet presAssocID="{65A4C506-2E7D-9140-8A38-9DEE98EEBB68}" presName="spVertical1" presStyleCnt="0"/>
      <dgm:spPr/>
    </dgm:pt>
    <dgm:pt modelId="{156698B5-1047-3349-9100-83023250B2E4}" type="pres">
      <dgm:prSet presAssocID="{65A4C506-2E7D-9140-8A38-9DEE98EEBB68}" presName="parTx" presStyleLbl="revTx" presStyleIdx="0" presStyleCnt="3" custLinFactNeighborX="26502">
        <dgm:presLayoutVars>
          <dgm:chMax val="0"/>
          <dgm:chPref val="0"/>
          <dgm:bulletEnabled val="1"/>
        </dgm:presLayoutVars>
      </dgm:prSet>
      <dgm:spPr/>
    </dgm:pt>
    <dgm:pt modelId="{50FF9EC3-72F8-F24E-B877-88172C0E32D8}" type="pres">
      <dgm:prSet presAssocID="{65A4C506-2E7D-9140-8A38-9DEE98EEBB68}" presName="spVertical2" presStyleCnt="0"/>
      <dgm:spPr/>
    </dgm:pt>
    <dgm:pt modelId="{9EE030C7-15D0-9E4F-9AF7-D6259D6177AB}" type="pres">
      <dgm:prSet presAssocID="{65A4C506-2E7D-9140-8A38-9DEE98EEBB68}" presName="spVertical3" presStyleCnt="0"/>
      <dgm:spPr/>
    </dgm:pt>
    <dgm:pt modelId="{F4438F32-6830-0948-A19F-7390B2872A60}" type="pres">
      <dgm:prSet presAssocID="{B29EFB16-6FF3-5844-93D8-F33E7DE7F6CD}" presName="space" presStyleCnt="0"/>
      <dgm:spPr/>
    </dgm:pt>
    <dgm:pt modelId="{4AB517B8-91BB-7F43-A23C-8E784466EF68}" type="pres">
      <dgm:prSet presAssocID="{90B690BC-A264-AA44-A28E-34E5F549962F}" presName="linV" presStyleCnt="0"/>
      <dgm:spPr/>
    </dgm:pt>
    <dgm:pt modelId="{3A98EEAA-3D4B-3245-8686-AF4B6B4BCC5F}" type="pres">
      <dgm:prSet presAssocID="{90B690BC-A264-AA44-A28E-34E5F549962F}" presName="spVertical1" presStyleCnt="0"/>
      <dgm:spPr/>
    </dgm:pt>
    <dgm:pt modelId="{85DADDE7-8681-0644-89BB-2236B579AEA0}" type="pres">
      <dgm:prSet presAssocID="{90B690BC-A264-AA44-A28E-34E5F549962F}" presName="parTx" presStyleLbl="revTx" presStyleIdx="1" presStyleCnt="3" custLinFactNeighborX="26502">
        <dgm:presLayoutVars>
          <dgm:chMax val="0"/>
          <dgm:chPref val="0"/>
          <dgm:bulletEnabled val="1"/>
        </dgm:presLayoutVars>
      </dgm:prSet>
      <dgm:spPr/>
    </dgm:pt>
    <dgm:pt modelId="{8AD03453-804C-1A44-8F19-6BCFAEBFC0E9}" type="pres">
      <dgm:prSet presAssocID="{90B690BC-A264-AA44-A28E-34E5F549962F}" presName="spVertical2" presStyleCnt="0"/>
      <dgm:spPr/>
    </dgm:pt>
    <dgm:pt modelId="{7C44A7F1-88FE-D741-8450-4F6B8CE4165D}" type="pres">
      <dgm:prSet presAssocID="{90B690BC-A264-AA44-A28E-34E5F549962F}" presName="spVertical3" presStyleCnt="0"/>
      <dgm:spPr/>
    </dgm:pt>
    <dgm:pt modelId="{B500127E-FEC4-684A-B5AC-E55EE1E2927F}" type="pres">
      <dgm:prSet presAssocID="{3FD494F3-4954-F247-82B7-5A7E9188138D}" presName="space" presStyleCnt="0"/>
      <dgm:spPr/>
    </dgm:pt>
    <dgm:pt modelId="{DDBF7D46-F656-6A4B-83B6-6935D8B4E2DA}" type="pres">
      <dgm:prSet presAssocID="{83BFB322-E721-0C41-8BC0-8ABC6BF81099}" presName="linV" presStyleCnt="0"/>
      <dgm:spPr/>
    </dgm:pt>
    <dgm:pt modelId="{EFB9B923-19F7-CD40-981D-DFC50D4365D1}" type="pres">
      <dgm:prSet presAssocID="{83BFB322-E721-0C41-8BC0-8ABC6BF81099}" presName="spVertical1" presStyleCnt="0"/>
      <dgm:spPr/>
    </dgm:pt>
    <dgm:pt modelId="{4A8C0087-712F-1145-A817-32117420066D}" type="pres">
      <dgm:prSet presAssocID="{83BFB322-E721-0C41-8BC0-8ABC6BF81099}" presName="parTx" presStyleLbl="revTx" presStyleIdx="2" presStyleCnt="3" custLinFactNeighborX="26502">
        <dgm:presLayoutVars>
          <dgm:chMax val="0"/>
          <dgm:chPref val="0"/>
          <dgm:bulletEnabled val="1"/>
        </dgm:presLayoutVars>
      </dgm:prSet>
      <dgm:spPr/>
    </dgm:pt>
    <dgm:pt modelId="{CABADB3C-7141-5643-9A69-68947F812344}" type="pres">
      <dgm:prSet presAssocID="{83BFB322-E721-0C41-8BC0-8ABC6BF81099}" presName="spVertical2" presStyleCnt="0"/>
      <dgm:spPr/>
    </dgm:pt>
    <dgm:pt modelId="{5E59DCDE-769C-704A-8DFB-163EAC0C9055}" type="pres">
      <dgm:prSet presAssocID="{83BFB322-E721-0C41-8BC0-8ABC6BF81099}" presName="spVertical3" presStyleCnt="0"/>
      <dgm:spPr/>
    </dgm:pt>
    <dgm:pt modelId="{9C8DCAED-652E-7248-A613-82AB3AFA4DBD}" type="pres">
      <dgm:prSet presAssocID="{5CEA8D79-B577-A941-A4CB-ACC43647A79F}" presName="padding2" presStyleCnt="0"/>
      <dgm:spPr/>
    </dgm:pt>
    <dgm:pt modelId="{93FD388B-6C51-284A-B3E8-E16B661AD5FA}" type="pres">
      <dgm:prSet presAssocID="{5CEA8D79-B577-A941-A4CB-ACC43647A79F}" presName="negArrow" presStyleCnt="0"/>
      <dgm:spPr/>
    </dgm:pt>
    <dgm:pt modelId="{6940FF54-32DE-5340-978C-0A1845251513}" type="pres">
      <dgm:prSet presAssocID="{5CEA8D79-B577-A941-A4CB-ACC43647A79F}" presName="backgroundArrow" presStyleLbl="node1" presStyleIdx="0" presStyleCnt="1"/>
      <dgm:spPr/>
    </dgm:pt>
  </dgm:ptLst>
  <dgm:cxnLst>
    <dgm:cxn modelId="{EE9EFB1A-832D-024F-B480-10FD062EAAAC}" type="presOf" srcId="{90B690BC-A264-AA44-A28E-34E5F549962F}" destId="{85DADDE7-8681-0644-89BB-2236B579AEA0}" srcOrd="0" destOrd="0" presId="urn:microsoft.com/office/officeart/2005/8/layout/hProcess3"/>
    <dgm:cxn modelId="{866FB836-CAB8-524A-B3FD-7671D3A3910F}" srcId="{5CEA8D79-B577-A941-A4CB-ACC43647A79F}" destId="{90B690BC-A264-AA44-A28E-34E5F549962F}" srcOrd="1" destOrd="0" parTransId="{EEA5338E-E512-3841-88D0-814DFBD2CFC8}" sibTransId="{3FD494F3-4954-F247-82B7-5A7E9188138D}"/>
    <dgm:cxn modelId="{0D4AEF46-22CD-2740-BDEB-93479453E855}" type="presOf" srcId="{5CEA8D79-B577-A941-A4CB-ACC43647A79F}" destId="{7FC967DD-795F-3F44-97E4-7F80AE9091B0}" srcOrd="0" destOrd="0" presId="urn:microsoft.com/office/officeart/2005/8/layout/hProcess3"/>
    <dgm:cxn modelId="{888A3F7B-C586-2A4D-ADA3-1041ED17D3CA}" srcId="{5CEA8D79-B577-A941-A4CB-ACC43647A79F}" destId="{83BFB322-E721-0C41-8BC0-8ABC6BF81099}" srcOrd="2" destOrd="0" parTransId="{16AAB1EC-6F60-5443-A109-157EF709A910}" sibTransId="{2533DF0A-9BA8-BA44-AB72-9A401F10988E}"/>
    <dgm:cxn modelId="{6E03B993-6504-F04B-9C23-256BA3B16D7B}" type="presOf" srcId="{83BFB322-E721-0C41-8BC0-8ABC6BF81099}" destId="{4A8C0087-712F-1145-A817-32117420066D}" srcOrd="0" destOrd="0" presId="urn:microsoft.com/office/officeart/2005/8/layout/hProcess3"/>
    <dgm:cxn modelId="{A239DEA1-FA8F-8745-9567-3AB79FBD7EF0}" srcId="{5CEA8D79-B577-A941-A4CB-ACC43647A79F}" destId="{65A4C506-2E7D-9140-8A38-9DEE98EEBB68}" srcOrd="0" destOrd="0" parTransId="{AFDA0CA5-E6A0-BE41-BB36-9B529659CAFF}" sibTransId="{B29EFB16-6FF3-5844-93D8-F33E7DE7F6CD}"/>
    <dgm:cxn modelId="{378C12C2-BF9E-0645-8F21-7AA832D402CF}" type="presOf" srcId="{65A4C506-2E7D-9140-8A38-9DEE98EEBB68}" destId="{156698B5-1047-3349-9100-83023250B2E4}" srcOrd="0" destOrd="0" presId="urn:microsoft.com/office/officeart/2005/8/layout/hProcess3"/>
    <dgm:cxn modelId="{C4468F00-70E9-954E-9581-892BE03CE891}" type="presParOf" srcId="{7FC967DD-795F-3F44-97E4-7F80AE9091B0}" destId="{1CF95FA7-0D9E-6A48-BFD8-2C16091E021B}" srcOrd="0" destOrd="0" presId="urn:microsoft.com/office/officeart/2005/8/layout/hProcess3"/>
    <dgm:cxn modelId="{12F0D7BD-1AA6-DB4B-8DF6-F34AFD074F2C}" type="presParOf" srcId="{7FC967DD-795F-3F44-97E4-7F80AE9091B0}" destId="{11DA9E5E-27B9-D54C-8035-D145037EC989}" srcOrd="1" destOrd="0" presId="urn:microsoft.com/office/officeart/2005/8/layout/hProcess3"/>
    <dgm:cxn modelId="{53342ECC-0327-274E-BE81-0735393141EC}" type="presParOf" srcId="{11DA9E5E-27B9-D54C-8035-D145037EC989}" destId="{BBBC0D31-08FE-7B40-AAD3-DB976333D740}" srcOrd="0" destOrd="0" presId="urn:microsoft.com/office/officeart/2005/8/layout/hProcess3"/>
    <dgm:cxn modelId="{3BD2A96D-5AE4-2448-A555-D687954C5F77}" type="presParOf" srcId="{11DA9E5E-27B9-D54C-8035-D145037EC989}" destId="{346791FF-3170-6640-A776-29BF68D64C64}" srcOrd="1" destOrd="0" presId="urn:microsoft.com/office/officeart/2005/8/layout/hProcess3"/>
    <dgm:cxn modelId="{7EFAD8C5-BD59-344E-BEA1-D0642B955D2F}" type="presParOf" srcId="{346791FF-3170-6640-A776-29BF68D64C64}" destId="{8C38B603-4D68-CE40-852D-FD0EF876566C}" srcOrd="0" destOrd="0" presId="urn:microsoft.com/office/officeart/2005/8/layout/hProcess3"/>
    <dgm:cxn modelId="{22C310BC-F1ED-5C41-A741-661C7CCEBF5E}" type="presParOf" srcId="{346791FF-3170-6640-A776-29BF68D64C64}" destId="{156698B5-1047-3349-9100-83023250B2E4}" srcOrd="1" destOrd="0" presId="urn:microsoft.com/office/officeart/2005/8/layout/hProcess3"/>
    <dgm:cxn modelId="{26DCA49F-A0C0-2540-8516-21CB7B7F11DB}" type="presParOf" srcId="{346791FF-3170-6640-A776-29BF68D64C64}" destId="{50FF9EC3-72F8-F24E-B877-88172C0E32D8}" srcOrd="2" destOrd="0" presId="urn:microsoft.com/office/officeart/2005/8/layout/hProcess3"/>
    <dgm:cxn modelId="{77F7B4B2-25BC-5F44-9412-81E96DCF34A8}" type="presParOf" srcId="{346791FF-3170-6640-A776-29BF68D64C64}" destId="{9EE030C7-15D0-9E4F-9AF7-D6259D6177AB}" srcOrd="3" destOrd="0" presId="urn:microsoft.com/office/officeart/2005/8/layout/hProcess3"/>
    <dgm:cxn modelId="{D27487C9-7D56-C749-92A5-8EFDEC38AB96}" type="presParOf" srcId="{11DA9E5E-27B9-D54C-8035-D145037EC989}" destId="{F4438F32-6830-0948-A19F-7390B2872A60}" srcOrd="2" destOrd="0" presId="urn:microsoft.com/office/officeart/2005/8/layout/hProcess3"/>
    <dgm:cxn modelId="{34FD8645-0C52-164D-A789-A3B95F1FD2C3}" type="presParOf" srcId="{11DA9E5E-27B9-D54C-8035-D145037EC989}" destId="{4AB517B8-91BB-7F43-A23C-8E784466EF68}" srcOrd="3" destOrd="0" presId="urn:microsoft.com/office/officeart/2005/8/layout/hProcess3"/>
    <dgm:cxn modelId="{CC4B57C6-92E0-ED42-8C3A-3BB3766651BC}" type="presParOf" srcId="{4AB517B8-91BB-7F43-A23C-8E784466EF68}" destId="{3A98EEAA-3D4B-3245-8686-AF4B6B4BCC5F}" srcOrd="0" destOrd="0" presId="urn:microsoft.com/office/officeart/2005/8/layout/hProcess3"/>
    <dgm:cxn modelId="{F8676EC0-D924-2E4E-BB18-35741C458AF1}" type="presParOf" srcId="{4AB517B8-91BB-7F43-A23C-8E784466EF68}" destId="{85DADDE7-8681-0644-89BB-2236B579AEA0}" srcOrd="1" destOrd="0" presId="urn:microsoft.com/office/officeart/2005/8/layout/hProcess3"/>
    <dgm:cxn modelId="{180162F2-A989-E740-B06C-570899549036}" type="presParOf" srcId="{4AB517B8-91BB-7F43-A23C-8E784466EF68}" destId="{8AD03453-804C-1A44-8F19-6BCFAEBFC0E9}" srcOrd="2" destOrd="0" presId="urn:microsoft.com/office/officeart/2005/8/layout/hProcess3"/>
    <dgm:cxn modelId="{A512EFC5-FCA9-494A-A2AF-A7A239A892A0}" type="presParOf" srcId="{4AB517B8-91BB-7F43-A23C-8E784466EF68}" destId="{7C44A7F1-88FE-D741-8450-4F6B8CE4165D}" srcOrd="3" destOrd="0" presId="urn:microsoft.com/office/officeart/2005/8/layout/hProcess3"/>
    <dgm:cxn modelId="{3A50A6CB-34CB-4640-838C-453921DF9260}" type="presParOf" srcId="{11DA9E5E-27B9-D54C-8035-D145037EC989}" destId="{B500127E-FEC4-684A-B5AC-E55EE1E2927F}" srcOrd="4" destOrd="0" presId="urn:microsoft.com/office/officeart/2005/8/layout/hProcess3"/>
    <dgm:cxn modelId="{54302C74-7210-E648-BB73-BFB013405B81}" type="presParOf" srcId="{11DA9E5E-27B9-D54C-8035-D145037EC989}" destId="{DDBF7D46-F656-6A4B-83B6-6935D8B4E2DA}" srcOrd="5" destOrd="0" presId="urn:microsoft.com/office/officeart/2005/8/layout/hProcess3"/>
    <dgm:cxn modelId="{181D8BC7-81D2-0547-A8EF-C5F891BBC693}" type="presParOf" srcId="{DDBF7D46-F656-6A4B-83B6-6935D8B4E2DA}" destId="{EFB9B923-19F7-CD40-981D-DFC50D4365D1}" srcOrd="0" destOrd="0" presId="urn:microsoft.com/office/officeart/2005/8/layout/hProcess3"/>
    <dgm:cxn modelId="{AF143A7B-E5B6-1049-B843-30D30B48AFB8}" type="presParOf" srcId="{DDBF7D46-F656-6A4B-83B6-6935D8B4E2DA}" destId="{4A8C0087-712F-1145-A817-32117420066D}" srcOrd="1" destOrd="0" presId="urn:microsoft.com/office/officeart/2005/8/layout/hProcess3"/>
    <dgm:cxn modelId="{10CCD09F-C4A3-1845-84FB-F7FF61B29C77}" type="presParOf" srcId="{DDBF7D46-F656-6A4B-83B6-6935D8B4E2DA}" destId="{CABADB3C-7141-5643-9A69-68947F812344}" srcOrd="2" destOrd="0" presId="urn:microsoft.com/office/officeart/2005/8/layout/hProcess3"/>
    <dgm:cxn modelId="{72996E6F-A085-6449-ACED-263F5786CE41}" type="presParOf" srcId="{DDBF7D46-F656-6A4B-83B6-6935D8B4E2DA}" destId="{5E59DCDE-769C-704A-8DFB-163EAC0C9055}" srcOrd="3" destOrd="0" presId="urn:microsoft.com/office/officeart/2005/8/layout/hProcess3"/>
    <dgm:cxn modelId="{192B2A3A-5DFB-8F4A-8FF5-5A138F9B00F5}" type="presParOf" srcId="{11DA9E5E-27B9-D54C-8035-D145037EC989}" destId="{9C8DCAED-652E-7248-A613-82AB3AFA4DBD}" srcOrd="6" destOrd="0" presId="urn:microsoft.com/office/officeart/2005/8/layout/hProcess3"/>
    <dgm:cxn modelId="{07102E82-26D8-9547-BF94-63BF21E5EB1E}" type="presParOf" srcId="{11DA9E5E-27B9-D54C-8035-D145037EC989}" destId="{93FD388B-6C51-284A-B3E8-E16B661AD5FA}" srcOrd="7" destOrd="0" presId="urn:microsoft.com/office/officeart/2005/8/layout/hProcess3"/>
    <dgm:cxn modelId="{4F6CF8D3-B600-CE41-A6BB-EF4E7C2CB501}" type="presParOf" srcId="{11DA9E5E-27B9-D54C-8035-D145037EC989}" destId="{6940FF54-32DE-5340-978C-0A1845251513}" srcOrd="8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2BB234C-67E4-6B47-8F93-E485B47CD9F8}" type="doc">
      <dgm:prSet loTypeId="urn:microsoft.com/office/officeart/2005/8/layout/vProcess5" loCatId="hierarchy" qsTypeId="urn:microsoft.com/office/officeart/2005/8/quickstyle/simple5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FD6F4DB3-80FE-114F-A5B7-8C1E96C2A072}">
      <dgm:prSet phldrT="[Text]"/>
      <dgm:spPr/>
      <dgm:t>
        <a:bodyPr/>
        <a:lstStyle/>
        <a:p>
          <a:r>
            <a:rPr lang="en-US" dirty="0"/>
            <a:t>Sources</a:t>
          </a:r>
        </a:p>
      </dgm:t>
    </dgm:pt>
    <dgm:pt modelId="{4E82C996-CF40-484A-AEEC-0C22A6CF6C24}" type="parTrans" cxnId="{9CA87744-E591-8542-828C-F83FB1A203E4}">
      <dgm:prSet/>
      <dgm:spPr/>
      <dgm:t>
        <a:bodyPr/>
        <a:lstStyle/>
        <a:p>
          <a:endParaRPr lang="en-US"/>
        </a:p>
      </dgm:t>
    </dgm:pt>
    <dgm:pt modelId="{6AC1D1F3-35F8-124D-B8B8-8AB23AF9E6B6}" type="sibTrans" cxnId="{9CA87744-E591-8542-828C-F83FB1A203E4}">
      <dgm:prSet/>
      <dgm:spPr/>
      <dgm:t>
        <a:bodyPr/>
        <a:lstStyle/>
        <a:p>
          <a:endParaRPr lang="en-US"/>
        </a:p>
      </dgm:t>
    </dgm:pt>
    <dgm:pt modelId="{758B1358-2852-F646-8051-C890774C2AEA}">
      <dgm:prSet phldrT="[Text]"/>
      <dgm:spPr/>
      <dgm:t>
        <a:bodyPr/>
        <a:lstStyle/>
        <a:p>
          <a:r>
            <a:rPr lang="en-US" dirty="0"/>
            <a:t>Articles</a:t>
          </a:r>
        </a:p>
      </dgm:t>
    </dgm:pt>
    <dgm:pt modelId="{F6E0D036-4CDE-B042-835E-21FDDAFE7E29}" type="parTrans" cxnId="{63308CD7-5FCD-1F48-926C-4F23766D98A6}">
      <dgm:prSet/>
      <dgm:spPr/>
      <dgm:t>
        <a:bodyPr/>
        <a:lstStyle/>
        <a:p>
          <a:endParaRPr lang="en-US"/>
        </a:p>
      </dgm:t>
    </dgm:pt>
    <dgm:pt modelId="{6A43CEDB-89D5-D848-9E3F-C765A5BE4917}" type="sibTrans" cxnId="{63308CD7-5FCD-1F48-926C-4F23766D98A6}">
      <dgm:prSet/>
      <dgm:spPr/>
      <dgm:t>
        <a:bodyPr/>
        <a:lstStyle/>
        <a:p>
          <a:endParaRPr lang="en-US"/>
        </a:p>
      </dgm:t>
    </dgm:pt>
    <dgm:pt modelId="{03909554-B2C9-A44F-AE25-F92C42C04F74}">
      <dgm:prSet phldrT="[Text]"/>
      <dgm:spPr/>
      <dgm:t>
        <a:bodyPr/>
        <a:lstStyle/>
        <a:p>
          <a:r>
            <a:rPr lang="en-US" dirty="0"/>
            <a:t>Claims</a:t>
          </a:r>
        </a:p>
      </dgm:t>
    </dgm:pt>
    <dgm:pt modelId="{4ADFFCD8-1401-9140-9826-B462A4F1ABAD}" type="parTrans" cxnId="{998F594A-F20B-B44D-8692-FB85C49D9666}">
      <dgm:prSet/>
      <dgm:spPr/>
      <dgm:t>
        <a:bodyPr/>
        <a:lstStyle/>
        <a:p>
          <a:endParaRPr lang="en-US"/>
        </a:p>
      </dgm:t>
    </dgm:pt>
    <dgm:pt modelId="{0615B5EF-8078-0049-B30A-7AB2DF41B774}" type="sibTrans" cxnId="{998F594A-F20B-B44D-8692-FB85C49D9666}">
      <dgm:prSet/>
      <dgm:spPr/>
      <dgm:t>
        <a:bodyPr/>
        <a:lstStyle/>
        <a:p>
          <a:endParaRPr lang="en-US"/>
        </a:p>
      </dgm:t>
    </dgm:pt>
    <dgm:pt modelId="{B8EBE2B1-2086-5645-9385-65DE97F074E2}" type="pres">
      <dgm:prSet presAssocID="{C2BB234C-67E4-6B47-8F93-E485B47CD9F8}" presName="outerComposite" presStyleCnt="0">
        <dgm:presLayoutVars>
          <dgm:chMax val="5"/>
          <dgm:dir/>
          <dgm:resizeHandles val="exact"/>
        </dgm:presLayoutVars>
      </dgm:prSet>
      <dgm:spPr/>
    </dgm:pt>
    <dgm:pt modelId="{A8ADEF07-9AEC-E34F-84B5-F07D47DC82E0}" type="pres">
      <dgm:prSet presAssocID="{C2BB234C-67E4-6B47-8F93-E485B47CD9F8}" presName="dummyMaxCanvas" presStyleCnt="0">
        <dgm:presLayoutVars/>
      </dgm:prSet>
      <dgm:spPr/>
    </dgm:pt>
    <dgm:pt modelId="{DC0A473A-7E85-9B49-AC08-B5E572742E8A}" type="pres">
      <dgm:prSet presAssocID="{C2BB234C-67E4-6B47-8F93-E485B47CD9F8}" presName="ThreeNodes_1" presStyleLbl="node1" presStyleIdx="0" presStyleCnt="3">
        <dgm:presLayoutVars>
          <dgm:bulletEnabled val="1"/>
        </dgm:presLayoutVars>
      </dgm:prSet>
      <dgm:spPr/>
    </dgm:pt>
    <dgm:pt modelId="{AEAFA280-C128-DB4A-8E92-4822E3CA8E49}" type="pres">
      <dgm:prSet presAssocID="{C2BB234C-67E4-6B47-8F93-E485B47CD9F8}" presName="ThreeNodes_2" presStyleLbl="node1" presStyleIdx="1" presStyleCnt="3">
        <dgm:presLayoutVars>
          <dgm:bulletEnabled val="1"/>
        </dgm:presLayoutVars>
      </dgm:prSet>
      <dgm:spPr/>
    </dgm:pt>
    <dgm:pt modelId="{6E6E14C4-30A9-DD4D-BF95-DA2DD0C515DF}" type="pres">
      <dgm:prSet presAssocID="{C2BB234C-67E4-6B47-8F93-E485B47CD9F8}" presName="ThreeNodes_3" presStyleLbl="node1" presStyleIdx="2" presStyleCnt="3">
        <dgm:presLayoutVars>
          <dgm:bulletEnabled val="1"/>
        </dgm:presLayoutVars>
      </dgm:prSet>
      <dgm:spPr/>
    </dgm:pt>
    <dgm:pt modelId="{19BC9EF0-F74A-8B47-A52C-72834805620E}" type="pres">
      <dgm:prSet presAssocID="{C2BB234C-67E4-6B47-8F93-E485B47CD9F8}" presName="ThreeConn_1-2" presStyleLbl="fgAccFollowNode1" presStyleIdx="0" presStyleCnt="2">
        <dgm:presLayoutVars>
          <dgm:bulletEnabled val="1"/>
        </dgm:presLayoutVars>
      </dgm:prSet>
      <dgm:spPr/>
    </dgm:pt>
    <dgm:pt modelId="{8BFBFC19-2A69-0347-B938-02C569B6E613}" type="pres">
      <dgm:prSet presAssocID="{C2BB234C-67E4-6B47-8F93-E485B47CD9F8}" presName="ThreeConn_2-3" presStyleLbl="fgAccFollowNode1" presStyleIdx="1" presStyleCnt="2">
        <dgm:presLayoutVars>
          <dgm:bulletEnabled val="1"/>
        </dgm:presLayoutVars>
      </dgm:prSet>
      <dgm:spPr/>
    </dgm:pt>
    <dgm:pt modelId="{CE75B870-8E6D-4848-A3B8-B8F5D9F55B89}" type="pres">
      <dgm:prSet presAssocID="{C2BB234C-67E4-6B47-8F93-E485B47CD9F8}" presName="ThreeNodes_1_text" presStyleLbl="node1" presStyleIdx="2" presStyleCnt="3">
        <dgm:presLayoutVars>
          <dgm:bulletEnabled val="1"/>
        </dgm:presLayoutVars>
      </dgm:prSet>
      <dgm:spPr/>
    </dgm:pt>
    <dgm:pt modelId="{3E8DED51-203A-3846-BF0F-EB57CE069896}" type="pres">
      <dgm:prSet presAssocID="{C2BB234C-67E4-6B47-8F93-E485B47CD9F8}" presName="ThreeNodes_2_text" presStyleLbl="node1" presStyleIdx="2" presStyleCnt="3">
        <dgm:presLayoutVars>
          <dgm:bulletEnabled val="1"/>
        </dgm:presLayoutVars>
      </dgm:prSet>
      <dgm:spPr/>
    </dgm:pt>
    <dgm:pt modelId="{E25E8901-FD67-B649-9823-87D1857DE93A}" type="pres">
      <dgm:prSet presAssocID="{C2BB234C-67E4-6B47-8F93-E485B47CD9F8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9CA87744-E591-8542-828C-F83FB1A203E4}" srcId="{C2BB234C-67E4-6B47-8F93-E485B47CD9F8}" destId="{FD6F4DB3-80FE-114F-A5B7-8C1E96C2A072}" srcOrd="0" destOrd="0" parTransId="{4E82C996-CF40-484A-AEEC-0C22A6CF6C24}" sibTransId="{6AC1D1F3-35F8-124D-B8B8-8AB23AF9E6B6}"/>
    <dgm:cxn modelId="{998F594A-F20B-B44D-8692-FB85C49D9666}" srcId="{C2BB234C-67E4-6B47-8F93-E485B47CD9F8}" destId="{03909554-B2C9-A44F-AE25-F92C42C04F74}" srcOrd="2" destOrd="0" parTransId="{4ADFFCD8-1401-9140-9826-B462A4F1ABAD}" sibTransId="{0615B5EF-8078-0049-B30A-7AB2DF41B774}"/>
    <dgm:cxn modelId="{33FDC769-4312-6242-83F1-2BB8F7E16C50}" type="presOf" srcId="{758B1358-2852-F646-8051-C890774C2AEA}" destId="{AEAFA280-C128-DB4A-8E92-4822E3CA8E49}" srcOrd="0" destOrd="0" presId="urn:microsoft.com/office/officeart/2005/8/layout/vProcess5"/>
    <dgm:cxn modelId="{7BE29791-00F0-BD45-9953-24C07D32DA56}" type="presOf" srcId="{FD6F4DB3-80FE-114F-A5B7-8C1E96C2A072}" destId="{DC0A473A-7E85-9B49-AC08-B5E572742E8A}" srcOrd="0" destOrd="0" presId="urn:microsoft.com/office/officeart/2005/8/layout/vProcess5"/>
    <dgm:cxn modelId="{74D62B9F-3C7A-3440-B00B-AE098918F77E}" type="presOf" srcId="{6A43CEDB-89D5-D848-9E3F-C765A5BE4917}" destId="{8BFBFC19-2A69-0347-B938-02C569B6E613}" srcOrd="0" destOrd="0" presId="urn:microsoft.com/office/officeart/2005/8/layout/vProcess5"/>
    <dgm:cxn modelId="{EBCA0BB6-1209-8F41-A6B8-5FDDC57F36A3}" type="presOf" srcId="{03909554-B2C9-A44F-AE25-F92C42C04F74}" destId="{E25E8901-FD67-B649-9823-87D1857DE93A}" srcOrd="1" destOrd="0" presId="urn:microsoft.com/office/officeart/2005/8/layout/vProcess5"/>
    <dgm:cxn modelId="{4F24FBBB-1A15-8940-ABB5-7C21E18F68F3}" type="presOf" srcId="{FD6F4DB3-80FE-114F-A5B7-8C1E96C2A072}" destId="{CE75B870-8E6D-4848-A3B8-B8F5D9F55B89}" srcOrd="1" destOrd="0" presId="urn:microsoft.com/office/officeart/2005/8/layout/vProcess5"/>
    <dgm:cxn modelId="{93F31ACA-7CAE-0741-AFED-1ED510A2E379}" type="presOf" srcId="{6AC1D1F3-35F8-124D-B8B8-8AB23AF9E6B6}" destId="{19BC9EF0-F74A-8B47-A52C-72834805620E}" srcOrd="0" destOrd="0" presId="urn:microsoft.com/office/officeart/2005/8/layout/vProcess5"/>
    <dgm:cxn modelId="{63308CD7-5FCD-1F48-926C-4F23766D98A6}" srcId="{C2BB234C-67E4-6B47-8F93-E485B47CD9F8}" destId="{758B1358-2852-F646-8051-C890774C2AEA}" srcOrd="1" destOrd="0" parTransId="{F6E0D036-4CDE-B042-835E-21FDDAFE7E29}" sibTransId="{6A43CEDB-89D5-D848-9E3F-C765A5BE4917}"/>
    <dgm:cxn modelId="{C88FCDEA-FA02-0E43-AA5D-E0B5BA2380F5}" type="presOf" srcId="{C2BB234C-67E4-6B47-8F93-E485B47CD9F8}" destId="{B8EBE2B1-2086-5645-9385-65DE97F074E2}" srcOrd="0" destOrd="0" presId="urn:microsoft.com/office/officeart/2005/8/layout/vProcess5"/>
    <dgm:cxn modelId="{12283FF2-317E-0D4E-98EE-C7936989A4D3}" type="presOf" srcId="{758B1358-2852-F646-8051-C890774C2AEA}" destId="{3E8DED51-203A-3846-BF0F-EB57CE069896}" srcOrd="1" destOrd="0" presId="urn:microsoft.com/office/officeart/2005/8/layout/vProcess5"/>
    <dgm:cxn modelId="{27EF43FC-80DE-A64E-A68C-E51F22D5F093}" type="presOf" srcId="{03909554-B2C9-A44F-AE25-F92C42C04F74}" destId="{6E6E14C4-30A9-DD4D-BF95-DA2DD0C515DF}" srcOrd="0" destOrd="0" presId="urn:microsoft.com/office/officeart/2005/8/layout/vProcess5"/>
    <dgm:cxn modelId="{CA52F143-A296-3F49-9289-D5E3194F3712}" type="presParOf" srcId="{B8EBE2B1-2086-5645-9385-65DE97F074E2}" destId="{A8ADEF07-9AEC-E34F-84B5-F07D47DC82E0}" srcOrd="0" destOrd="0" presId="urn:microsoft.com/office/officeart/2005/8/layout/vProcess5"/>
    <dgm:cxn modelId="{4D509287-55A5-C142-AA92-4B2F054A7F90}" type="presParOf" srcId="{B8EBE2B1-2086-5645-9385-65DE97F074E2}" destId="{DC0A473A-7E85-9B49-AC08-B5E572742E8A}" srcOrd="1" destOrd="0" presId="urn:microsoft.com/office/officeart/2005/8/layout/vProcess5"/>
    <dgm:cxn modelId="{537FD337-638B-EC43-8910-043AA8B8E7E5}" type="presParOf" srcId="{B8EBE2B1-2086-5645-9385-65DE97F074E2}" destId="{AEAFA280-C128-DB4A-8E92-4822E3CA8E49}" srcOrd="2" destOrd="0" presId="urn:microsoft.com/office/officeart/2005/8/layout/vProcess5"/>
    <dgm:cxn modelId="{C407E494-3D80-D34A-B27F-E638CAFAB4C4}" type="presParOf" srcId="{B8EBE2B1-2086-5645-9385-65DE97F074E2}" destId="{6E6E14C4-30A9-DD4D-BF95-DA2DD0C515DF}" srcOrd="3" destOrd="0" presId="urn:microsoft.com/office/officeart/2005/8/layout/vProcess5"/>
    <dgm:cxn modelId="{C1BB71D7-1819-4746-BF2C-2B9EE3B80DEE}" type="presParOf" srcId="{B8EBE2B1-2086-5645-9385-65DE97F074E2}" destId="{19BC9EF0-F74A-8B47-A52C-72834805620E}" srcOrd="4" destOrd="0" presId="urn:microsoft.com/office/officeart/2005/8/layout/vProcess5"/>
    <dgm:cxn modelId="{9C94A555-24C7-9F45-A7E5-1DA658DA4379}" type="presParOf" srcId="{B8EBE2B1-2086-5645-9385-65DE97F074E2}" destId="{8BFBFC19-2A69-0347-B938-02C569B6E613}" srcOrd="5" destOrd="0" presId="urn:microsoft.com/office/officeart/2005/8/layout/vProcess5"/>
    <dgm:cxn modelId="{FEFC1978-5CE6-3C4B-A266-04F9D1DDE414}" type="presParOf" srcId="{B8EBE2B1-2086-5645-9385-65DE97F074E2}" destId="{CE75B870-8E6D-4848-A3B8-B8F5D9F55B89}" srcOrd="6" destOrd="0" presId="urn:microsoft.com/office/officeart/2005/8/layout/vProcess5"/>
    <dgm:cxn modelId="{84192866-68BD-D044-8888-94898247ADF5}" type="presParOf" srcId="{B8EBE2B1-2086-5645-9385-65DE97F074E2}" destId="{3E8DED51-203A-3846-BF0F-EB57CE069896}" srcOrd="7" destOrd="0" presId="urn:microsoft.com/office/officeart/2005/8/layout/vProcess5"/>
    <dgm:cxn modelId="{1153B00E-D8FD-4B48-8163-A8F30036BB8B}" type="presParOf" srcId="{B8EBE2B1-2086-5645-9385-65DE97F074E2}" destId="{E25E8901-FD67-B649-9823-87D1857DE93A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0FF54-32DE-5340-978C-0A1845251513}">
      <dsp:nvSpPr>
        <dsp:cNvPr id="0" name=""/>
        <dsp:cNvSpPr/>
      </dsp:nvSpPr>
      <dsp:spPr>
        <a:xfrm>
          <a:off x="0" y="35960"/>
          <a:ext cx="6096000" cy="1231500"/>
        </a:xfrm>
        <a:prstGeom prst="leftArrow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A8C0087-712F-1145-A817-32117420066D}">
      <dsp:nvSpPr>
        <dsp:cNvPr id="0" name=""/>
        <dsp:cNvSpPr/>
      </dsp:nvSpPr>
      <dsp:spPr>
        <a:xfrm>
          <a:off x="736845" y="343835"/>
          <a:ext cx="1550789" cy="615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0" bIns="1422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 dirty="0">
              <a:latin typeface="Helvetica" pitchFamily="2" charset="0"/>
            </a:rPr>
            <a:t>Selective Amplification</a:t>
          </a:r>
        </a:p>
      </dsp:txBody>
      <dsp:txXfrm>
        <a:off x="736845" y="343835"/>
        <a:ext cx="1550789" cy="615750"/>
      </dsp:txXfrm>
    </dsp:sp>
    <dsp:sp modelId="{85DADDE7-8681-0644-89BB-2236B579AEA0}">
      <dsp:nvSpPr>
        <dsp:cNvPr id="0" name=""/>
        <dsp:cNvSpPr/>
      </dsp:nvSpPr>
      <dsp:spPr>
        <a:xfrm>
          <a:off x="2597792" y="343835"/>
          <a:ext cx="1550789" cy="615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0" bIns="1422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>
              <a:latin typeface="Helvetica" pitchFamily="2" charset="0"/>
            </a:rPr>
            <a:t>Misinterpretation</a:t>
          </a:r>
          <a:endParaRPr lang="en-GB" sz="1400" b="1" kern="1200" dirty="0">
            <a:latin typeface="Helvetica" pitchFamily="2" charset="0"/>
          </a:endParaRPr>
        </a:p>
      </dsp:txBody>
      <dsp:txXfrm>
        <a:off x="2597792" y="343835"/>
        <a:ext cx="1550789" cy="615750"/>
      </dsp:txXfrm>
    </dsp:sp>
    <dsp:sp modelId="{156698B5-1047-3349-9100-83023250B2E4}">
      <dsp:nvSpPr>
        <dsp:cNvPr id="0" name=""/>
        <dsp:cNvSpPr/>
      </dsp:nvSpPr>
      <dsp:spPr>
        <a:xfrm>
          <a:off x="4458739" y="343835"/>
          <a:ext cx="1550789" cy="615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0" bIns="1422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 dirty="0">
              <a:latin typeface="Helvetica" pitchFamily="2" charset="0"/>
            </a:rPr>
            <a:t>Political</a:t>
          </a:r>
          <a:br>
            <a:rPr lang="en-GB" sz="1400" b="1" kern="1200" dirty="0">
              <a:latin typeface="Helvetica" pitchFamily="2" charset="0"/>
            </a:rPr>
          </a:br>
          <a:r>
            <a:rPr lang="en-GB" sz="1400" b="1" kern="1200" dirty="0">
              <a:latin typeface="Helvetica" pitchFamily="2" charset="0"/>
            </a:rPr>
            <a:t>Agendas</a:t>
          </a:r>
        </a:p>
      </dsp:txBody>
      <dsp:txXfrm>
        <a:off x="4458739" y="343835"/>
        <a:ext cx="1550789" cy="6157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0A473A-7E85-9B49-AC08-B5E572742E8A}">
      <dsp:nvSpPr>
        <dsp:cNvPr id="0" name=""/>
        <dsp:cNvSpPr/>
      </dsp:nvSpPr>
      <dsp:spPr>
        <a:xfrm>
          <a:off x="0" y="0"/>
          <a:ext cx="1699378" cy="58207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Sources</a:t>
          </a:r>
        </a:p>
      </dsp:txBody>
      <dsp:txXfrm>
        <a:off x="17048" y="17048"/>
        <a:ext cx="1071277" cy="547976"/>
      </dsp:txXfrm>
    </dsp:sp>
    <dsp:sp modelId="{AEAFA280-C128-DB4A-8E92-4822E3CA8E49}">
      <dsp:nvSpPr>
        <dsp:cNvPr id="0" name=""/>
        <dsp:cNvSpPr/>
      </dsp:nvSpPr>
      <dsp:spPr>
        <a:xfrm>
          <a:off x="149945" y="679084"/>
          <a:ext cx="1699378" cy="58207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Articles</a:t>
          </a:r>
        </a:p>
      </dsp:txBody>
      <dsp:txXfrm>
        <a:off x="166993" y="696132"/>
        <a:ext cx="1136990" cy="547976"/>
      </dsp:txXfrm>
    </dsp:sp>
    <dsp:sp modelId="{6E6E14C4-30A9-DD4D-BF95-DA2DD0C515DF}">
      <dsp:nvSpPr>
        <dsp:cNvPr id="0" name=""/>
        <dsp:cNvSpPr/>
      </dsp:nvSpPr>
      <dsp:spPr>
        <a:xfrm>
          <a:off x="299890" y="1358168"/>
          <a:ext cx="1699378" cy="58207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Claims</a:t>
          </a:r>
        </a:p>
      </dsp:txBody>
      <dsp:txXfrm>
        <a:off x="316938" y="1375216"/>
        <a:ext cx="1136990" cy="547976"/>
      </dsp:txXfrm>
    </dsp:sp>
    <dsp:sp modelId="{19BC9EF0-F74A-8B47-A52C-72834805620E}">
      <dsp:nvSpPr>
        <dsp:cNvPr id="0" name=""/>
        <dsp:cNvSpPr/>
      </dsp:nvSpPr>
      <dsp:spPr>
        <a:xfrm>
          <a:off x="1321031" y="441404"/>
          <a:ext cx="378346" cy="378346"/>
        </a:xfrm>
        <a:prstGeom prst="downArrow">
          <a:avLst>
            <a:gd name="adj1" fmla="val 55000"/>
            <a:gd name="adj2" fmla="val 45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1406159" y="441404"/>
        <a:ext cx="208090" cy="284705"/>
      </dsp:txXfrm>
    </dsp:sp>
    <dsp:sp modelId="{8BFBFC19-2A69-0347-B938-02C569B6E613}">
      <dsp:nvSpPr>
        <dsp:cNvPr id="0" name=""/>
        <dsp:cNvSpPr/>
      </dsp:nvSpPr>
      <dsp:spPr>
        <a:xfrm>
          <a:off x="1470976" y="1116608"/>
          <a:ext cx="378346" cy="378346"/>
        </a:xfrm>
        <a:prstGeom prst="downArrow">
          <a:avLst>
            <a:gd name="adj1" fmla="val 55000"/>
            <a:gd name="adj2" fmla="val 45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1556104" y="1116608"/>
        <a:ext cx="208090" cy="2847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 dirty="0">
              <a:latin typeface="Arial" panose="020B0604020202020204" pitchFamily="34" charset="0"/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279B33-A94D-4C8C-88C2-619932967EF3}" type="datetimeFigureOut">
              <a:rPr lang="fr-CH" smtClean="0">
                <a:latin typeface="Arial" panose="020B0604020202020204" pitchFamily="34" charset="0"/>
              </a:rPr>
              <a:t>20.10.22</a:t>
            </a:fld>
            <a:endParaRPr lang="fr-CH" dirty="0">
              <a:latin typeface="Arial" panose="020B0604020202020204" pitchFamily="34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 dirty="0">
              <a:latin typeface="Arial" panose="020B0604020202020204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BF4AF0-8439-436D-BEF0-52070F19E1B6}" type="slidenum">
              <a:rPr lang="fr-CH" smtClean="0">
                <a:latin typeface="Arial" panose="020B0604020202020204" pitchFamily="34" charset="0"/>
              </a:rPr>
              <a:t>‹#›</a:t>
            </a:fld>
            <a:endParaRPr lang="fr-CH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9056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F8103E42-5239-1A40-AD33-3EE7E9DDF5FD}" type="datetimeFigureOut">
              <a:rPr lang="fr-FR" smtClean="0"/>
              <a:pPr/>
              <a:t>20/10/2022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4CF50783-AAED-1941-8BCC-9F6140F0A6B1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26742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50783-AAED-1941-8BCC-9F6140F0A6B1}" type="slidenum">
              <a:rPr lang="fr-FR" smtClean="0"/>
              <a:pPr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210156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50783-AAED-1941-8BCC-9F6140F0A6B1}" type="slidenum">
              <a:rPr lang="fr-FR" smtClean="0"/>
              <a:pPr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916724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50783-AAED-1941-8BCC-9F6140F0A6B1}" type="slidenum">
              <a:rPr lang="fr-FR" smtClean="0"/>
              <a:pPr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751634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50783-AAED-1941-8BCC-9F6140F0A6B1}" type="slidenum">
              <a:rPr lang="fr-FR" smtClean="0"/>
              <a:pPr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946507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50783-AAED-1941-8BCC-9F6140F0A6B1}" type="slidenum">
              <a:rPr lang="fr-FR" smtClean="0"/>
              <a:pPr/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509316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50783-AAED-1941-8BCC-9F6140F0A6B1}" type="slidenum">
              <a:rPr lang="fr-FR" smtClean="0"/>
              <a:pPr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326111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50783-AAED-1941-8BCC-9F6140F0A6B1}" type="slidenum">
              <a:rPr lang="fr-FR" smtClean="0"/>
              <a:pPr/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318741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50783-AAED-1941-8BCC-9F6140F0A6B1}" type="slidenum">
              <a:rPr lang="fr-FR" smtClean="0"/>
              <a:pPr/>
              <a:t>16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73644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50783-AAED-1941-8BCC-9F6140F0A6B1}" type="slidenum">
              <a:rPr lang="fr-FR" smtClean="0"/>
              <a:pPr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067354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0" name="Google Shape;120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50783-AAED-1941-8BCC-9F6140F0A6B1}" type="slidenum">
              <a:rPr lang="fr-FR" smtClean="0"/>
              <a:pPr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468397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50783-AAED-1941-8BCC-9F6140F0A6B1}" type="slidenum">
              <a:rPr lang="fr-FR" smtClean="0"/>
              <a:pPr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411815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50783-AAED-1941-8BCC-9F6140F0A6B1}" type="slidenum">
              <a:rPr lang="fr-FR" smtClean="0"/>
              <a:pPr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416390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50783-AAED-1941-8BCC-9F6140F0A6B1}" type="slidenum">
              <a:rPr lang="fr-FR" smtClean="0"/>
              <a:pPr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599096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50783-AAED-1941-8BCC-9F6140F0A6B1}" type="slidenum">
              <a:rPr lang="fr-FR" smtClean="0"/>
              <a:pPr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49485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50783-AAED-1941-8BCC-9F6140F0A6B1}" type="slidenum">
              <a:rPr lang="fr-FR" smtClean="0"/>
              <a:pPr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62260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rs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20203" y="786535"/>
            <a:ext cx="6323798" cy="2338387"/>
          </a:xfrm>
          <a:prstGeom prst="rect">
            <a:avLst/>
          </a:prstGeom>
          <a:solidFill>
            <a:schemeClr val="accent1"/>
          </a:solidFill>
        </p:spPr>
        <p:txBody>
          <a:bodyPr lIns="216000" anchor="ctr" anchorCtr="0">
            <a:normAutofit/>
          </a:bodyPr>
          <a:lstStyle>
            <a:lvl1pPr algn="l">
              <a:defRPr sz="3600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1403" y="3124922"/>
            <a:ext cx="1828800" cy="1568450"/>
          </a:xfrm>
          <a:prstGeom prst="rect">
            <a:avLst/>
          </a:prstGeom>
          <a:solidFill>
            <a:schemeClr val="tx1"/>
          </a:solidFill>
        </p:spPr>
        <p:txBody>
          <a:bodyPr lIns="90000"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  <a:latin typeface="Helvetica" pitchFamily="2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endParaRPr lang="en-US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3A61A89-D1E3-8A40-82D6-9A86AEBFAF3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0025" y="4579268"/>
            <a:ext cx="561543" cy="36738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B5BFF46-A721-4641-AD59-B3251C9D9E0D}"/>
              </a:ext>
            </a:extLst>
          </p:cNvPr>
          <p:cNvSpPr/>
          <p:nvPr userDrawn="1"/>
        </p:nvSpPr>
        <p:spPr>
          <a:xfrm rot="16200000">
            <a:off x="89679" y="4591427"/>
            <a:ext cx="45719" cy="597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>
              <a:latin typeface="Arial" panose="020B0604020202020204" pitchFamily="34" charset="0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6535A482-EC85-1C41-A1E4-7882A0E39FF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647" y="80283"/>
            <a:ext cx="1175301" cy="508655"/>
          </a:xfrm>
          <a:prstGeom prst="rect">
            <a:avLst/>
          </a:prstGeom>
        </p:spPr>
      </p:pic>
      <p:sp>
        <p:nvSpPr>
          <p:cNvPr id="16" name="Espace réservé du texte 4">
            <a:extLst>
              <a:ext uri="{FF2B5EF4-FFF2-40B4-BE49-F238E27FC236}">
                <a16:creationId xmlns:a16="http://schemas.microsoft.com/office/drawing/2014/main" id="{01960462-6F28-0740-916D-499D3BEDB2B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15439" y="4683125"/>
            <a:ext cx="3416967" cy="460375"/>
          </a:xfrm>
          <a:prstGeom prst="rect">
            <a:avLst/>
          </a:prstGeom>
          <a:solidFill>
            <a:schemeClr val="accent2"/>
          </a:solidFill>
        </p:spPr>
        <p:txBody>
          <a:bodyPr lIns="9000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pPr lv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778808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pos="126" userDrawn="1">
          <p15:clr>
            <a:srgbClr val="FBAE40"/>
          </p15:clr>
        </p15:guide>
        <p15:guide id="5" orient="horz" pos="123" userDrawn="1">
          <p15:clr>
            <a:srgbClr val="FBAE40"/>
          </p15:clr>
        </p15:guide>
        <p15:guide id="6" orient="horz" pos="3117" userDrawn="1">
          <p15:clr>
            <a:srgbClr val="FBAE40"/>
          </p15:clr>
        </p15:guide>
        <p15:guide id="7" pos="839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DD275-1024-5B44-82DB-4DF3AE5F8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0" y="2503464"/>
            <a:ext cx="3657600" cy="1986555"/>
          </a:xfrm>
          <a:prstGeom prst="rect">
            <a:avLst/>
          </a:prstGeom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3CF1C3-D530-244B-ABAE-2F17D45FD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70083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1E14E-F041-AC4B-830D-C82365CDB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088" y="3238"/>
            <a:ext cx="7489825" cy="67486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EAC39F-684A-F94C-ABF3-9CF147DCC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7135B5E-4FEE-7D4D-8C63-975992660D9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6602" y="919942"/>
            <a:ext cx="8618561" cy="4028296"/>
          </a:xfrm>
          <a:prstGeom prst="rect">
            <a:avLst/>
          </a:prstGeo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 sz="2400"/>
            </a:lvl1pPr>
            <a:lvl2pPr marL="5143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857250" indent="-171450">
              <a:buClr>
                <a:schemeClr val="accent3"/>
              </a:buClr>
              <a:buFont typeface="Arial" panose="020B0604020202020204" pitchFamily="34" charset="0"/>
              <a:buChar char="•"/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21971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7088" y="3238"/>
            <a:ext cx="7489825" cy="674860"/>
          </a:xfrm>
          <a:prstGeom prst="rect">
            <a:avLst/>
          </a:prstGeom>
        </p:spPr>
        <p:txBody>
          <a:bodyPr vert="horz" lIns="180000" tIns="0" rIns="72000" bIns="46800" rtlCol="0" anchor="ctr">
            <a:norm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77340" y="132334"/>
            <a:ext cx="466659" cy="163552"/>
          </a:xfrm>
          <a:prstGeom prst="rect">
            <a:avLst/>
          </a:prstGeom>
        </p:spPr>
        <p:txBody>
          <a:bodyPr vert="horz" lIns="90000" tIns="0" rIns="90000" bIns="0" rtlCol="0" anchor="t"/>
          <a:lstStyle>
            <a:lvl1pPr algn="ctr">
              <a:defRPr sz="900" b="1">
                <a:solidFill>
                  <a:schemeClr val="tx1"/>
                </a:solidFill>
                <a:latin typeface="Helvetica" pitchFamily="2" charset="0"/>
              </a:defRPr>
            </a:lvl1pPr>
          </a:lstStyle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717E6E68-87EB-C34E-85D5-C26372DFEC99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0273" y="132334"/>
            <a:ext cx="653952" cy="283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486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80" r:id="rId2"/>
    <p:sldLayoutId id="2147483681" r:id="rId3"/>
  </p:sldLayoutIdLst>
  <p:hf hdr="0" ftr="0" dt="0"/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3200" b="1" i="0" kern="1000" spc="-70" baseline="0">
          <a:solidFill>
            <a:schemeClr val="tx1"/>
          </a:solidFill>
          <a:latin typeface="Helvetica" pitchFamily="2" charset="0"/>
          <a:ea typeface="Roboto Black" panose="02000000000000000000" pitchFamily="2" charset="0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chemeClr val="accent1"/>
        </a:buClr>
        <a:buSzPct val="90000"/>
        <a:buFont typeface="Wingdings" pitchFamily="2" charset="2"/>
        <a:buChar char="§"/>
        <a:defRPr sz="1800" b="0" i="0" kern="1200">
          <a:solidFill>
            <a:schemeClr val="tx1"/>
          </a:solidFill>
          <a:latin typeface="Helvetica" pitchFamily="2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Helvetica" pitchFamily="2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SzPct val="90000"/>
        <a:buFont typeface="Wingdings" pitchFamily="2" charset="2"/>
        <a:buChar char="§"/>
        <a:defRPr sz="1500" b="0" i="0" kern="1200">
          <a:solidFill>
            <a:schemeClr val="tx1"/>
          </a:solidFill>
          <a:latin typeface="Helvetica" pitchFamily="2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126" userDrawn="1">
          <p15:clr>
            <a:srgbClr val="F26B43"/>
          </p15:clr>
        </p15:guide>
        <p15:guide id="3" pos="5602" userDrawn="1">
          <p15:clr>
            <a:srgbClr val="F26B43"/>
          </p15:clr>
        </p15:guide>
        <p15:guide id="4" pos="2880" userDrawn="1">
          <p15:clr>
            <a:srgbClr val="F26B43"/>
          </p15:clr>
        </p15:guide>
        <p15:guide id="5" orient="horz" pos="123" userDrawn="1">
          <p15:clr>
            <a:srgbClr val="F26B43"/>
          </p15:clr>
        </p15:guide>
        <p15:guide id="6" orient="horz" pos="3117" userDrawn="1">
          <p15:clr>
            <a:srgbClr val="F26B43"/>
          </p15:clr>
        </p15:guide>
        <p15:guide id="7" pos="521" userDrawn="1">
          <p15:clr>
            <a:srgbClr val="F26B43"/>
          </p15:clr>
        </p15:guide>
        <p15:guide id="8" pos="1155" userDrawn="1">
          <p15:clr>
            <a:srgbClr val="F26B43"/>
          </p15:clr>
        </p15:guide>
        <p15:guide id="9" pos="1728" userDrawn="1">
          <p15:clr>
            <a:srgbClr val="F26B43"/>
          </p15:clr>
        </p15:guide>
        <p15:guide id="10" pos="2304" userDrawn="1">
          <p15:clr>
            <a:srgbClr val="F26B43"/>
          </p15:clr>
        </p15:guide>
        <p15:guide id="11" pos="3456" userDrawn="1">
          <p15:clr>
            <a:srgbClr val="F26B43"/>
          </p15:clr>
        </p15:guide>
        <p15:guide id="12" pos="4035" userDrawn="1">
          <p15:clr>
            <a:srgbClr val="F26B43"/>
          </p15:clr>
        </p15:guide>
        <p15:guide id="13" pos="4608" userDrawn="1">
          <p15:clr>
            <a:srgbClr val="F26B43"/>
          </p15:clr>
        </p15:guide>
        <p15:guide id="14" pos="5239" userDrawn="1">
          <p15:clr>
            <a:srgbClr val="F26B43"/>
          </p15:clr>
        </p15:guide>
        <p15:guide id="15" orient="horz" pos="490" userDrawn="1">
          <p15:clr>
            <a:srgbClr val="F26B43"/>
          </p15:clr>
        </p15:guide>
        <p15:guide id="16" orient="horz" pos="985" userDrawn="1">
          <p15:clr>
            <a:srgbClr val="F26B43"/>
          </p15:clr>
        </p15:guide>
        <p15:guide id="17" orient="horz" pos="1475" userDrawn="1">
          <p15:clr>
            <a:srgbClr val="F26B43"/>
          </p15:clr>
        </p15:guide>
        <p15:guide id="18" orient="horz" pos="1962" userDrawn="1">
          <p15:clr>
            <a:srgbClr val="F26B43"/>
          </p15:clr>
        </p15:guide>
        <p15:guide id="19" orient="horz" pos="2458" userDrawn="1">
          <p15:clr>
            <a:srgbClr val="F26B43"/>
          </p15:clr>
        </p15:guide>
        <p15:guide id="20" orient="horz" pos="2950" userDrawn="1">
          <p15:clr>
            <a:srgbClr val="F26B43"/>
          </p15:clr>
        </p15:guide>
        <p15:guide id="21" pos="5437" userDrawn="1">
          <p15:clr>
            <a:srgbClr val="F26B43"/>
          </p15:clr>
        </p15:guide>
        <p15:guide id="22" orient="horz" userDrawn="1">
          <p15:clr>
            <a:srgbClr val="F26B43"/>
          </p15:clr>
        </p15:guide>
        <p15:guide id="23" pos="5760" userDrawn="1">
          <p15:clr>
            <a:srgbClr val="F26B43"/>
          </p15:clr>
        </p15:guide>
        <p15:guide id="24" orient="horz" pos="3240" userDrawn="1">
          <p15:clr>
            <a:srgbClr val="F26B43"/>
          </p15:clr>
        </p15:guide>
        <p15:guide id="2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jpe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.xml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12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11" Type="http://schemas.openxmlformats.org/officeDocument/2006/relationships/diagramColors" Target="../diagrams/colors1.xml"/><Relationship Id="rId5" Type="http://schemas.openxmlformats.org/officeDocument/2006/relationships/image" Target="../media/image6.png"/><Relationship Id="rId10" Type="http://schemas.openxmlformats.org/officeDocument/2006/relationships/diagramQuickStyle" Target="../diagrams/quickStyle1.xml"/><Relationship Id="rId4" Type="http://schemas.openxmlformats.org/officeDocument/2006/relationships/image" Target="../media/image5.png"/><Relationship Id="rId9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11" Type="http://schemas.openxmlformats.org/officeDocument/2006/relationships/diagramColors" Target="../diagrams/colors2.xml"/><Relationship Id="rId5" Type="http://schemas.openxmlformats.org/officeDocument/2006/relationships/image" Target="../media/image11.png"/><Relationship Id="rId10" Type="http://schemas.openxmlformats.org/officeDocument/2006/relationships/diagramQuickStyle" Target="../diagrams/quickStyle2.xml"/><Relationship Id="rId4" Type="http://schemas.openxmlformats.org/officeDocument/2006/relationships/image" Target="../media/image10.png"/><Relationship Id="rId9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1D9C5-16E3-3347-8AF0-2ABAFEBF16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20203" y="786535"/>
            <a:ext cx="6323798" cy="2338387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SciClops</a:t>
            </a:r>
            <a:br>
              <a:rPr lang="en-US" sz="3200" dirty="0"/>
            </a:br>
            <a:r>
              <a:rPr lang="en-US" sz="1800" dirty="0"/>
              <a:t>Detecting and Contextualizing Scientific Claims</a:t>
            </a:r>
            <a:br>
              <a:rPr lang="en-US" sz="1800" dirty="0"/>
            </a:br>
            <a:r>
              <a:rPr lang="en-US" sz="1800" dirty="0"/>
              <a:t>for Assisting Manual Fact-Checking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83DE21-6352-C34C-8AD7-7B04E10D09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100" u="sng" dirty="0"/>
              <a:t>Panayiotis Smeros</a:t>
            </a:r>
            <a:r>
              <a:rPr lang="el-GR" sz="1100" u="sng" dirty="0"/>
              <a:t> (</a:t>
            </a:r>
            <a:r>
              <a:rPr lang="en-US" sz="1100" u="sng" dirty="0"/>
              <a:t>EPFL</a:t>
            </a:r>
            <a:r>
              <a:rPr lang="el-GR" sz="1100" u="sng" dirty="0"/>
              <a:t>)</a:t>
            </a:r>
            <a:endParaRPr lang="en-US" sz="1100" u="sng" dirty="0"/>
          </a:p>
          <a:p>
            <a:r>
              <a:rPr lang="en-US" sz="1100" dirty="0"/>
              <a:t>Carlos Castillo (UPF)</a:t>
            </a:r>
          </a:p>
          <a:p>
            <a:r>
              <a:rPr lang="en-US" sz="1100" dirty="0"/>
              <a:t>Karl Aberer (EPFL)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E03558-EC3E-604C-A1CF-1BA6BBAB4D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15438" y="4683125"/>
            <a:ext cx="5337159" cy="460375"/>
          </a:xfrm>
        </p:spPr>
        <p:txBody>
          <a:bodyPr/>
          <a:lstStyle/>
          <a:p>
            <a:pPr algn="r"/>
            <a:r>
              <a:rPr lang="en-GB" dirty="0"/>
              <a:t>International Conference on Information and Knowledge Management (CIKM’21).</a:t>
            </a:r>
            <a:br>
              <a:rPr lang="en-GB" dirty="0"/>
            </a:br>
            <a:r>
              <a:rPr lang="en-GB" dirty="0"/>
              <a:t>Queensland, Australia.</a:t>
            </a:r>
            <a:r>
              <a:rPr lang="en-US" dirty="0"/>
              <a:t> </a:t>
            </a:r>
            <a:r>
              <a:rPr lang="en-GB" dirty="0"/>
              <a:t>1-5 November 2021.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998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C3123-8883-D343-9F1D-324FAED29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Claim-Paper Clustering: Evaluation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9B4F02-E96B-D848-9F1E-1F2A58160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F0B5B3-5793-C14E-9B5E-07401747EFC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6602" y="792942"/>
            <a:ext cx="8618561" cy="565958"/>
          </a:xfrm>
        </p:spPr>
        <p:txBody>
          <a:bodyPr>
            <a:normAutofit fontScale="70000" lnSpcReduction="20000"/>
          </a:bodyPr>
          <a:lstStyle/>
          <a:p>
            <a:r>
              <a:rPr lang="en-GB" sz="2200" dirty="0"/>
              <a:t>Average Silhouette Width (Semantic Coherence)</a:t>
            </a:r>
          </a:p>
          <a:p>
            <a:r>
              <a:rPr lang="en-GB" sz="2200" dirty="0"/>
              <a:t>Link-Based Recommendation Recall@3 (Interconnection Coherence)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FD2477D6-539C-5C46-804A-12A898167D87}"/>
              </a:ext>
            </a:extLst>
          </p:cNvPr>
          <p:cNvSpPr txBox="1">
            <a:spLocks/>
          </p:cNvSpPr>
          <p:nvPr/>
        </p:nvSpPr>
        <p:spPr>
          <a:xfrm>
            <a:off x="286602" y="4724581"/>
            <a:ext cx="8618561" cy="414156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Helvetica" pitchFamily="2" charset="0"/>
                <a:ea typeface="+mn-ea"/>
                <a:cs typeface="Arial" panose="020B060402020202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Helvetica" pitchFamily="2" charset="0"/>
                <a:ea typeface="+mn-ea"/>
                <a:cs typeface="Arial" panose="020B060402020202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3"/>
              </a:buClr>
              <a:buSzPct val="90000"/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" pitchFamily="2" charset="0"/>
                <a:ea typeface="+mn-ea"/>
                <a:cs typeface="Arial" panose="020B0604020202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sz="2000" b="1" dirty="0">
                <a:solidFill>
                  <a:schemeClr val="accent6"/>
                </a:solidFill>
              </a:rPr>
              <a:t>Best Model: Hybrid (with both modalities considered equally)</a:t>
            </a:r>
          </a:p>
        </p:txBody>
      </p:sp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6CFB5BC8-07C1-3D4E-9E05-5F455C6645A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78704" y="1425513"/>
            <a:ext cx="4386592" cy="3232454"/>
          </a:xfrm>
          <a:prstGeom prst="rect">
            <a:avLst/>
          </a:prstGeom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0ED2810-C884-EB4C-9358-D9E9AD38E5C0}"/>
              </a:ext>
            </a:extLst>
          </p:cNvPr>
          <p:cNvSpPr/>
          <p:nvPr/>
        </p:nvSpPr>
        <p:spPr>
          <a:xfrm>
            <a:off x="2658533" y="4207934"/>
            <a:ext cx="3996268" cy="220133"/>
          </a:xfrm>
          <a:prstGeom prst="round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6102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7" grpId="0" build="p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32AC7-274E-AA48-A9FF-B8201E99C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Check-Worthy Claim Ranking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912FC49-2336-C84B-8E16-04FE2B7DF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55147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A4476-A2D1-2443-B1A0-F312271C0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Check-Worthy Claim Ranking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4C9149-90D9-5144-B379-C505AD469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12</a:t>
            </a:fld>
            <a:endParaRPr lang="fr-FR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A50AA8-2C9C-AB49-8272-A29198B081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Knowledge Graph (CDC vocabulary)</a:t>
            </a:r>
          </a:p>
          <a:p>
            <a:endParaRPr lang="en-GB" dirty="0"/>
          </a:p>
          <a:p>
            <a:r>
              <a:rPr lang="en-GB" dirty="0"/>
              <a:t>Graph Topology </a:t>
            </a:r>
          </a:p>
          <a:p>
            <a:pPr lvl="1"/>
            <a:r>
              <a:rPr lang="en-GB" dirty="0"/>
              <a:t>Causality-Based (e.g., symptoms vs diseases)</a:t>
            </a:r>
          </a:p>
          <a:p>
            <a:pPr lvl="1"/>
            <a:r>
              <a:rPr lang="en-GB" dirty="0"/>
              <a:t>Aspect-Based (e.g., COVID19: origin &amp; mortality rate)</a:t>
            </a:r>
          </a:p>
          <a:p>
            <a:endParaRPr lang="en-GB" dirty="0"/>
          </a:p>
          <a:p>
            <a:r>
              <a:rPr lang="en-GB" dirty="0"/>
              <a:t>Graph Weighting</a:t>
            </a:r>
          </a:p>
          <a:p>
            <a:pPr lvl="1"/>
            <a:r>
              <a:rPr lang="en-GB" dirty="0"/>
              <a:t>Social Media </a:t>
            </a:r>
            <a:r>
              <a:rPr lang="en-GB" b="1" dirty="0"/>
              <a:t>popularity </a:t>
            </a:r>
            <a:r>
              <a:rPr lang="en-GB" dirty="0"/>
              <a:t>&amp; News Outlet </a:t>
            </a:r>
            <a:r>
              <a:rPr lang="en-GB" b="1" dirty="0"/>
              <a:t>reputation</a:t>
            </a:r>
          </a:p>
          <a:p>
            <a:endParaRPr lang="en-GB" dirty="0"/>
          </a:p>
          <a:p>
            <a:r>
              <a:rPr lang="en-GB" dirty="0"/>
              <a:t>Claim Ranking</a:t>
            </a:r>
          </a:p>
          <a:p>
            <a:pPr lvl="1"/>
            <a:r>
              <a:rPr lang="en-GB" dirty="0"/>
              <a:t>Betweenness Centrality or in-Degree</a:t>
            </a:r>
          </a:p>
        </p:txBody>
      </p:sp>
    </p:spTree>
    <p:extLst>
      <p:ext uri="{BB962C8B-B14F-4D97-AF65-F5344CB8AC3E}">
        <p14:creationId xmlns:p14="http://schemas.microsoft.com/office/powerpoint/2010/main" val="2295020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32AC7-274E-AA48-A9FF-B8201E99C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Overall Evaluation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912FC49-2336-C84B-8E16-04FE2B7DF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937672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A20A6-074B-DA41-B651-9257BBBE4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Overall Evaluation: Top-40 Claims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E1A67D-973C-4D44-81A8-2624F46C2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14</a:t>
            </a:fld>
            <a:endParaRPr lang="fr-FR" dirty="0"/>
          </a:p>
        </p:txBody>
      </p:sp>
      <p:graphicFrame>
        <p:nvGraphicFramePr>
          <p:cNvPr id="9" name="Table 7">
            <a:extLst>
              <a:ext uri="{FF2B5EF4-FFF2-40B4-BE49-F238E27FC236}">
                <a16:creationId xmlns:a16="http://schemas.microsoft.com/office/drawing/2014/main" id="{D41DA978-6C47-9F4F-B538-7D3D601825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577865"/>
              </p:ext>
            </p:extLst>
          </p:nvPr>
        </p:nvGraphicFramePr>
        <p:xfrm>
          <a:off x="122557" y="1043308"/>
          <a:ext cx="3890643" cy="243649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103243">
                  <a:extLst>
                    <a:ext uri="{9D8B030D-6E8A-4147-A177-3AD203B41FA5}">
                      <a16:colId xmlns:a16="http://schemas.microsoft.com/office/drawing/2014/main" val="1155003555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988713196"/>
                    </a:ext>
                  </a:extLst>
                </a:gridCol>
              </a:tblGrid>
              <a:tr h="406082">
                <a:tc>
                  <a:txBody>
                    <a:bodyPr/>
                    <a:lstStyle/>
                    <a:p>
                      <a:endParaRPr lang="en-GB" sz="1400" dirty="0">
                        <a:latin typeface="Helvetica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Helvetica" pitchFamily="2" charset="0"/>
                        </a:rPr>
                        <a:t>RMSE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8020957"/>
                  </a:ext>
                </a:extLst>
              </a:tr>
              <a:tr h="406082">
                <a:tc>
                  <a:txBody>
                    <a:bodyPr/>
                    <a:lstStyle/>
                    <a:p>
                      <a: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Helvetica" pitchFamily="2" charset="0"/>
                        </a:rPr>
                        <a:t>Non-Experts Without Context</a:t>
                      </a:r>
                      <a:endParaRPr lang="en-GB" sz="1400" dirty="0">
                        <a:latin typeface="Helvetica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kern="1200" dirty="0">
                          <a:solidFill>
                            <a:schemeClr val="dk1"/>
                          </a:solidFill>
                          <a:effectLst/>
                          <a:latin typeface="Helvetica" pitchFamily="2" charset="0"/>
                        </a:rPr>
                        <a:t>1.97</a:t>
                      </a:r>
                      <a:endParaRPr lang="en-GB" sz="1400" b="0" dirty="0">
                        <a:latin typeface="Helvetica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0824181"/>
                  </a:ext>
                </a:extLst>
              </a:tr>
              <a:tr h="406082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Helvetica" pitchFamily="2" charset="0"/>
                        </a:rPr>
                        <a:t>Non-Experts With Enhanced Context</a:t>
                      </a:r>
                      <a:endParaRPr lang="en-GB" sz="1400" dirty="0">
                        <a:latin typeface="Helvetica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>
                          <a:latin typeface="Helvetica" pitchFamily="2" charset="0"/>
                        </a:rPr>
                        <a:t>1.54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2097379"/>
                  </a:ext>
                </a:extLst>
              </a:tr>
              <a:tr h="406082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kern="1200" dirty="0" err="1">
                          <a:solidFill>
                            <a:schemeClr val="dk1"/>
                          </a:solidFill>
                          <a:effectLst/>
                          <a:latin typeface="Helvetica" pitchFamily="2" charset="0"/>
                        </a:rPr>
                        <a:t>ClaimBuster</a:t>
                      </a:r>
                      <a:endParaRPr lang="en-GB" sz="1400" dirty="0">
                        <a:latin typeface="Helvetica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kern="1200" dirty="0">
                          <a:solidFill>
                            <a:schemeClr val="dk1"/>
                          </a:solidFill>
                          <a:effectLst/>
                          <a:latin typeface="Helvetica" pitchFamily="2" charset="0"/>
                        </a:rPr>
                        <a:t>1.74</a:t>
                      </a:r>
                      <a:endParaRPr lang="en-GB" sz="1400" b="0" dirty="0">
                        <a:latin typeface="Helvetica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0254422"/>
                  </a:ext>
                </a:extLst>
              </a:tr>
              <a:tr h="406082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Helvetica" pitchFamily="2" charset="0"/>
                        </a:rPr>
                        <a:t>Google Fact Check Explorer</a:t>
                      </a:r>
                      <a:endParaRPr lang="en-GB" sz="1400" dirty="0">
                        <a:latin typeface="Helvetica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>
                          <a:latin typeface="Helvetica" pitchFamily="2" charset="0"/>
                        </a:rPr>
                        <a:t>2.79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9549067"/>
                  </a:ext>
                </a:extLst>
              </a:tr>
              <a:tr h="406082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kern="1200" dirty="0">
                          <a:solidFill>
                            <a:schemeClr val="accent2"/>
                          </a:solidFill>
                          <a:effectLst/>
                          <a:latin typeface="Helvetica" pitchFamily="2" charset="0"/>
                        </a:rPr>
                        <a:t>Experts</a:t>
                      </a:r>
                      <a:endParaRPr lang="en-GB" sz="1400" dirty="0">
                        <a:solidFill>
                          <a:schemeClr val="accent2"/>
                        </a:solidFill>
                        <a:latin typeface="Helvetica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kern="1200" dirty="0">
                          <a:solidFill>
                            <a:schemeClr val="accent2"/>
                          </a:solidFill>
                          <a:effectLst/>
                          <a:latin typeface="Helvetica" pitchFamily="2" charset="0"/>
                        </a:rPr>
                        <a:t>1.02</a:t>
                      </a:r>
                      <a:endParaRPr lang="en-GB" sz="1400" b="0" dirty="0">
                        <a:solidFill>
                          <a:schemeClr val="accent2"/>
                        </a:solidFill>
                        <a:latin typeface="Helvetica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3828587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02E49176-941F-5343-94E4-E171CB9035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2918" y="1231005"/>
            <a:ext cx="4758525" cy="2061097"/>
          </a:xfrm>
          <a:prstGeom prst="rect">
            <a:avLst/>
          </a:prstGeom>
        </p:spPr>
      </p:pic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1708CD2-97BE-5046-8C0E-1FA0C47BAA2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6602" y="3845010"/>
            <a:ext cx="8618561" cy="105719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GB" sz="2000" b="1" dirty="0">
                <a:solidFill>
                  <a:schemeClr val="accent6"/>
                </a:solidFill>
              </a:rPr>
              <a:t>Non-Experts + Enhanced Context &gt; Commercial Systems</a:t>
            </a:r>
          </a:p>
          <a:p>
            <a:pPr marL="0" indent="0" algn="ctr">
              <a:buNone/>
            </a:pPr>
            <a:r>
              <a:rPr lang="en-GB" sz="2000" b="1" dirty="0">
                <a:solidFill>
                  <a:schemeClr val="accent6"/>
                </a:solidFill>
              </a:rPr>
              <a:t>Enhanced Context = accuracy↑ confidence↑ effort↑</a:t>
            </a:r>
          </a:p>
        </p:txBody>
      </p:sp>
    </p:spTree>
    <p:extLst>
      <p:ext uri="{BB962C8B-B14F-4D97-AF65-F5344CB8AC3E}">
        <p14:creationId xmlns:p14="http://schemas.microsoft.com/office/powerpoint/2010/main" val="4179107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4855EA7-9BF4-9B44-86B1-F35973302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Overall Evaluation: Case Study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4563D-F2CB-C445-842D-4EF49BA6E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15</a:t>
            </a:fld>
            <a:endParaRPr lang="fr-FR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B50A930-0696-8044-8AAD-C0BC8C3E22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6602" y="919942"/>
            <a:ext cx="7061549" cy="1929120"/>
          </a:xfrm>
        </p:spPr>
        <p:txBody>
          <a:bodyPr>
            <a:normAutofit fontScale="70000" lnSpcReduction="20000"/>
          </a:bodyPr>
          <a:lstStyle/>
          <a:p>
            <a:r>
              <a:rPr lang="en-GB" sz="2000" dirty="0">
                <a:latin typeface="Helvetica" pitchFamily="2" charset="0"/>
              </a:rPr>
              <a:t>Contradictory Claims</a:t>
            </a:r>
          </a:p>
          <a:p>
            <a:pPr lvl="1"/>
            <a:r>
              <a:rPr lang="en-GB" dirty="0">
                <a:latin typeface="Helvetica" pitchFamily="2" charset="0"/>
              </a:rPr>
              <a:t>“</a:t>
            </a:r>
            <a:r>
              <a:rPr lang="en-GB" b="1" dirty="0">
                <a:latin typeface="Helvetica" pitchFamily="2" charset="0"/>
              </a:rPr>
              <a:t>Marijuana does not treat </a:t>
            </a:r>
            <a:r>
              <a:rPr lang="en-GB" dirty="0">
                <a:latin typeface="Helvetica" pitchFamily="2" charset="0"/>
              </a:rPr>
              <a:t>chronic pain or </a:t>
            </a:r>
            <a:r>
              <a:rPr lang="en-GB" b="1" dirty="0">
                <a:latin typeface="Helvetica" pitchFamily="2" charset="0"/>
              </a:rPr>
              <a:t>post-traumatic stress disorder</a:t>
            </a:r>
            <a:r>
              <a:rPr lang="en-GB" dirty="0">
                <a:latin typeface="Helvetica" pitchFamily="2" charset="0"/>
              </a:rPr>
              <a:t>”</a:t>
            </a:r>
          </a:p>
          <a:p>
            <a:pPr lvl="1"/>
            <a:endParaRPr lang="en-GB" dirty="0">
              <a:latin typeface="Helvetica" pitchFamily="2" charset="0"/>
            </a:endParaRPr>
          </a:p>
          <a:p>
            <a:pPr lvl="1"/>
            <a:r>
              <a:rPr lang="en-GB" dirty="0">
                <a:latin typeface="Helvetica" pitchFamily="2" charset="0"/>
              </a:rPr>
              <a:t>“</a:t>
            </a:r>
            <a:r>
              <a:rPr lang="en-GB" b="1" dirty="0">
                <a:latin typeface="Helvetica" pitchFamily="2" charset="0"/>
              </a:rPr>
              <a:t>Marijuana can help battle </a:t>
            </a:r>
            <a:r>
              <a:rPr lang="en-GB" dirty="0">
                <a:latin typeface="Helvetica" pitchFamily="2" charset="0"/>
              </a:rPr>
              <a:t>depression, anxiety, </a:t>
            </a:r>
            <a:r>
              <a:rPr lang="en-GB" b="1" dirty="0">
                <a:latin typeface="Helvetica" pitchFamily="2" charset="0"/>
              </a:rPr>
              <a:t>post-traumatic </a:t>
            </a:r>
            <a:br>
              <a:rPr lang="en-GB" b="1" dirty="0">
                <a:latin typeface="Helvetica" pitchFamily="2" charset="0"/>
              </a:rPr>
            </a:br>
            <a:r>
              <a:rPr lang="en-GB" b="1" dirty="0">
                <a:latin typeface="Helvetica" pitchFamily="2" charset="0"/>
              </a:rPr>
              <a:t>stress disorder</a:t>
            </a:r>
            <a:r>
              <a:rPr lang="en-GB" dirty="0">
                <a:latin typeface="Helvetica" pitchFamily="2" charset="0"/>
              </a:rPr>
              <a:t>, and even addictions to alcohol and painkillers”</a:t>
            </a:r>
            <a:endParaRPr lang="en-GB" sz="2000" dirty="0">
              <a:latin typeface="Helvetica" pitchFamily="2" charset="0"/>
            </a:endParaRPr>
          </a:p>
          <a:p>
            <a:endParaRPr lang="en-GB" sz="2000" dirty="0">
              <a:latin typeface="Helvetica" pitchFamily="2" charset="0"/>
            </a:endParaRPr>
          </a:p>
          <a:p>
            <a:r>
              <a:rPr lang="en-GB" sz="2000" dirty="0">
                <a:latin typeface="Helvetica" pitchFamily="2" charset="0"/>
              </a:rPr>
              <a:t>Scientific Paper (Enhanced Context provided by SciClops)</a:t>
            </a:r>
          </a:p>
          <a:p>
            <a:pPr lvl="1"/>
            <a:r>
              <a:rPr lang="en-GB" dirty="0">
                <a:latin typeface="Helvetica" pitchFamily="2" charset="0"/>
              </a:rPr>
              <a:t>“</a:t>
            </a:r>
            <a:r>
              <a:rPr lang="en-GB" b="1" dirty="0">
                <a:latin typeface="Helvetica" pitchFamily="2" charset="0"/>
              </a:rPr>
              <a:t>Marijuana</a:t>
            </a:r>
            <a:r>
              <a:rPr lang="en-GB" dirty="0">
                <a:latin typeface="Helvetica" pitchFamily="2" charset="0"/>
              </a:rPr>
              <a:t> use is associated with </a:t>
            </a:r>
            <a:r>
              <a:rPr lang="en-GB" b="1" dirty="0">
                <a:latin typeface="Helvetica" pitchFamily="2" charset="0"/>
              </a:rPr>
              <a:t>worse outcomes</a:t>
            </a:r>
            <a:r>
              <a:rPr lang="en-GB" dirty="0">
                <a:latin typeface="Helvetica" pitchFamily="2" charset="0"/>
              </a:rPr>
              <a:t> in symptom severity and violent </a:t>
            </a:r>
            <a:r>
              <a:rPr lang="en-GB" dirty="0" err="1">
                <a:latin typeface="Helvetica" pitchFamily="2" charset="0"/>
              </a:rPr>
              <a:t>behavior</a:t>
            </a:r>
            <a:r>
              <a:rPr lang="en-GB" dirty="0">
                <a:latin typeface="Helvetica" pitchFamily="2" charset="0"/>
              </a:rPr>
              <a:t> in patients with </a:t>
            </a:r>
            <a:r>
              <a:rPr lang="en-GB" b="1" dirty="0">
                <a:latin typeface="Helvetica" pitchFamily="2" charset="0"/>
              </a:rPr>
              <a:t>posttraumatic stress disorder</a:t>
            </a:r>
            <a:r>
              <a:rPr lang="en-GB" dirty="0">
                <a:latin typeface="Helvetica" pitchFamily="2" charset="0"/>
              </a:rPr>
              <a:t>”</a:t>
            </a:r>
          </a:p>
          <a:p>
            <a:pPr marL="342900" lvl="1" indent="0">
              <a:buNone/>
            </a:pPr>
            <a:endParaRPr lang="en-GB" dirty="0">
              <a:latin typeface="Helvetica" pitchFamily="2" charset="0"/>
            </a:endParaRPr>
          </a:p>
          <a:p>
            <a:pPr marL="342900" lvl="1" indent="0">
              <a:buNone/>
            </a:pPr>
            <a:endParaRPr lang="en-GB" dirty="0">
              <a:latin typeface="Helvetica" pitchFamily="2" charset="0"/>
            </a:endParaRPr>
          </a:p>
          <a:p>
            <a:pPr marL="342900" lvl="1" indent="0">
              <a:buNone/>
            </a:pPr>
            <a:endParaRPr lang="en-GB" dirty="0">
              <a:latin typeface="Helvetica" pitchFamily="2" charset="0"/>
            </a:endParaRPr>
          </a:p>
          <a:p>
            <a:endParaRPr lang="en-GB" dirty="0">
              <a:latin typeface="Helvetica" pitchFamily="2" charset="0"/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2BE4F29C-0A5F-E94F-8E71-87114DCC8A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4823335"/>
              </p:ext>
            </p:extLst>
          </p:nvPr>
        </p:nvGraphicFramePr>
        <p:xfrm>
          <a:off x="1986598" y="2849062"/>
          <a:ext cx="5170803" cy="1554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10483">
                  <a:extLst>
                    <a:ext uri="{9D8B030D-6E8A-4147-A177-3AD203B41FA5}">
                      <a16:colId xmlns:a16="http://schemas.microsoft.com/office/drawing/2014/main" val="1155003555"/>
                    </a:ext>
                  </a:extLst>
                </a:gridCol>
                <a:gridCol w="1015999">
                  <a:extLst>
                    <a:ext uri="{9D8B030D-6E8A-4147-A177-3AD203B41FA5}">
                      <a16:colId xmlns:a16="http://schemas.microsoft.com/office/drawing/2014/main" val="3988713196"/>
                    </a:ext>
                  </a:extLst>
                </a:gridCol>
                <a:gridCol w="1544321">
                  <a:extLst>
                    <a:ext uri="{9D8B030D-6E8A-4147-A177-3AD203B41FA5}">
                      <a16:colId xmlns:a16="http://schemas.microsoft.com/office/drawing/2014/main" val="1665438060"/>
                    </a:ext>
                  </a:extLst>
                </a:gridCol>
              </a:tblGrid>
              <a:tr h="229435">
                <a:tc>
                  <a:txBody>
                    <a:bodyPr/>
                    <a:lstStyle/>
                    <a:p>
                      <a:endParaRPr lang="en-GB" sz="1100" dirty="0">
                        <a:latin typeface="Helvetica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latin typeface="Helvetica" pitchFamily="2" charset="0"/>
                        </a:rPr>
                        <a:t>CNN Claim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latin typeface="Helvetica" pitchFamily="2" charset="0"/>
                        </a:rPr>
                        <a:t>Men’s Journal Claim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020957"/>
                  </a:ext>
                </a:extLst>
              </a:tr>
              <a:tr h="229435">
                <a:tc>
                  <a:txBody>
                    <a:bodyPr/>
                    <a:lstStyle/>
                    <a:p>
                      <a:r>
                        <a:rPr lang="en-GB" sz="1100" kern="1200" dirty="0">
                          <a:solidFill>
                            <a:schemeClr val="dk1"/>
                          </a:solidFill>
                          <a:effectLst/>
                          <a:latin typeface="Helvetica" pitchFamily="2" charset="0"/>
                        </a:rPr>
                        <a:t>Non-Experts Without Context</a:t>
                      </a:r>
                      <a:endParaRPr lang="en-GB" sz="1100" dirty="0">
                        <a:latin typeface="Helvetica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dk1"/>
                          </a:solidFill>
                          <a:effectLst/>
                          <a:latin typeface="Helvetica" pitchFamily="2" charset="0"/>
                        </a:rPr>
                        <a:t>Borderline</a:t>
                      </a:r>
                      <a:endParaRPr lang="en-GB" sz="1100" dirty="0">
                        <a:latin typeface="Helvetica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dk1"/>
                          </a:solidFill>
                          <a:effectLst/>
                          <a:latin typeface="Helvetica" pitchFamily="2" charset="0"/>
                        </a:rPr>
                        <a:t>Borderline</a:t>
                      </a:r>
                      <a:endParaRPr lang="en-GB" sz="1100" dirty="0">
                        <a:latin typeface="Helvetica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824181"/>
                  </a:ext>
                </a:extLst>
              </a:tr>
              <a:tr h="229435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dk1"/>
                          </a:solidFill>
                          <a:effectLst/>
                          <a:latin typeface="Helvetica" pitchFamily="2" charset="0"/>
                        </a:rPr>
                        <a:t>Non-Experts With Enhanced Context</a:t>
                      </a:r>
                      <a:endParaRPr lang="en-GB" sz="1100" dirty="0">
                        <a:latin typeface="Helvetica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kern="1200" dirty="0">
                          <a:solidFill>
                            <a:schemeClr val="dk1"/>
                          </a:solidFill>
                          <a:effectLst/>
                          <a:latin typeface="Helvetica" pitchFamily="2" charset="0"/>
                        </a:rPr>
                        <a:t>Valid</a:t>
                      </a:r>
                      <a:endParaRPr lang="en-GB" sz="1100" b="1" dirty="0">
                        <a:latin typeface="Helvetica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kern="1200" dirty="0">
                          <a:solidFill>
                            <a:schemeClr val="dk1"/>
                          </a:solidFill>
                          <a:effectLst/>
                          <a:latin typeface="Helvetica" pitchFamily="2" charset="0"/>
                        </a:rPr>
                        <a:t>Highly Invalid</a:t>
                      </a:r>
                      <a:endParaRPr lang="en-GB" sz="1100" b="1" dirty="0">
                        <a:latin typeface="Helvetica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097379"/>
                  </a:ext>
                </a:extLst>
              </a:tr>
              <a:tr h="229435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 err="1">
                          <a:solidFill>
                            <a:schemeClr val="dk1"/>
                          </a:solidFill>
                          <a:effectLst/>
                          <a:latin typeface="Helvetica" pitchFamily="2" charset="0"/>
                        </a:rPr>
                        <a:t>ClaimBuster</a:t>
                      </a:r>
                      <a:endParaRPr lang="en-GB" sz="1100" dirty="0">
                        <a:latin typeface="Helvetica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kern="1200" dirty="0">
                          <a:solidFill>
                            <a:schemeClr val="dk1"/>
                          </a:solidFill>
                          <a:effectLst/>
                          <a:latin typeface="Helvetica" pitchFamily="2" charset="0"/>
                        </a:rPr>
                        <a:t>Valid</a:t>
                      </a:r>
                      <a:endParaRPr lang="en-GB" sz="1100" b="1" dirty="0">
                        <a:latin typeface="Helvetica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dk1"/>
                          </a:solidFill>
                          <a:effectLst/>
                          <a:latin typeface="Helvetica" pitchFamily="2" charset="0"/>
                        </a:rPr>
                        <a:t>Borderline</a:t>
                      </a:r>
                      <a:endParaRPr lang="en-GB" sz="1100" dirty="0">
                        <a:latin typeface="Helvetica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0254422"/>
                  </a:ext>
                </a:extLst>
              </a:tr>
              <a:tr h="229435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dk1"/>
                          </a:solidFill>
                          <a:effectLst/>
                          <a:latin typeface="Helvetica" pitchFamily="2" charset="0"/>
                        </a:rPr>
                        <a:t>Google Fact Check Explorer</a:t>
                      </a:r>
                      <a:endParaRPr lang="en-GB" sz="1100" dirty="0">
                        <a:latin typeface="Helvetica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latin typeface="Helvetica" pitchFamily="2" charset="0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latin typeface="Helvetica" pitchFamily="2" charset="0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9549067"/>
                  </a:ext>
                </a:extLst>
              </a:tr>
              <a:tr h="229435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dk1"/>
                          </a:solidFill>
                          <a:effectLst/>
                          <a:latin typeface="Helvetica" pitchFamily="2" charset="0"/>
                        </a:rPr>
                        <a:t>Experts</a:t>
                      </a:r>
                      <a:endParaRPr lang="en-GB" sz="1100" dirty="0">
                        <a:latin typeface="Helvetica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kern="1200" dirty="0">
                          <a:solidFill>
                            <a:schemeClr val="dk1"/>
                          </a:solidFill>
                          <a:effectLst/>
                          <a:latin typeface="Helvetica" pitchFamily="2" charset="0"/>
                        </a:rPr>
                        <a:t>Highly Valid</a:t>
                      </a:r>
                      <a:endParaRPr lang="en-GB" sz="1100" b="1" dirty="0">
                        <a:latin typeface="Helvetica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kern="1200" dirty="0">
                          <a:solidFill>
                            <a:schemeClr val="dk1"/>
                          </a:solidFill>
                          <a:effectLst/>
                          <a:latin typeface="Helvetica" pitchFamily="2" charset="0"/>
                        </a:rPr>
                        <a:t>Highly Invalid</a:t>
                      </a:r>
                      <a:endParaRPr lang="en-GB" sz="1100" b="1" dirty="0">
                        <a:latin typeface="Helvetica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828587"/>
                  </a:ext>
                </a:extLst>
              </a:tr>
            </a:tbl>
          </a:graphicData>
        </a:graphic>
      </p:graphicFrame>
      <p:pic>
        <p:nvPicPr>
          <p:cNvPr id="1028" name="Picture 4" descr="CNN logo, designed in 48 hours | Logo Design Love">
            <a:extLst>
              <a:ext uri="{FF2B5EF4-FFF2-40B4-BE49-F238E27FC236}">
                <a16:creationId xmlns:a16="http://schemas.microsoft.com/office/drawing/2014/main" id="{D02F054F-11BE-F245-AB06-1418F432DE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39581" y="1047115"/>
            <a:ext cx="583770" cy="388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ownload Men's Journal Logo Png - Full Size PNG Image - PNGkit">
            <a:extLst>
              <a:ext uri="{FF2B5EF4-FFF2-40B4-BE49-F238E27FC236}">
                <a16:creationId xmlns:a16="http://schemas.microsoft.com/office/drawing/2014/main" id="{E356BACE-F976-E04E-A4EE-EB2A0A333D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87920" y="1564918"/>
            <a:ext cx="1535431" cy="386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he Journal of Clinical Psychiatry - Photos | Facebook">
            <a:extLst>
              <a:ext uri="{FF2B5EF4-FFF2-40B4-BE49-F238E27FC236}">
                <a16:creationId xmlns:a16="http://schemas.microsoft.com/office/drawing/2014/main" id="{7E5F2C8C-EC9D-B44E-BDB7-3221DEEB5A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75598" y="2348143"/>
            <a:ext cx="947753" cy="386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44E21980-3C68-3C4F-B771-07EC9DE74E89}"/>
              </a:ext>
            </a:extLst>
          </p:cNvPr>
          <p:cNvSpPr txBox="1">
            <a:spLocks/>
          </p:cNvSpPr>
          <p:nvPr/>
        </p:nvSpPr>
        <p:spPr>
          <a:xfrm>
            <a:off x="286602" y="4558305"/>
            <a:ext cx="8618561" cy="386619"/>
          </a:xfrm>
          <a:prstGeom prst="rect">
            <a:avLst/>
          </a:prstGeom>
        </p:spPr>
        <p:txBody>
          <a:bodyPr anchor="ctr">
            <a:normAutofit fontScale="775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Helvetica" pitchFamily="2" charset="0"/>
                <a:ea typeface="+mn-ea"/>
                <a:cs typeface="Arial" panose="020B060402020202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Helvetica" pitchFamily="2" charset="0"/>
                <a:ea typeface="+mn-ea"/>
                <a:cs typeface="Arial" panose="020B060402020202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3"/>
              </a:buClr>
              <a:buSzPct val="90000"/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" pitchFamily="2" charset="0"/>
                <a:ea typeface="+mn-ea"/>
                <a:cs typeface="Arial" panose="020B0604020202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2000" b="1" dirty="0">
                <a:solidFill>
                  <a:schemeClr val="accent6"/>
                </a:solidFill>
              </a:rPr>
              <a:t>Only Non-Experts with Enhanced Context identified Men’s Journal’s claim as Invalid</a:t>
            </a:r>
          </a:p>
        </p:txBody>
      </p:sp>
    </p:spTree>
    <p:extLst>
      <p:ext uri="{BB962C8B-B14F-4D97-AF65-F5344CB8AC3E}">
        <p14:creationId xmlns:p14="http://schemas.microsoft.com/office/powerpoint/2010/main" val="3333316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4B8E1-8A17-A942-9E10-EBD7DC7D9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Put an eye on SciClops!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14D2D17-01C9-B642-B328-979842ACB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16</a:t>
            </a:fld>
            <a:endParaRPr lang="fr-FR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CD5022-0338-B64D-853F-2213B3AFFD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lIns="90000">
            <a:normAutofit lnSpcReduction="10000"/>
          </a:bodyPr>
          <a:lstStyle/>
          <a:p>
            <a:r>
              <a:rPr lang="en-GB" dirty="0"/>
              <a:t>BERT-based models can effectively detect scientific claims only after </a:t>
            </a:r>
            <a:r>
              <a:rPr lang="en-GB" b="1" dirty="0"/>
              <a:t>domain-specific finetuning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We must exploit both </a:t>
            </a:r>
            <a:r>
              <a:rPr lang="en-GB" b="1" dirty="0"/>
              <a:t>content and graph modalities</a:t>
            </a:r>
            <a:r>
              <a:rPr lang="en-GB" dirty="0"/>
              <a:t> to build coherent claim-paper clusters</a:t>
            </a:r>
          </a:p>
          <a:p>
            <a:endParaRPr lang="en-GB" dirty="0"/>
          </a:p>
          <a:p>
            <a:r>
              <a:rPr lang="en-GB" dirty="0"/>
              <a:t>We can rank claims based on their check-worthiness using a </a:t>
            </a:r>
            <a:r>
              <a:rPr lang="en-GB" b="1" dirty="0"/>
              <a:t>custom Knowledge Graph</a:t>
            </a:r>
          </a:p>
          <a:p>
            <a:endParaRPr lang="en-GB" dirty="0"/>
          </a:p>
          <a:p>
            <a:r>
              <a:rPr lang="en-GB" dirty="0"/>
              <a:t>Non-experts with the </a:t>
            </a:r>
            <a:r>
              <a:rPr lang="en-GB" b="1" dirty="0"/>
              <a:t>appropriate context</a:t>
            </a:r>
            <a:r>
              <a:rPr lang="en-GB" dirty="0"/>
              <a:t> perform </a:t>
            </a:r>
            <a:r>
              <a:rPr lang="en-GB" b="1" dirty="0"/>
              <a:t>similarly </a:t>
            </a:r>
            <a:r>
              <a:rPr lang="en-GB" dirty="0"/>
              <a:t>to experts and commercial fact-checking systems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68B47B-FD4B-5740-97BE-F705E6FD91ED}"/>
              </a:ext>
            </a:extLst>
          </p:cNvPr>
          <p:cNvSpPr txBox="1"/>
          <p:nvPr/>
        </p:nvSpPr>
        <p:spPr>
          <a:xfrm>
            <a:off x="7320206" y="4611056"/>
            <a:ext cx="15849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accent6"/>
                </a:solidFill>
                <a:latin typeface="Helvetica" pitchFamily="2" charset="0"/>
              </a:rPr>
              <a:t>Thank you!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A258A3-F06B-6F4A-A314-8262838A5FFE}"/>
              </a:ext>
            </a:extLst>
          </p:cNvPr>
          <p:cNvSpPr/>
          <p:nvPr/>
        </p:nvSpPr>
        <p:spPr>
          <a:xfrm rot="16200000">
            <a:off x="8109160" y="4108241"/>
            <a:ext cx="169950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700" b="1" dirty="0">
                <a:solidFill>
                  <a:schemeClr val="accent4"/>
                </a:solidFill>
                <a:latin typeface="Helvetica" pitchFamily="2" charset="0"/>
              </a:rPr>
              <a:t>Thanks </a:t>
            </a:r>
            <a:r>
              <a:rPr lang="en-US" sz="700" b="1" dirty="0" err="1">
                <a:solidFill>
                  <a:schemeClr val="accent4"/>
                </a:solidFill>
                <a:latin typeface="Helvetica" pitchFamily="2" charset="0"/>
              </a:rPr>
              <a:t>freepik.com</a:t>
            </a:r>
            <a:r>
              <a:rPr lang="en-US" sz="700" b="1" dirty="0">
                <a:solidFill>
                  <a:schemeClr val="accent4"/>
                </a:solidFill>
                <a:latin typeface="Helvetica" pitchFamily="2" charset="0"/>
              </a:rPr>
              <a:t> for the images!</a:t>
            </a:r>
            <a:endParaRPr lang="en-US" sz="1800" b="1" dirty="0">
              <a:solidFill>
                <a:schemeClr val="accent4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306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94F30-CAF5-8747-8D86-CBD4D070D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Post-truth Discourse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3CF507-3B18-1A40-833A-088A8892B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2</a:t>
            </a:fld>
            <a:endParaRPr lang="fr-FR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445F2FE-8145-8645-9A1D-E60CF6B9EDF5}"/>
              </a:ext>
            </a:extLst>
          </p:cNvPr>
          <p:cNvGrpSpPr/>
          <p:nvPr/>
        </p:nvGrpSpPr>
        <p:grpSpPr>
          <a:xfrm>
            <a:off x="807212" y="843961"/>
            <a:ext cx="8257456" cy="674861"/>
            <a:chOff x="807212" y="963229"/>
            <a:chExt cx="8257456" cy="674861"/>
          </a:xfrm>
        </p:grpSpPr>
        <p:pic>
          <p:nvPicPr>
            <p:cNvPr id="1030" name="Picture 6" descr="the-lancet-logo - Intelligent Health">
              <a:extLst>
                <a:ext uri="{FF2B5EF4-FFF2-40B4-BE49-F238E27FC236}">
                  <a16:creationId xmlns:a16="http://schemas.microsoft.com/office/drawing/2014/main" id="{FA7B14E5-C580-3342-A934-726E62AC9D0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hq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8284113" y="1119665"/>
              <a:ext cx="780555" cy="3619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Google Shape;86;p11">
              <a:extLst>
                <a:ext uri="{FF2B5EF4-FFF2-40B4-BE49-F238E27FC236}">
                  <a16:creationId xmlns:a16="http://schemas.microsoft.com/office/drawing/2014/main" id="{1695E961-6A3E-964D-A94C-40658A225F36}"/>
                </a:ext>
              </a:extLst>
            </p:cNvPr>
            <p:cNvSpPr/>
            <p:nvPr/>
          </p:nvSpPr>
          <p:spPr>
            <a:xfrm>
              <a:off x="807212" y="963229"/>
              <a:ext cx="7342875" cy="674861"/>
            </a:xfrm>
            <a:prstGeom prst="roundRect">
              <a:avLst/>
            </a:prstGeom>
            <a:solidFill>
              <a:srgbClr val="0070C0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76200" algn="r">
                <a:buClr>
                  <a:schemeClr val="dk1"/>
                </a:buClr>
                <a:buSzPts val="2400"/>
              </a:pPr>
              <a:r>
                <a:rPr lang="en-GB" sz="1800" b="1" dirty="0">
                  <a:solidFill>
                    <a:schemeClr val="bg1"/>
                  </a:solidFill>
                  <a:latin typeface="Helvetica" pitchFamily="2" charset="0"/>
                </a:rPr>
                <a:t>Ibuprofen can worsen COVID19 symptoms</a:t>
              </a:r>
            </a:p>
            <a:p>
              <a:pPr marL="76200" lvl="0" algn="r">
                <a:buClr>
                  <a:srgbClr val="413C3A"/>
                </a:buClr>
                <a:buSzPts val="2400"/>
              </a:pPr>
              <a:r>
                <a:rPr lang="en-GB" sz="800" b="1" dirty="0">
                  <a:solidFill>
                    <a:srgbClr val="CAC7C7"/>
                  </a:solidFill>
                  <a:latin typeface="Helvetica" pitchFamily="2" charset="0"/>
                </a:rPr>
                <a:t>2K Citations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E16A333-F7D0-0848-A320-5B98F78512CF}"/>
              </a:ext>
            </a:extLst>
          </p:cNvPr>
          <p:cNvGrpSpPr/>
          <p:nvPr/>
        </p:nvGrpSpPr>
        <p:grpSpPr>
          <a:xfrm>
            <a:off x="807212" y="2701715"/>
            <a:ext cx="8194012" cy="674861"/>
            <a:chOff x="807212" y="2820983"/>
            <a:chExt cx="8194012" cy="674861"/>
          </a:xfrm>
        </p:grpSpPr>
        <p:pic>
          <p:nvPicPr>
            <p:cNvPr id="1034" name="Picture 10" descr="Weltgesundheitsorganisation – Wikipedia">
              <a:extLst>
                <a:ext uri="{FF2B5EF4-FFF2-40B4-BE49-F238E27FC236}">
                  <a16:creationId xmlns:a16="http://schemas.microsoft.com/office/drawing/2014/main" id="{A4D2DD4C-A248-7944-9179-D503BFC88B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47556" y="2821813"/>
              <a:ext cx="653668" cy="673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Google Shape;86;p11">
              <a:extLst>
                <a:ext uri="{FF2B5EF4-FFF2-40B4-BE49-F238E27FC236}">
                  <a16:creationId xmlns:a16="http://schemas.microsoft.com/office/drawing/2014/main" id="{0D714A87-6AD5-EE47-9180-BE39E5BF0A09}"/>
                </a:ext>
              </a:extLst>
            </p:cNvPr>
            <p:cNvSpPr/>
            <p:nvPr/>
          </p:nvSpPr>
          <p:spPr>
            <a:xfrm>
              <a:off x="807212" y="2820983"/>
              <a:ext cx="7342875" cy="674861"/>
            </a:xfrm>
            <a:prstGeom prst="roundRect">
              <a:avLst/>
            </a:prstGeom>
            <a:solidFill>
              <a:srgbClr val="0070C0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76200" algn="r">
                <a:buClr>
                  <a:schemeClr val="dk1"/>
                </a:buClr>
                <a:buSzPts val="2400"/>
              </a:pPr>
              <a:r>
                <a:rPr lang="en-GB" sz="1800" b="1" dirty="0">
                  <a:solidFill>
                    <a:schemeClr val="bg1"/>
                  </a:solidFill>
                  <a:latin typeface="Helvetica" pitchFamily="2" charset="0"/>
                </a:rPr>
                <a:t>WHO does not recommend against the use of Ibuprofen</a:t>
              </a:r>
            </a:p>
            <a:p>
              <a:pPr marL="76200" lvl="0" algn="r">
                <a:buClr>
                  <a:srgbClr val="413C3A"/>
                </a:buClr>
                <a:buSzPts val="2400"/>
              </a:pPr>
              <a:r>
                <a:rPr lang="en-GB" sz="800" b="1" dirty="0">
                  <a:solidFill>
                    <a:schemeClr val="bg2"/>
                  </a:solidFill>
                  <a:latin typeface="Helvetica" pitchFamily="2" charset="0"/>
                </a:rPr>
                <a:t>8K Retweets &amp; Likes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26B9942-6123-CB4B-AE51-782ABE191CEC}"/>
              </a:ext>
            </a:extLst>
          </p:cNvPr>
          <p:cNvGrpSpPr/>
          <p:nvPr/>
        </p:nvGrpSpPr>
        <p:grpSpPr>
          <a:xfrm>
            <a:off x="49346" y="1771869"/>
            <a:ext cx="8100741" cy="676800"/>
            <a:chOff x="49346" y="1765291"/>
            <a:chExt cx="8100741" cy="674861"/>
          </a:xfrm>
        </p:grpSpPr>
        <p:pic>
          <p:nvPicPr>
            <p:cNvPr id="11" name="Picture 10" descr="Icon&#10;&#10;Description automatically generated">
              <a:extLst>
                <a:ext uri="{FF2B5EF4-FFF2-40B4-BE49-F238E27FC236}">
                  <a16:creationId xmlns:a16="http://schemas.microsoft.com/office/drawing/2014/main" id="{4E4A6D4F-800D-0346-9546-312766C51E1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clrChange>
                <a:clrFrom>
                  <a:srgbClr val="D7EDE9"/>
                </a:clrFrom>
                <a:clrTo>
                  <a:srgbClr val="D7EDE9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9346" y="1765291"/>
              <a:ext cx="645222" cy="674861"/>
            </a:xfrm>
            <a:prstGeom prst="rect">
              <a:avLst/>
            </a:prstGeom>
          </p:spPr>
        </p:pic>
        <p:sp>
          <p:nvSpPr>
            <p:cNvPr id="13" name="Google Shape;86;p11">
              <a:extLst>
                <a:ext uri="{FF2B5EF4-FFF2-40B4-BE49-F238E27FC236}">
                  <a16:creationId xmlns:a16="http://schemas.microsoft.com/office/drawing/2014/main" id="{258B147C-0F05-5D42-8881-2D7F563728C8}"/>
                </a:ext>
              </a:extLst>
            </p:cNvPr>
            <p:cNvSpPr/>
            <p:nvPr/>
          </p:nvSpPr>
          <p:spPr>
            <a:xfrm>
              <a:off x="807212" y="1765291"/>
              <a:ext cx="7342875" cy="674861"/>
            </a:xfrm>
            <a:prstGeom prst="roundRect">
              <a:avLst/>
            </a:prstGeom>
            <a:solidFill>
              <a:srgbClr val="00B0F0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76200">
                <a:buClr>
                  <a:schemeClr val="dk1"/>
                </a:buClr>
                <a:buSzPts val="2400"/>
              </a:pPr>
              <a:r>
                <a:rPr lang="en-GB" sz="1800" b="1" dirty="0">
                  <a:solidFill>
                    <a:schemeClr val="bg1"/>
                  </a:solidFill>
                  <a:latin typeface="Helvetica" pitchFamily="2" charset="0"/>
                </a:rPr>
                <a:t>Avoid Ibuprofen when possible</a:t>
              </a:r>
            </a:p>
            <a:p>
              <a:pPr marL="76200">
                <a:buClr>
                  <a:schemeClr val="dk1"/>
                </a:buClr>
                <a:buSzPts val="2400"/>
              </a:pPr>
              <a:r>
                <a:rPr lang="en-GB" sz="800" b="1" dirty="0">
                  <a:solidFill>
                    <a:schemeClr val="bg2"/>
                  </a:solidFill>
                  <a:latin typeface="Helvetica" pitchFamily="2" charset="0"/>
                </a:rPr>
                <a:t>40K Retweets &amp; Likes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8BA0409-D30E-1D41-871A-7B69133A3F6E}"/>
              </a:ext>
            </a:extLst>
          </p:cNvPr>
          <p:cNvGrpSpPr/>
          <p:nvPr/>
        </p:nvGrpSpPr>
        <p:grpSpPr>
          <a:xfrm>
            <a:off x="291150" y="3787302"/>
            <a:ext cx="8374997" cy="1303421"/>
            <a:chOff x="425226" y="3671388"/>
            <a:chExt cx="8374997" cy="1303421"/>
          </a:xfrm>
        </p:grpSpPr>
        <p:pic>
          <p:nvPicPr>
            <p:cNvPr id="27" name="Google Shape;83;p11">
              <a:extLst>
                <a:ext uri="{FF2B5EF4-FFF2-40B4-BE49-F238E27FC236}">
                  <a16:creationId xmlns:a16="http://schemas.microsoft.com/office/drawing/2014/main" id="{88BB8116-1ABF-594C-9843-3415FD7CFC6A}"/>
                </a:ext>
              </a:extLst>
            </p:cNvPr>
            <p:cNvPicPr preferRelativeResize="0">
              <a:picLocks noChangeAspect="1"/>
            </p:cNvPicPr>
            <p:nvPr/>
          </p:nvPicPr>
          <p:blipFill rotWithShape="1">
            <a:blip r:embed="rId6"/>
            <a:srcRect/>
            <a:stretch/>
          </p:blipFill>
          <p:spPr>
            <a:xfrm>
              <a:off x="425226" y="3783098"/>
              <a:ext cx="1080000" cy="108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" name="Google Shape;84;p11">
              <a:extLst>
                <a:ext uri="{FF2B5EF4-FFF2-40B4-BE49-F238E27FC236}">
                  <a16:creationId xmlns:a16="http://schemas.microsoft.com/office/drawing/2014/main" id="{76A30BF5-7E53-314B-9562-C6090439B365}"/>
                </a:ext>
              </a:extLst>
            </p:cNvPr>
            <p:cNvPicPr preferRelativeResize="0">
              <a:picLocks noChangeAspect="1"/>
            </p:cNvPicPr>
            <p:nvPr/>
          </p:nvPicPr>
          <p:blipFill rotWithShape="1">
            <a:blip r:embed="rId7" cstate="hqprint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720223" y="3783098"/>
              <a:ext cx="1080000" cy="1080000"/>
            </a:xfrm>
            <a:prstGeom prst="rect">
              <a:avLst/>
            </a:prstGeom>
            <a:noFill/>
            <a:ln>
              <a:noFill/>
            </a:ln>
          </p:spPr>
        </p:pic>
        <p:graphicFrame>
          <p:nvGraphicFramePr>
            <p:cNvPr id="32" name="Diagram 31">
              <a:extLst>
                <a:ext uri="{FF2B5EF4-FFF2-40B4-BE49-F238E27FC236}">
                  <a16:creationId xmlns:a16="http://schemas.microsoft.com/office/drawing/2014/main" id="{0741D5E1-170B-D34A-86F2-1AFE7ABC69D2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970969268"/>
                </p:ext>
              </p:extLst>
            </p:nvPr>
          </p:nvGraphicFramePr>
          <p:xfrm>
            <a:off x="1495655" y="3671388"/>
            <a:ext cx="6096000" cy="1303421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8" r:lo="rId9" r:qs="rId10" r:cs="rId11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637604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180000" tIns="0" rIns="72000" bIns="468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None/>
            </a:pPr>
            <a:r>
              <a:rPr lang="en-GB"/>
              <a:t>Context is Everything</a:t>
            </a:r>
            <a:endParaRPr/>
          </a:p>
        </p:txBody>
      </p:sp>
      <p:sp>
        <p:nvSpPr>
          <p:cNvPr id="123" name="Google Shape;123;p1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0000" tIns="0" rIns="9000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</a:t>
            </a:fld>
            <a:endParaRPr/>
          </a:p>
        </p:txBody>
      </p:sp>
      <p:grpSp>
        <p:nvGrpSpPr>
          <p:cNvPr id="124" name="Google Shape;124;p13"/>
          <p:cNvGrpSpPr/>
          <p:nvPr/>
        </p:nvGrpSpPr>
        <p:grpSpPr>
          <a:xfrm>
            <a:off x="3122917" y="773713"/>
            <a:ext cx="2292511" cy="1721053"/>
            <a:chOff x="3122892" y="1547227"/>
            <a:chExt cx="2292511" cy="1721053"/>
          </a:xfrm>
        </p:grpSpPr>
        <p:sp>
          <p:nvSpPr>
            <p:cNvPr id="125" name="Google Shape;125;p13"/>
            <p:cNvSpPr/>
            <p:nvPr/>
          </p:nvSpPr>
          <p:spPr>
            <a:xfrm>
              <a:off x="3122893" y="1547227"/>
              <a:ext cx="2292451" cy="1721053"/>
            </a:xfrm>
            <a:prstGeom prst="roundRect">
              <a:avLst>
                <a:gd name="adj" fmla="val 11774"/>
              </a:avLst>
            </a:prstGeom>
            <a:noFill/>
            <a:ln w="9525" cap="flat" cmpd="sng">
              <a:solidFill>
                <a:srgbClr val="000000"/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endParaRPr sz="1000">
                <a:solidFill>
                  <a:schemeClr val="dk1"/>
                </a:solidFill>
                <a:latin typeface="Helvetica" pitchFamily="2" charset="0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6" name="Google Shape;126;p13"/>
            <p:cNvSpPr/>
            <p:nvPr/>
          </p:nvSpPr>
          <p:spPr>
            <a:xfrm>
              <a:off x="4325652" y="1815673"/>
              <a:ext cx="982200" cy="2925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Libre Franklin"/>
                <a:buNone/>
              </a:pPr>
              <a:r>
                <a:rPr lang="en-GB" sz="1000">
                  <a:solidFill>
                    <a:schemeClr val="accent2"/>
                  </a:solidFill>
                  <a:latin typeface="Helvetica" pitchFamily="2" charset="0"/>
                  <a:ea typeface="Roboto"/>
                  <a:cs typeface="Roboto"/>
                  <a:sym typeface="Roboto"/>
                </a:rPr>
                <a:t>Diffusion</a:t>
              </a:r>
              <a:br>
                <a:rPr lang="en-GB" sz="1000">
                  <a:solidFill>
                    <a:schemeClr val="accent2"/>
                  </a:solidFill>
                  <a:latin typeface="Helvetica" pitchFamily="2" charset="0"/>
                  <a:ea typeface="Roboto"/>
                  <a:cs typeface="Roboto"/>
                  <a:sym typeface="Roboto"/>
                </a:rPr>
              </a:br>
              <a:r>
                <a:rPr lang="en-GB" sz="1000">
                  <a:solidFill>
                    <a:schemeClr val="accent2"/>
                  </a:solidFill>
                  <a:latin typeface="Helvetica" pitchFamily="2" charset="0"/>
                  <a:ea typeface="Roboto"/>
                  <a:cs typeface="Roboto"/>
                  <a:sym typeface="Roboto"/>
                </a:rPr>
                <a:t>Patterns</a:t>
              </a:r>
              <a:endParaRPr sz="1000">
                <a:solidFill>
                  <a:schemeClr val="accent2"/>
                </a:solidFill>
                <a:latin typeface="Helvetica" pitchFamily="2" charset="0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7" name="Google Shape;127;p13"/>
            <p:cNvSpPr txBox="1"/>
            <p:nvPr/>
          </p:nvSpPr>
          <p:spPr>
            <a:xfrm>
              <a:off x="3122892" y="1607669"/>
              <a:ext cx="2292511" cy="2769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600"/>
                <a:buFont typeface="Libre Franklin"/>
                <a:buNone/>
              </a:pPr>
              <a:r>
                <a:rPr lang="en-GB" sz="1200" dirty="0">
                  <a:solidFill>
                    <a:schemeClr val="accent2"/>
                  </a:solidFill>
                  <a:latin typeface="Helvetica" pitchFamily="2" charset="0"/>
                  <a:ea typeface="Roboto"/>
                  <a:cs typeface="Roboto"/>
                  <a:sym typeface="Roboto"/>
                </a:rPr>
                <a:t>Scientific Literature</a:t>
              </a:r>
              <a:endParaRPr sz="1200" dirty="0">
                <a:solidFill>
                  <a:schemeClr val="accent2"/>
                </a:solidFill>
                <a:latin typeface="Helvetica" pitchFamily="2" charset="0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8" name="Google Shape;128;p13"/>
            <p:cNvSpPr/>
            <p:nvPr/>
          </p:nvSpPr>
          <p:spPr>
            <a:xfrm>
              <a:off x="3220970" y="1815673"/>
              <a:ext cx="982200" cy="2925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Libre Franklin"/>
                <a:buNone/>
              </a:pPr>
              <a:r>
                <a:rPr lang="en-GB" sz="1000" dirty="0">
                  <a:solidFill>
                    <a:schemeClr val="accent2"/>
                  </a:solidFill>
                  <a:latin typeface="Helvetica" pitchFamily="2" charset="0"/>
                  <a:ea typeface="Roboto"/>
                  <a:cs typeface="Roboto"/>
                  <a:sym typeface="Roboto"/>
                </a:rPr>
                <a:t>Source Adherence</a:t>
              </a:r>
              <a:endParaRPr sz="1000" dirty="0">
                <a:solidFill>
                  <a:schemeClr val="accent2"/>
                </a:solidFill>
                <a:latin typeface="Helvetica" pitchFamily="2" charset="0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9" name="Google Shape;129;p13"/>
            <p:cNvSpPr/>
            <p:nvPr/>
          </p:nvSpPr>
          <p:spPr>
            <a:xfrm>
              <a:off x="4325652" y="2366428"/>
              <a:ext cx="982200" cy="2925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19050" cap="flat" cmpd="sng">
              <a:solidFill>
                <a:srgbClr val="A13F0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Libre Franklin"/>
                <a:buNone/>
              </a:pPr>
              <a:r>
                <a:rPr lang="en-GB" sz="1000">
                  <a:solidFill>
                    <a:srgbClr val="A13F0C"/>
                  </a:solidFill>
                  <a:latin typeface="Helvetica" pitchFamily="2" charset="0"/>
                  <a:ea typeface="Roboto"/>
                  <a:cs typeface="Roboto"/>
                  <a:sym typeface="Roboto"/>
                </a:rPr>
                <a:t>Quotes</a:t>
              </a:r>
              <a:endParaRPr sz="1000">
                <a:solidFill>
                  <a:srgbClr val="A13F0C"/>
                </a:solidFill>
                <a:latin typeface="Helvetica" pitchFamily="2" charset="0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0" name="Google Shape;130;p13"/>
            <p:cNvSpPr/>
            <p:nvPr/>
          </p:nvSpPr>
          <p:spPr>
            <a:xfrm>
              <a:off x="3220949" y="2366428"/>
              <a:ext cx="982200" cy="2925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19050" cap="flat" cmpd="sng">
              <a:solidFill>
                <a:srgbClr val="A13F0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rgbClr val="A13F0C"/>
                  </a:solidFill>
                  <a:latin typeface="Helvetica" pitchFamily="2" charset="0"/>
                  <a:ea typeface="Roboto"/>
                  <a:cs typeface="Roboto"/>
                  <a:sym typeface="Roboto"/>
                </a:rPr>
                <a:t>Writing Style</a:t>
              </a:r>
              <a:endParaRPr sz="1000">
                <a:solidFill>
                  <a:srgbClr val="A13F0C"/>
                </a:solidFill>
                <a:latin typeface="Helvetica" pitchFamily="2" charset="0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1" name="Google Shape;131;p13"/>
            <p:cNvSpPr txBox="1"/>
            <p:nvPr/>
          </p:nvSpPr>
          <p:spPr>
            <a:xfrm>
              <a:off x="3122892" y="2177889"/>
              <a:ext cx="2292511" cy="2769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1600"/>
                <a:buFont typeface="Libre Franklin"/>
                <a:buNone/>
              </a:pPr>
              <a:r>
                <a:rPr lang="en-GB" sz="1200">
                  <a:solidFill>
                    <a:srgbClr val="A13F0C"/>
                  </a:solidFill>
                  <a:latin typeface="Helvetica" pitchFamily="2" charset="0"/>
                  <a:ea typeface="Roboto"/>
                  <a:cs typeface="Roboto"/>
                  <a:sym typeface="Roboto"/>
                </a:rPr>
                <a:t>Content</a:t>
              </a:r>
              <a:endParaRPr sz="1200">
                <a:solidFill>
                  <a:srgbClr val="A13F0C"/>
                </a:solidFill>
                <a:latin typeface="Helvetica" pitchFamily="2" charset="0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2" name="Google Shape;132;p13"/>
            <p:cNvSpPr/>
            <p:nvPr/>
          </p:nvSpPr>
          <p:spPr>
            <a:xfrm>
              <a:off x="4325652" y="2916440"/>
              <a:ext cx="982200" cy="2925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19050" cap="flat" cmpd="sng">
              <a:solidFill>
                <a:srgbClr val="0057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Libre Franklin"/>
                <a:buNone/>
              </a:pPr>
              <a:r>
                <a:rPr lang="en-GB" sz="1000">
                  <a:solidFill>
                    <a:srgbClr val="005760"/>
                  </a:solidFill>
                  <a:latin typeface="Helvetica" pitchFamily="2" charset="0"/>
                  <a:ea typeface="Roboto"/>
                  <a:cs typeface="Roboto"/>
                  <a:sym typeface="Roboto"/>
                </a:rPr>
                <a:t>Stance</a:t>
              </a:r>
              <a:endParaRPr sz="1000">
                <a:solidFill>
                  <a:srgbClr val="005760"/>
                </a:solidFill>
                <a:latin typeface="Helvetica" pitchFamily="2" charset="0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3220970" y="2916440"/>
              <a:ext cx="982200" cy="2925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19050" cap="flat" cmpd="sng">
              <a:solidFill>
                <a:srgbClr val="0057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Libre Franklin"/>
                <a:buNone/>
              </a:pPr>
              <a:r>
                <a:rPr lang="en-GB" sz="1000">
                  <a:solidFill>
                    <a:srgbClr val="005760"/>
                  </a:solidFill>
                  <a:latin typeface="Helvetica" pitchFamily="2" charset="0"/>
                  <a:ea typeface="Roboto"/>
                  <a:cs typeface="Roboto"/>
                  <a:sym typeface="Roboto"/>
                </a:rPr>
                <a:t>Reach</a:t>
              </a:r>
              <a:endParaRPr sz="1000">
                <a:solidFill>
                  <a:srgbClr val="005760"/>
                </a:solidFill>
                <a:latin typeface="Helvetica" pitchFamily="2" charset="0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4" name="Google Shape;134;p13"/>
            <p:cNvSpPr txBox="1"/>
            <p:nvPr/>
          </p:nvSpPr>
          <p:spPr>
            <a:xfrm>
              <a:off x="3122892" y="2725613"/>
              <a:ext cx="2292511" cy="2769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accent4"/>
                </a:buClr>
                <a:buSzPts val="1600"/>
                <a:buFont typeface="Libre Franklin"/>
                <a:buNone/>
              </a:pPr>
              <a:r>
                <a:rPr lang="en-GB" sz="1200" dirty="0">
                  <a:solidFill>
                    <a:srgbClr val="005760"/>
                  </a:solidFill>
                  <a:latin typeface="Helvetica" pitchFamily="2" charset="0"/>
                  <a:ea typeface="Roboto"/>
                  <a:cs typeface="Roboto"/>
                  <a:sym typeface="Roboto"/>
                </a:rPr>
                <a:t>Social Media</a:t>
              </a:r>
              <a:endParaRPr sz="1200" dirty="0">
                <a:solidFill>
                  <a:srgbClr val="005760"/>
                </a:solidFill>
                <a:latin typeface="Helvetica" pitchFamily="2" charset="0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5" name="Google Shape;135;p13"/>
          <p:cNvGrpSpPr/>
          <p:nvPr/>
        </p:nvGrpSpPr>
        <p:grpSpPr>
          <a:xfrm>
            <a:off x="3065124" y="2938270"/>
            <a:ext cx="2408100" cy="1773185"/>
            <a:chOff x="3065124" y="3341320"/>
            <a:chExt cx="2408100" cy="1773185"/>
          </a:xfrm>
        </p:grpSpPr>
        <p:sp>
          <p:nvSpPr>
            <p:cNvPr id="136" name="Google Shape;136;p13"/>
            <p:cNvSpPr/>
            <p:nvPr/>
          </p:nvSpPr>
          <p:spPr>
            <a:xfrm>
              <a:off x="3122899" y="3347436"/>
              <a:ext cx="2292600" cy="1721100"/>
            </a:xfrm>
            <a:prstGeom prst="roundRect">
              <a:avLst>
                <a:gd name="adj" fmla="val 10750"/>
              </a:avLst>
            </a:prstGeom>
            <a:noFill/>
            <a:ln w="9525" cap="flat" cmpd="sng">
              <a:solidFill>
                <a:schemeClr val="dk1"/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413C3A"/>
                </a:buClr>
                <a:buSzPts val="1000"/>
                <a:buFont typeface="Arial"/>
                <a:buNone/>
              </a:pPr>
              <a:endParaRPr sz="1100">
                <a:solidFill>
                  <a:schemeClr val="lt2"/>
                </a:solidFill>
                <a:latin typeface="Helvetica" pitchFamily="2" charset="0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37" name="Google Shape;137;p13"/>
            <p:cNvGrpSpPr/>
            <p:nvPr/>
          </p:nvGrpSpPr>
          <p:grpSpPr>
            <a:xfrm>
              <a:off x="3433948" y="3691107"/>
              <a:ext cx="364783" cy="1033756"/>
              <a:chOff x="6593541" y="2324692"/>
              <a:chExt cx="445673" cy="1340278"/>
            </a:xfrm>
          </p:grpSpPr>
          <p:pic>
            <p:nvPicPr>
              <p:cNvPr id="138" name="Google Shape;138;p13"/>
              <p:cNvPicPr preferRelativeResize="0"/>
              <p:nvPr/>
            </p:nvPicPr>
            <p:blipFill rotWithShape="1">
              <a:blip r:embed="rId3" cstate="hqprint">
                <a:alphaModFix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6593541" y="2324692"/>
                <a:ext cx="445673" cy="44567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9" name="Google Shape;139;p13"/>
              <p:cNvPicPr preferRelativeResize="0"/>
              <p:nvPr/>
            </p:nvPicPr>
            <p:blipFill rotWithShape="1">
              <a:blip r:embed="rId3" cstate="hqprint">
                <a:alphaModFix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6593541" y="2771995"/>
                <a:ext cx="445673" cy="44567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0" name="Google Shape;140;p13"/>
              <p:cNvPicPr preferRelativeResize="0"/>
              <p:nvPr/>
            </p:nvPicPr>
            <p:blipFill rotWithShape="1">
              <a:blip r:embed="rId3" cstate="hqprint">
                <a:alphaModFix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6593541" y="3219298"/>
                <a:ext cx="445673" cy="44567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41" name="Google Shape;141;p13"/>
            <p:cNvGrpSpPr/>
            <p:nvPr/>
          </p:nvGrpSpPr>
          <p:grpSpPr>
            <a:xfrm>
              <a:off x="4590415" y="3727963"/>
              <a:ext cx="489170" cy="960046"/>
              <a:chOff x="8038279" y="2364802"/>
              <a:chExt cx="597642" cy="1244711"/>
            </a:xfrm>
          </p:grpSpPr>
          <p:pic>
            <p:nvPicPr>
              <p:cNvPr id="142" name="Google Shape;142;p13"/>
              <p:cNvPicPr preferRelativeResize="0"/>
              <p:nvPr/>
            </p:nvPicPr>
            <p:blipFill rotWithShape="1">
              <a:blip r:embed="rId4" cstate="hqprint">
                <a:alphaModFix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8038279" y="2364802"/>
                <a:ext cx="597642" cy="59764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3" name="Google Shape;143;p13"/>
              <p:cNvPicPr preferRelativeResize="0"/>
              <p:nvPr/>
            </p:nvPicPr>
            <p:blipFill rotWithShape="1">
              <a:blip r:embed="rId4" cstate="hqprint">
                <a:alphaModFix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8038279" y="3011872"/>
                <a:ext cx="597642" cy="59764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44" name="Google Shape;144;p13"/>
            <p:cNvGrpSpPr/>
            <p:nvPr/>
          </p:nvGrpSpPr>
          <p:grpSpPr>
            <a:xfrm>
              <a:off x="4077680" y="3563249"/>
              <a:ext cx="383038" cy="1289472"/>
              <a:chOff x="7394261" y="2127916"/>
              <a:chExt cx="467975" cy="1671817"/>
            </a:xfrm>
          </p:grpSpPr>
          <p:pic>
            <p:nvPicPr>
              <p:cNvPr id="145" name="Google Shape;145;p13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7416563" y="3354061"/>
                <a:ext cx="445673" cy="44567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6" name="Google Shape;146;p13"/>
              <p:cNvPicPr preferRelativeResize="0"/>
              <p:nvPr/>
            </p:nvPicPr>
            <p:blipFill rotWithShape="1">
              <a:blip r:embed="rId6" cstate="hqprint">
                <a:alphaModFix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7394261" y="2740978"/>
                <a:ext cx="445673" cy="44567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7" name="Google Shape;147;p13"/>
              <p:cNvPicPr preferRelativeResize="0"/>
              <p:nvPr/>
            </p:nvPicPr>
            <p:blipFill rotWithShape="1">
              <a:blip r:embed="rId7" cstate="hqprint">
                <a:alphaModFix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7394272" y="2127916"/>
                <a:ext cx="445650" cy="4456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48" name="Google Shape;148;p13"/>
            <p:cNvSpPr txBox="1"/>
            <p:nvPr/>
          </p:nvSpPr>
          <p:spPr>
            <a:xfrm>
              <a:off x="3065124" y="4832505"/>
              <a:ext cx="2408100" cy="28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050"/>
                <a:buFont typeface="Cutive"/>
                <a:buNone/>
              </a:pPr>
              <a:r>
                <a:rPr lang="en-GB" sz="1200">
                  <a:solidFill>
                    <a:schemeClr val="accent2"/>
                  </a:solidFill>
                  <a:latin typeface="Helvetica" pitchFamily="2" charset="0"/>
                  <a:ea typeface="Helvetica Neue"/>
                  <a:cs typeface="Helvetica Neue"/>
                  <a:sym typeface="Helvetica Neue"/>
                </a:rPr>
                <a:t>Fact-Checked Claims</a:t>
              </a:r>
              <a:endParaRPr sz="1200">
                <a:solidFill>
                  <a:schemeClr val="accent2"/>
                </a:solidFill>
                <a:latin typeface="Helvetica" pitchFamily="2" charset="0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9" name="Google Shape;149;p13"/>
            <p:cNvSpPr txBox="1"/>
            <p:nvPr/>
          </p:nvSpPr>
          <p:spPr>
            <a:xfrm>
              <a:off x="3065124" y="3341320"/>
              <a:ext cx="2408100" cy="28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utive"/>
                <a:buNone/>
              </a:pPr>
              <a:r>
                <a:rPr lang="en-GB" sz="1200" dirty="0">
                  <a:solidFill>
                    <a:schemeClr val="dk1"/>
                  </a:solidFill>
                  <a:latin typeface="Helvetica" pitchFamily="2" charset="0"/>
                  <a:ea typeface="Helvetica Neue"/>
                  <a:cs typeface="Helvetica Neue"/>
                  <a:sym typeface="Helvetica Neue"/>
                </a:rPr>
                <a:t>Check-Worthy Claim</a:t>
              </a:r>
              <a:endParaRPr sz="1200" dirty="0">
                <a:solidFill>
                  <a:schemeClr val="dk1"/>
                </a:solidFill>
                <a:latin typeface="Helvetica" pitchFamily="2" charset="0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0" name="Google Shape;150;p13"/>
            <p:cNvSpPr txBox="1"/>
            <p:nvPr/>
          </p:nvSpPr>
          <p:spPr>
            <a:xfrm rot="-5400000">
              <a:off x="2472050" y="4058286"/>
              <a:ext cx="1720500" cy="299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A13F0C"/>
                </a:buClr>
                <a:buSzPts val="1050"/>
                <a:buFont typeface="Cutive"/>
                <a:buNone/>
              </a:pPr>
              <a:r>
                <a:rPr lang="en-GB" sz="1200">
                  <a:solidFill>
                    <a:srgbClr val="A13F0C"/>
                  </a:solidFill>
                  <a:latin typeface="Helvetica" pitchFamily="2" charset="0"/>
                  <a:ea typeface="Helvetica Neue"/>
                  <a:cs typeface="Helvetica Neue"/>
                  <a:sym typeface="Helvetica Neue"/>
                </a:rPr>
                <a:t>Related News</a:t>
              </a:r>
              <a:endParaRPr sz="1200">
                <a:latin typeface="Helvetica" pitchFamily="2" charset="0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1" name="Google Shape;151;p13"/>
            <p:cNvSpPr txBox="1"/>
            <p:nvPr/>
          </p:nvSpPr>
          <p:spPr>
            <a:xfrm rot="5400000">
              <a:off x="4276375" y="4058286"/>
              <a:ext cx="1720800" cy="299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5760"/>
                </a:buClr>
                <a:buSzPts val="1050"/>
                <a:buFont typeface="Cutive"/>
                <a:buNone/>
              </a:pPr>
              <a:r>
                <a:rPr lang="en-GB" sz="1200">
                  <a:solidFill>
                    <a:srgbClr val="005760"/>
                  </a:solidFill>
                  <a:latin typeface="Helvetica" pitchFamily="2" charset="0"/>
                  <a:ea typeface="Helvetica Neue"/>
                  <a:cs typeface="Helvetica Neue"/>
                  <a:sym typeface="Helvetica Neue"/>
                </a:rPr>
                <a:t>Related Papers</a:t>
              </a:r>
              <a:endParaRPr sz="1200">
                <a:solidFill>
                  <a:srgbClr val="005760"/>
                </a:solidFill>
                <a:latin typeface="Helvetica" pitchFamily="2" charset="0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152" name="Google Shape;152;p13"/>
          <p:cNvSpPr/>
          <p:nvPr/>
        </p:nvSpPr>
        <p:spPr>
          <a:xfrm>
            <a:off x="5578350" y="2964312"/>
            <a:ext cx="3473700" cy="17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chemeClr val="accent6"/>
                </a:solidFill>
                <a:latin typeface="Helvetica" pitchFamily="2" charset="0"/>
                <a:ea typeface="Helvetica Neue"/>
                <a:cs typeface="Helvetica Neue"/>
                <a:sym typeface="Helvetica Neue"/>
              </a:rPr>
              <a:t>SciClops (CIKM '21)</a:t>
            </a:r>
            <a:endParaRPr sz="1800" b="1">
              <a:solidFill>
                <a:schemeClr val="dk1"/>
              </a:solidFill>
              <a:latin typeface="Helvetica" pitchFamily="2" charset="0"/>
              <a:ea typeface="Helvetica Neue"/>
              <a:cs typeface="Helvetica Neue"/>
              <a:sym typeface="Helvetica Neue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chemeClr val="dk1"/>
                </a:solidFill>
                <a:latin typeface="Helvetica" pitchFamily="2" charset="0"/>
                <a:ea typeface="Helvetica Neue"/>
                <a:cs typeface="Helvetica Neue"/>
                <a:sym typeface="Helvetica Neue"/>
              </a:rPr>
              <a:t>Multifaceted context </a:t>
            </a:r>
            <a:br>
              <a:rPr lang="en-GB" sz="1800" b="1">
                <a:solidFill>
                  <a:schemeClr val="dk1"/>
                </a:solidFill>
                <a:latin typeface="Helvetica" pitchFamily="2" charset="0"/>
                <a:ea typeface="Helvetica Neue"/>
                <a:cs typeface="Helvetica Neue"/>
                <a:sym typeface="Helvetica Neue"/>
              </a:rPr>
            </a:br>
            <a:r>
              <a:rPr lang="en-GB" sz="1800" b="1">
                <a:solidFill>
                  <a:schemeClr val="dk1"/>
                </a:solidFill>
                <a:latin typeface="Helvetica" pitchFamily="2" charset="0"/>
                <a:ea typeface="Helvetica Neue"/>
                <a:cs typeface="Helvetica Neue"/>
                <a:sym typeface="Helvetica Neue"/>
              </a:rPr>
              <a:t>supports the verification </a:t>
            </a:r>
            <a:br>
              <a:rPr lang="en-GB" sz="1800" b="1">
                <a:solidFill>
                  <a:schemeClr val="dk1"/>
                </a:solidFill>
                <a:latin typeface="Helvetica" pitchFamily="2" charset="0"/>
                <a:ea typeface="Helvetica Neue"/>
                <a:cs typeface="Helvetica Neue"/>
                <a:sym typeface="Helvetica Neue"/>
              </a:rPr>
            </a:br>
            <a:r>
              <a:rPr lang="en-GB" sz="1800" b="1">
                <a:solidFill>
                  <a:schemeClr val="dk1"/>
                </a:solidFill>
                <a:latin typeface="Helvetica" pitchFamily="2" charset="0"/>
                <a:ea typeface="Helvetica Neue"/>
                <a:cs typeface="Helvetica Neue"/>
                <a:sym typeface="Helvetica Neue"/>
              </a:rPr>
              <a:t>of claims</a:t>
            </a:r>
            <a:endParaRPr>
              <a:solidFill>
                <a:schemeClr val="dk1"/>
              </a:solidFill>
              <a:latin typeface="Helvetica" pitchFamily="2" charset="0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53" name="Google Shape;153;p13"/>
          <p:cNvCxnSpPr/>
          <p:nvPr/>
        </p:nvCxnSpPr>
        <p:spPr>
          <a:xfrm>
            <a:off x="2778750" y="830650"/>
            <a:ext cx="3600" cy="3880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60" name="Google Shape;160;p13"/>
          <p:cNvSpPr/>
          <p:nvPr/>
        </p:nvSpPr>
        <p:spPr>
          <a:xfrm>
            <a:off x="5578350" y="773689"/>
            <a:ext cx="3473700" cy="17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chemeClr val="accent6"/>
                </a:solidFill>
                <a:latin typeface="Helvetica" pitchFamily="2" charset="0"/>
                <a:ea typeface="Helvetica Neue"/>
                <a:cs typeface="Helvetica Neue"/>
                <a:sym typeface="Helvetica Neue"/>
              </a:rPr>
              <a:t>SciLens (WWW '19, VLDB '20)</a:t>
            </a:r>
            <a:endParaRPr sz="1800" b="1" dirty="0">
              <a:solidFill>
                <a:schemeClr val="accent6"/>
              </a:solidFill>
              <a:latin typeface="Helvetica" pitchFamily="2" charset="0"/>
              <a:ea typeface="Helvetica Neue"/>
              <a:cs typeface="Helvetica Neue"/>
              <a:sym typeface="Helvetica Neue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chemeClr val="dk1"/>
                </a:solidFill>
                <a:latin typeface="Helvetica" pitchFamily="2" charset="0"/>
                <a:ea typeface="Helvetica Neue"/>
                <a:cs typeface="Helvetica Neue"/>
                <a:sym typeface="Helvetica Neue"/>
              </a:rPr>
              <a:t>Heterogeneous indicators denote the credibility </a:t>
            </a:r>
            <a:endParaRPr sz="1800" b="1" dirty="0">
              <a:solidFill>
                <a:schemeClr val="dk1"/>
              </a:solidFill>
              <a:latin typeface="Helvetica" pitchFamily="2" charset="0"/>
              <a:ea typeface="Helvetica Neue"/>
              <a:cs typeface="Helvetica Neue"/>
              <a:sym typeface="Helvetica Neue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chemeClr val="dk1"/>
                </a:solidFill>
                <a:latin typeface="Helvetica" pitchFamily="2" charset="0"/>
                <a:ea typeface="Helvetica Neue"/>
                <a:cs typeface="Helvetica Neue"/>
                <a:sym typeface="Helvetica Neue"/>
              </a:rPr>
              <a:t>of news articles</a:t>
            </a:r>
            <a:endParaRPr sz="1800" dirty="0">
              <a:solidFill>
                <a:schemeClr val="dk1"/>
              </a:solidFill>
              <a:latin typeface="Helvetica" pitchFamily="2" charset="0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0318478-95A2-3F49-A050-099B0228B6EB}"/>
              </a:ext>
            </a:extLst>
          </p:cNvPr>
          <p:cNvGrpSpPr/>
          <p:nvPr/>
        </p:nvGrpSpPr>
        <p:grpSpPr>
          <a:xfrm>
            <a:off x="-2725" y="777875"/>
            <a:ext cx="2781600" cy="3097114"/>
            <a:chOff x="-2725" y="777875"/>
            <a:chExt cx="2781600" cy="3097114"/>
          </a:xfrm>
        </p:grpSpPr>
        <p:sp>
          <p:nvSpPr>
            <p:cNvPr id="154" name="Google Shape;154;p13"/>
            <p:cNvSpPr/>
            <p:nvPr/>
          </p:nvSpPr>
          <p:spPr>
            <a:xfrm>
              <a:off x="-2725" y="777875"/>
              <a:ext cx="2781600" cy="67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 b="1" dirty="0">
                  <a:solidFill>
                    <a:schemeClr val="accent6"/>
                  </a:solidFill>
                  <a:latin typeface="Helvetica" pitchFamily="2" charset="0"/>
                  <a:ea typeface="Helvetica Neue"/>
                  <a:cs typeface="Helvetica Neue"/>
                  <a:sym typeface="Helvetica Neue"/>
                </a:rPr>
                <a:t>Granularity</a:t>
              </a:r>
              <a:endParaRPr sz="2400" b="1" dirty="0">
                <a:solidFill>
                  <a:schemeClr val="accent6"/>
                </a:solidFill>
                <a:latin typeface="Helvetica" pitchFamily="2" charset="0"/>
                <a:ea typeface="Helvetica Neue"/>
                <a:cs typeface="Helvetica Neue"/>
                <a:sym typeface="Helvetica Neue"/>
              </a:endParaRPr>
            </a:p>
          </p:txBody>
        </p:sp>
        <p:graphicFrame>
          <p:nvGraphicFramePr>
            <p:cNvPr id="41" name="Diagram 40">
              <a:extLst>
                <a:ext uri="{FF2B5EF4-FFF2-40B4-BE49-F238E27FC236}">
                  <a16:creationId xmlns:a16="http://schemas.microsoft.com/office/drawing/2014/main" id="{BF36BFD8-1926-7E42-852C-05391A59A08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713782011"/>
                </p:ext>
              </p:extLst>
            </p:nvPr>
          </p:nvGraphicFramePr>
          <p:xfrm>
            <a:off x="343481" y="1934748"/>
            <a:ext cx="1999269" cy="1940241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8" r:lo="rId9" r:qs="rId10" r:cs="rId11"/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32AC7-274E-AA48-A9FF-B8201E99C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Claim</a:t>
            </a:r>
            <a:br>
              <a:rPr lang="en-GB" dirty="0"/>
            </a:br>
            <a:r>
              <a:rPr lang="en-GB" dirty="0"/>
              <a:t>Extraction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912FC49-2336-C84B-8E16-04FE2B7DF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4</a:t>
            </a:fld>
            <a:endParaRPr lang="fr-FR" dirty="0"/>
          </a:p>
        </p:txBody>
      </p: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748AC464-A52A-8B45-B28F-AB5D0A0E3095}"/>
              </a:ext>
            </a:extLst>
          </p:cNvPr>
          <p:cNvGrpSpPr/>
          <p:nvPr/>
        </p:nvGrpSpPr>
        <p:grpSpPr>
          <a:xfrm>
            <a:off x="3796924" y="2503464"/>
            <a:ext cx="1613277" cy="1986555"/>
            <a:chOff x="63125" y="54790"/>
            <a:chExt cx="2357231" cy="3102000"/>
          </a:xfrm>
        </p:grpSpPr>
        <p:sp>
          <p:nvSpPr>
            <p:cNvPr id="225" name="Google Shape;92;p13">
              <a:extLst>
                <a:ext uri="{FF2B5EF4-FFF2-40B4-BE49-F238E27FC236}">
                  <a16:creationId xmlns:a16="http://schemas.microsoft.com/office/drawing/2014/main" id="{F9C2F056-96A7-634F-A03D-BB8EABA8854B}"/>
                </a:ext>
              </a:extLst>
            </p:cNvPr>
            <p:cNvSpPr/>
            <p:nvPr/>
          </p:nvSpPr>
          <p:spPr>
            <a:xfrm>
              <a:off x="63256" y="54790"/>
              <a:ext cx="2357100" cy="3102000"/>
            </a:xfrm>
            <a:prstGeom prst="roundRect">
              <a:avLst>
                <a:gd name="adj" fmla="val 10750"/>
              </a:avLst>
            </a:prstGeom>
            <a:noFill/>
            <a:ln w="9525" cap="flat" cmpd="sng">
              <a:solidFill>
                <a:srgbClr val="5E5E5E"/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13C3A"/>
                </a:buClr>
                <a:buSzPts val="1000"/>
                <a:buFont typeface="Arial"/>
                <a:buNone/>
                <a:tabLst/>
                <a:defRPr/>
              </a:pPr>
              <a:endParaRPr kumimoji="0" sz="500" b="0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Helvetica" pitchFamily="2" charset="0"/>
                <a:ea typeface="Helvetica Neue"/>
                <a:cs typeface="Calibri" panose="020F0502020204030204" pitchFamily="34" charset="0"/>
                <a:sym typeface="Helvetica Neue"/>
              </a:endParaRPr>
            </a:p>
          </p:txBody>
        </p:sp>
        <p:pic>
          <p:nvPicPr>
            <p:cNvPr id="226" name="Google Shape;94;p13">
              <a:extLst>
                <a:ext uri="{FF2B5EF4-FFF2-40B4-BE49-F238E27FC236}">
                  <a16:creationId xmlns:a16="http://schemas.microsoft.com/office/drawing/2014/main" id="{75472A06-FB5A-CC42-BF88-0E373D94E283}"/>
                </a:ext>
              </a:extLst>
            </p:cNvPr>
            <p:cNvPicPr preferRelativeResize="0"/>
            <p:nvPr/>
          </p:nvPicPr>
          <p:blipFill>
            <a:blip r:embed="rId3" cstate="hqprint">
              <a:duotone>
                <a:srgbClr val="5E5E5E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648129" y="812839"/>
              <a:ext cx="477676" cy="4776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7" name="Google Shape;95;p13">
              <a:extLst>
                <a:ext uri="{FF2B5EF4-FFF2-40B4-BE49-F238E27FC236}">
                  <a16:creationId xmlns:a16="http://schemas.microsoft.com/office/drawing/2014/main" id="{EF8926A1-2E44-9546-BDFC-1B7D933494BE}"/>
                </a:ext>
              </a:extLst>
            </p:cNvPr>
            <p:cNvPicPr preferRelativeResize="0"/>
            <p:nvPr/>
          </p:nvPicPr>
          <p:blipFill>
            <a:blip r:embed="rId3" cstate="hqprint">
              <a:duotone>
                <a:srgbClr val="5E5E5E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654847" y="1325737"/>
              <a:ext cx="477676" cy="4776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8" name="Google Shape;96;p13">
              <a:extLst>
                <a:ext uri="{FF2B5EF4-FFF2-40B4-BE49-F238E27FC236}">
                  <a16:creationId xmlns:a16="http://schemas.microsoft.com/office/drawing/2014/main" id="{E6C1B394-64A6-9843-B3BE-E28A001D8CF3}"/>
                </a:ext>
              </a:extLst>
            </p:cNvPr>
            <p:cNvPicPr preferRelativeResize="0"/>
            <p:nvPr/>
          </p:nvPicPr>
          <p:blipFill>
            <a:blip r:embed="rId3" cstate="hqprint">
              <a:duotone>
                <a:srgbClr val="5E5E5E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641631" y="2258664"/>
              <a:ext cx="477676" cy="4776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9" name="Google Shape;99;p13">
              <a:extLst>
                <a:ext uri="{FF2B5EF4-FFF2-40B4-BE49-F238E27FC236}">
                  <a16:creationId xmlns:a16="http://schemas.microsoft.com/office/drawing/2014/main" id="{75F75165-418D-B449-9B88-600579D38B28}"/>
                </a:ext>
              </a:extLst>
            </p:cNvPr>
            <p:cNvPicPr preferRelativeResize="0"/>
            <p:nvPr/>
          </p:nvPicPr>
          <p:blipFill>
            <a:blip r:embed="rId4" cstate="hqprint">
              <a:duotone>
                <a:srgbClr val="5E5E5E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12111" y="1183283"/>
              <a:ext cx="478797" cy="47879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0" name="Google Shape;100;p13">
              <a:extLst>
                <a:ext uri="{FF2B5EF4-FFF2-40B4-BE49-F238E27FC236}">
                  <a16:creationId xmlns:a16="http://schemas.microsoft.com/office/drawing/2014/main" id="{36B56292-11CE-5146-91F2-6571F7F99823}"/>
                </a:ext>
              </a:extLst>
            </p:cNvPr>
            <p:cNvPicPr preferRelativeResize="0"/>
            <p:nvPr/>
          </p:nvPicPr>
          <p:blipFill>
            <a:blip r:embed="rId5" cstate="hqprint">
              <a:duotone>
                <a:srgbClr val="5E5E5E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12111" y="1817531"/>
              <a:ext cx="478797" cy="478797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31" name="Google Shape;101;p13">
              <a:extLst>
                <a:ext uri="{FF2B5EF4-FFF2-40B4-BE49-F238E27FC236}">
                  <a16:creationId xmlns:a16="http://schemas.microsoft.com/office/drawing/2014/main" id="{C4818769-3083-4743-B4C8-716FB83E6F0B}"/>
                </a:ext>
              </a:extLst>
            </p:cNvPr>
            <p:cNvCxnSpPr>
              <a:cxnSpLocks noChangeAspect="1"/>
            </p:cNvCxnSpPr>
            <p:nvPr/>
          </p:nvCxnSpPr>
          <p:spPr>
            <a:xfrm flipV="1">
              <a:off x="858645" y="1051679"/>
              <a:ext cx="728639" cy="315355"/>
            </a:xfrm>
            <a:prstGeom prst="straightConnector1">
              <a:avLst/>
            </a:prstGeom>
            <a:noFill/>
            <a:ln w="19050" cap="flat" cmpd="sng">
              <a:solidFill>
                <a:srgbClr val="5E5E5E">
                  <a:lumMod val="75000"/>
                </a:srgbClr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232" name="Google Shape;102;p13">
              <a:extLst>
                <a:ext uri="{FF2B5EF4-FFF2-40B4-BE49-F238E27FC236}">
                  <a16:creationId xmlns:a16="http://schemas.microsoft.com/office/drawing/2014/main" id="{BA5A9821-1746-3B4A-89C3-FD7B759C0CDC}"/>
                </a:ext>
              </a:extLst>
            </p:cNvPr>
            <p:cNvCxnSpPr>
              <a:cxnSpLocks noChangeAspect="1"/>
            </p:cNvCxnSpPr>
            <p:nvPr/>
          </p:nvCxnSpPr>
          <p:spPr>
            <a:xfrm flipV="1">
              <a:off x="858648" y="1564577"/>
              <a:ext cx="734348" cy="418500"/>
            </a:xfrm>
            <a:prstGeom prst="straightConnector1">
              <a:avLst/>
            </a:prstGeom>
            <a:noFill/>
            <a:ln w="19050" cap="flat" cmpd="sng">
              <a:solidFill>
                <a:srgbClr val="5E5E5E">
                  <a:lumMod val="75000"/>
                </a:srgbClr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233" name="Google Shape;103;p13">
              <a:extLst>
                <a:ext uri="{FF2B5EF4-FFF2-40B4-BE49-F238E27FC236}">
                  <a16:creationId xmlns:a16="http://schemas.microsoft.com/office/drawing/2014/main" id="{01D05E62-28F4-5041-A60D-25C74F0E33A5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858647" y="2056932"/>
              <a:ext cx="723113" cy="374485"/>
            </a:xfrm>
            <a:prstGeom prst="straightConnector1">
              <a:avLst/>
            </a:prstGeom>
            <a:noFill/>
            <a:ln w="19050" cap="flat" cmpd="sng">
              <a:solidFill>
                <a:srgbClr val="5E5E5E">
                  <a:lumMod val="75000"/>
                </a:srgbClr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sp>
          <p:nvSpPr>
            <p:cNvPr id="234" name="Google Shape;104;p13">
              <a:extLst>
                <a:ext uri="{FF2B5EF4-FFF2-40B4-BE49-F238E27FC236}">
                  <a16:creationId xmlns:a16="http://schemas.microsoft.com/office/drawing/2014/main" id="{2B4664DD-16D3-F046-A257-8B7BE7FE1B2E}"/>
                </a:ext>
              </a:extLst>
            </p:cNvPr>
            <p:cNvSpPr txBox="1"/>
            <p:nvPr/>
          </p:nvSpPr>
          <p:spPr>
            <a:xfrm>
              <a:off x="63125" y="264640"/>
              <a:ext cx="2357099" cy="2787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13C3A"/>
                </a:buClr>
                <a:buSzPts val="1400"/>
                <a:buFont typeface="Libre Franklin"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5E5E5E"/>
                  </a:solidFill>
                  <a:effectLst/>
                  <a:uLnTx/>
                  <a:uFillTx/>
                  <a:latin typeface="Helvetica" pitchFamily="2" charset="0"/>
                  <a:ea typeface="Libre Franklin"/>
                  <a:cs typeface="Calibri" panose="020F0502020204030204" pitchFamily="34" charset="0"/>
                  <a:sym typeface="Libre Franklin"/>
                </a:rPr>
                <a:t>Sentence Classification Model</a:t>
              </a:r>
              <a:endPara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Helvetica" pitchFamily="2" charset="0"/>
                <a:ea typeface="Libre Franklin"/>
                <a:cs typeface="Calibri" panose="020F0502020204030204" pitchFamily="34" charset="0"/>
                <a:sym typeface="Libre Frankli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6155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63EE5-EFAE-7148-A2CE-818E4EF8C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Claim Extraction: Methodology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26FFBD-A683-A845-ADD6-97F82FCF2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BEBF7F-35AF-C04B-9877-9F9254CAA6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b="1" dirty="0"/>
              <a:t>Heuristic</a:t>
            </a:r>
            <a:r>
              <a:rPr lang="en-US" b="1" dirty="0"/>
              <a:t>s </a:t>
            </a:r>
            <a:r>
              <a:rPr lang="en-US" dirty="0"/>
              <a:t>(</a:t>
            </a:r>
            <a:r>
              <a:rPr lang="en-GB" dirty="0"/>
              <a:t>Grammar-Based &amp; Context-Based)</a:t>
            </a:r>
          </a:p>
          <a:p>
            <a:pPr marL="0" indent="0">
              <a:buNone/>
            </a:pPr>
            <a:endParaRPr lang="en-GB" b="1" dirty="0"/>
          </a:p>
          <a:p>
            <a:r>
              <a:rPr lang="en-GB" b="1" dirty="0"/>
              <a:t>Global Embeddings</a:t>
            </a:r>
          </a:p>
          <a:p>
            <a:pPr lvl="1"/>
            <a:r>
              <a:rPr lang="en-GB" dirty="0"/>
              <a:t>Random Forest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b="1" dirty="0"/>
              <a:t>Contextualized Embeddings</a:t>
            </a:r>
          </a:p>
          <a:p>
            <a:pPr lvl="1"/>
            <a:r>
              <a:rPr lang="en-US" dirty="0"/>
              <a:t>BERT</a:t>
            </a:r>
          </a:p>
          <a:p>
            <a:pPr lvl="1"/>
            <a:r>
              <a:rPr lang="en-US" dirty="0" err="1"/>
              <a:t>SciBERT</a:t>
            </a:r>
            <a:r>
              <a:rPr lang="en-US" dirty="0"/>
              <a:t> (BERT + </a:t>
            </a:r>
            <a:r>
              <a:rPr lang="en-US" dirty="0" err="1"/>
              <a:t>SemanticScholar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b="1" dirty="0"/>
              <a:t>Domain-Specific Contextualized Embeddings</a:t>
            </a:r>
            <a:endParaRPr lang="en-US" dirty="0"/>
          </a:p>
          <a:p>
            <a:pPr lvl="1"/>
            <a:r>
              <a:rPr lang="en-US" dirty="0" err="1"/>
              <a:t>NewsBERT</a:t>
            </a:r>
            <a:r>
              <a:rPr lang="en-US" dirty="0"/>
              <a:t> (BERT + </a:t>
            </a:r>
            <a:r>
              <a:rPr lang="en-GB" dirty="0"/>
              <a:t>million-headlines)				</a:t>
            </a:r>
            <a:r>
              <a:rPr lang="en-GB" b="1" dirty="0">
                <a:solidFill>
                  <a:schemeClr val="accent4"/>
                </a:solidFill>
                <a:latin typeface="Matura MT Script Capitals" panose="03020802060602070202" pitchFamily="66" charset="77"/>
              </a:rPr>
              <a:t>New!</a:t>
            </a:r>
          </a:p>
          <a:p>
            <a:pPr lvl="1"/>
            <a:r>
              <a:rPr lang="en-GB" dirty="0" err="1"/>
              <a:t>SciNewsBERT</a:t>
            </a:r>
            <a:r>
              <a:rPr lang="en-GB" dirty="0"/>
              <a:t> (</a:t>
            </a:r>
            <a:r>
              <a:rPr lang="en-GB" dirty="0" err="1"/>
              <a:t>SciBERT</a:t>
            </a:r>
            <a:r>
              <a:rPr lang="en-GB" dirty="0"/>
              <a:t> + million-headlines)			</a:t>
            </a:r>
            <a:r>
              <a:rPr lang="en-GB" b="1" dirty="0">
                <a:solidFill>
                  <a:schemeClr val="accent4"/>
                </a:solidFill>
                <a:latin typeface="Matura MT Script Capitals" panose="03020802060602070202" pitchFamily="66" charset="77"/>
              </a:rPr>
              <a:t>New!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890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4F82A-8EDC-BA40-AC33-C763219D0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Claim Extraction: Datasets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BB5185-41DF-634E-8386-354C2C6E2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87FE57-EF86-3143-8B74-624C2B9944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6602" y="919942"/>
            <a:ext cx="4042113" cy="4028296"/>
          </a:xfrm>
        </p:spPr>
        <p:txBody>
          <a:bodyPr lIns="90000">
            <a:normAutofit/>
          </a:bodyPr>
          <a:lstStyle/>
          <a:p>
            <a:pPr marL="0" indent="0" algn="ctr">
              <a:buNone/>
            </a:pPr>
            <a:r>
              <a:rPr lang="en-GB" b="1" dirty="0">
                <a:solidFill>
                  <a:schemeClr val="accent6"/>
                </a:solidFill>
              </a:rPr>
              <a:t>Training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UKP ∪ IBM</a:t>
            </a:r>
          </a:p>
          <a:p>
            <a:pPr lvl="1"/>
            <a:r>
              <a:rPr lang="en-GB" dirty="0"/>
              <a:t>Argumentation Mining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Subsets</a:t>
            </a:r>
          </a:p>
          <a:p>
            <a:pPr lvl="1"/>
            <a:r>
              <a:rPr lang="en-GB" dirty="0"/>
              <a:t>Generic (~22K samples)</a:t>
            </a:r>
          </a:p>
          <a:p>
            <a:pPr lvl="1"/>
            <a:r>
              <a:rPr lang="en-GB" dirty="0"/>
              <a:t>Scientific (~32K samples)</a:t>
            </a:r>
          </a:p>
        </p:txBody>
      </p:sp>
      <p:cxnSp>
        <p:nvCxnSpPr>
          <p:cNvPr id="7" name="Google Shape;153;p13">
            <a:extLst>
              <a:ext uri="{FF2B5EF4-FFF2-40B4-BE49-F238E27FC236}">
                <a16:creationId xmlns:a16="http://schemas.microsoft.com/office/drawing/2014/main" id="{93368955-8FF6-3949-BA46-689E5C848C05}"/>
              </a:ext>
            </a:extLst>
          </p:cNvPr>
          <p:cNvCxnSpPr/>
          <p:nvPr/>
        </p:nvCxnSpPr>
        <p:spPr>
          <a:xfrm>
            <a:off x="4564801" y="993690"/>
            <a:ext cx="3600" cy="3880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D78FB6E2-51A8-514C-8EF9-F6D8FC7AE69A}"/>
              </a:ext>
            </a:extLst>
          </p:cNvPr>
          <p:cNvSpPr txBox="1">
            <a:spLocks/>
          </p:cNvSpPr>
          <p:nvPr/>
        </p:nvSpPr>
        <p:spPr>
          <a:xfrm>
            <a:off x="4804487" y="919942"/>
            <a:ext cx="4045713" cy="4028296"/>
          </a:xfrm>
          <a:prstGeom prst="rect">
            <a:avLst/>
          </a:prstGeom>
        </p:spPr>
        <p:txBody>
          <a:bodyPr lIns="9000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Helvetica" pitchFamily="2" charset="0"/>
                <a:ea typeface="+mn-ea"/>
                <a:cs typeface="Arial" panose="020B060402020202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Helvetica" pitchFamily="2" charset="0"/>
                <a:ea typeface="+mn-ea"/>
                <a:cs typeface="Arial" panose="020B060402020202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3"/>
              </a:buClr>
              <a:buSzPct val="90000"/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" pitchFamily="2" charset="0"/>
                <a:ea typeface="+mn-ea"/>
                <a:cs typeface="Arial" panose="020B0604020202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Clr>
                <a:srgbClr val="E30613"/>
              </a:buClr>
              <a:buNone/>
            </a:pPr>
            <a:r>
              <a:rPr lang="en-GB" b="1" dirty="0">
                <a:solidFill>
                  <a:srgbClr val="B51F1F"/>
                </a:solidFill>
              </a:rPr>
              <a:t>Testing</a:t>
            </a:r>
          </a:p>
          <a:p>
            <a:pPr marL="0" lvl="0" indent="0">
              <a:buClr>
                <a:srgbClr val="E30613"/>
              </a:buClr>
              <a:buNone/>
            </a:pPr>
            <a:endParaRPr lang="en-GB" dirty="0">
              <a:solidFill>
                <a:srgbClr val="413C3A"/>
              </a:solidFill>
            </a:endParaRPr>
          </a:p>
          <a:p>
            <a:pPr lvl="0">
              <a:buClr>
                <a:srgbClr val="E30613"/>
              </a:buClr>
            </a:pPr>
            <a:r>
              <a:rPr lang="en-GB" dirty="0">
                <a:solidFill>
                  <a:srgbClr val="413C3A"/>
                </a:solidFill>
              </a:rPr>
              <a:t>Crowd Experiment</a:t>
            </a:r>
          </a:p>
          <a:p>
            <a:pPr lvl="1"/>
            <a:r>
              <a:rPr lang="en-GB" dirty="0"/>
              <a:t>700 sentences</a:t>
            </a:r>
          </a:p>
          <a:p>
            <a:pPr lvl="1"/>
            <a:r>
              <a:rPr lang="en-GB" dirty="0"/>
              <a:t>3 workers/sentence</a:t>
            </a:r>
          </a:p>
          <a:p>
            <a:pPr lvl="1"/>
            <a:endParaRPr lang="en-GB" dirty="0"/>
          </a:p>
          <a:p>
            <a:r>
              <a:rPr lang="en-GB" dirty="0"/>
              <a:t>Weak Agreement</a:t>
            </a:r>
          </a:p>
          <a:p>
            <a:pPr lvl="1"/>
            <a:r>
              <a:rPr lang="en-GB" dirty="0"/>
              <a:t>125 claims / 174 non-claims</a:t>
            </a:r>
          </a:p>
          <a:p>
            <a:r>
              <a:rPr lang="en-GB" dirty="0"/>
              <a:t>Strong Agreement</a:t>
            </a:r>
          </a:p>
          <a:p>
            <a:pPr lvl="1"/>
            <a:r>
              <a:rPr lang="en-GB" dirty="0"/>
              <a:t>82 claims / 242 non-claims</a:t>
            </a:r>
          </a:p>
        </p:txBody>
      </p:sp>
    </p:spTree>
    <p:extLst>
      <p:ext uri="{BB962C8B-B14F-4D97-AF65-F5344CB8AC3E}">
        <p14:creationId xmlns:p14="http://schemas.microsoft.com/office/powerpoint/2010/main" val="3362555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4A55C-824B-CD4F-9C4A-A3187A623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Claim Extraction: Evaluation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5F0D7C-A101-5C42-83DD-4517BF974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AD5683-4701-CB4C-81DF-BECF483D43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6602" y="4139204"/>
            <a:ext cx="8618561" cy="80903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2000" b="1" dirty="0">
                <a:solidFill>
                  <a:schemeClr val="accent6"/>
                </a:solidFill>
              </a:rPr>
              <a:t>Best model: BERT (with domain-specific finetuning)</a:t>
            </a:r>
          </a:p>
          <a:p>
            <a:pPr marL="0" indent="0" algn="ctr">
              <a:buNone/>
            </a:pPr>
            <a:r>
              <a:rPr lang="en-GB" sz="2000" b="1" dirty="0">
                <a:solidFill>
                  <a:schemeClr val="accent6"/>
                </a:solidFill>
              </a:rPr>
              <a:t>Lighter yet decent model: Random Forest</a:t>
            </a:r>
          </a:p>
        </p:txBody>
      </p:sp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50F8897B-E2A4-784E-B719-F6E70D46F2B1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49379" y="678098"/>
            <a:ext cx="5645241" cy="3297554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09488CF-5AAA-3942-81A3-256328E7AD0C}"/>
              </a:ext>
            </a:extLst>
          </p:cNvPr>
          <p:cNvSpPr/>
          <p:nvPr/>
        </p:nvSpPr>
        <p:spPr>
          <a:xfrm>
            <a:off x="2074334" y="3445933"/>
            <a:ext cx="5198534" cy="414867"/>
          </a:xfrm>
          <a:prstGeom prst="round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E42A0C4-1C18-404F-A4F1-54A72DD16FA7}"/>
              </a:ext>
            </a:extLst>
          </p:cNvPr>
          <p:cNvSpPr/>
          <p:nvPr/>
        </p:nvSpPr>
        <p:spPr>
          <a:xfrm>
            <a:off x="2074334" y="1689100"/>
            <a:ext cx="5198534" cy="249766"/>
          </a:xfrm>
          <a:prstGeom prst="round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2013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32AC7-274E-AA48-A9FF-B8201E99C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Claim-Paper</a:t>
            </a:r>
            <a:br>
              <a:rPr lang="en-GB" dirty="0"/>
            </a:br>
            <a:r>
              <a:rPr lang="en-GB" dirty="0"/>
              <a:t>Clustering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912FC49-2336-C84B-8E16-04FE2B7DF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8</a:t>
            </a:fld>
            <a:endParaRPr lang="fr-FR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BF2232E-47DA-6249-AC9B-D9CB843DDAC3}"/>
              </a:ext>
            </a:extLst>
          </p:cNvPr>
          <p:cNvGrpSpPr/>
          <p:nvPr/>
        </p:nvGrpSpPr>
        <p:grpSpPr>
          <a:xfrm>
            <a:off x="3657601" y="2503464"/>
            <a:ext cx="1750479" cy="1986555"/>
            <a:chOff x="2498600" y="54790"/>
            <a:chExt cx="2357106" cy="3102000"/>
          </a:xfrm>
        </p:grpSpPr>
        <p:sp>
          <p:nvSpPr>
            <p:cNvPr id="82" name="Google Shape;56;p13">
              <a:extLst>
                <a:ext uri="{FF2B5EF4-FFF2-40B4-BE49-F238E27FC236}">
                  <a16:creationId xmlns:a16="http://schemas.microsoft.com/office/drawing/2014/main" id="{C5DFE488-8D69-AB4B-A4CC-E09BF2A17BB3}"/>
                </a:ext>
              </a:extLst>
            </p:cNvPr>
            <p:cNvSpPr/>
            <p:nvPr/>
          </p:nvSpPr>
          <p:spPr>
            <a:xfrm>
              <a:off x="2498606" y="54790"/>
              <a:ext cx="2357100" cy="3102000"/>
            </a:xfrm>
            <a:prstGeom prst="roundRect">
              <a:avLst>
                <a:gd name="adj" fmla="val 11774"/>
              </a:avLst>
            </a:prstGeom>
            <a:noFill/>
            <a:ln w="9525" cap="flat" cmpd="sng">
              <a:solidFill>
                <a:srgbClr val="5E5E5E"/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13C3A"/>
                </a:buClr>
                <a:buSzPts val="1000"/>
                <a:buFont typeface="Arial"/>
                <a:buNone/>
                <a:tabLst/>
                <a:defRPr/>
              </a:pPr>
              <a:endParaRPr kumimoji="0" sz="800" b="0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Helvetica" pitchFamily="2" charset="0"/>
                <a:ea typeface="Helvetica Neue"/>
                <a:cs typeface="Calibri" panose="020F0502020204030204" pitchFamily="34" charset="0"/>
                <a:sym typeface="Helvetica Neue"/>
              </a:endParaRPr>
            </a:p>
          </p:txBody>
        </p:sp>
        <p:grpSp>
          <p:nvGrpSpPr>
            <p:cNvPr id="84" name="Google Shape;75;p13">
              <a:extLst>
                <a:ext uri="{FF2B5EF4-FFF2-40B4-BE49-F238E27FC236}">
                  <a16:creationId xmlns:a16="http://schemas.microsoft.com/office/drawing/2014/main" id="{C2C042B2-72BA-1E42-B8A1-869C9ADA1251}"/>
                </a:ext>
              </a:extLst>
            </p:cNvPr>
            <p:cNvGrpSpPr/>
            <p:nvPr/>
          </p:nvGrpSpPr>
          <p:grpSpPr>
            <a:xfrm>
              <a:off x="2498600" y="283046"/>
              <a:ext cx="2357100" cy="2791244"/>
              <a:chOff x="2685544" y="440381"/>
              <a:chExt cx="2357100" cy="2791244"/>
            </a:xfrm>
          </p:grpSpPr>
          <p:grpSp>
            <p:nvGrpSpPr>
              <p:cNvPr id="85" name="Google Shape;76;p13">
                <a:extLst>
                  <a:ext uri="{FF2B5EF4-FFF2-40B4-BE49-F238E27FC236}">
                    <a16:creationId xmlns:a16="http://schemas.microsoft.com/office/drawing/2014/main" id="{21027A07-51CD-D640-B0A4-86C998F9D600}"/>
                  </a:ext>
                </a:extLst>
              </p:cNvPr>
              <p:cNvGrpSpPr/>
              <p:nvPr/>
            </p:nvGrpSpPr>
            <p:grpSpPr>
              <a:xfrm>
                <a:off x="2893750" y="905285"/>
                <a:ext cx="1940700" cy="1118400"/>
                <a:chOff x="2893750" y="620275"/>
                <a:chExt cx="1940700" cy="1118400"/>
              </a:xfrm>
            </p:grpSpPr>
            <p:sp>
              <p:nvSpPr>
                <p:cNvPr id="95" name="Google Shape;77;p13">
                  <a:extLst>
                    <a:ext uri="{FF2B5EF4-FFF2-40B4-BE49-F238E27FC236}">
                      <a16:creationId xmlns:a16="http://schemas.microsoft.com/office/drawing/2014/main" id="{85BB8B8B-FE82-444C-9F7F-6BCFC7CC152C}"/>
                    </a:ext>
                  </a:extLst>
                </p:cNvPr>
                <p:cNvSpPr/>
                <p:nvPr/>
              </p:nvSpPr>
              <p:spPr>
                <a:xfrm>
                  <a:off x="2893750" y="620275"/>
                  <a:ext cx="1940700" cy="1118400"/>
                </a:xfrm>
                <a:prstGeom prst="roundRect">
                  <a:avLst>
                    <a:gd name="adj" fmla="val 11774"/>
                  </a:avLst>
                </a:prstGeom>
                <a:noFill/>
                <a:ln w="19050" cap="flat" cmpd="sng">
                  <a:solidFill>
                    <a:srgbClr val="418AB3">
                      <a:lumMod val="75000"/>
                    </a:srgbClr>
                  </a:solidFill>
                  <a:prstDash val="lgDash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413C3A"/>
                    </a:buClr>
                    <a:buSzPts val="1000"/>
                    <a:buFont typeface="Arial"/>
                    <a:buNone/>
                    <a:tabLst/>
                    <a:defRPr/>
                  </a:pPr>
                  <a:endParaRPr kumimoji="0" sz="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5E5E5E"/>
                    </a:solidFill>
                    <a:effectLst/>
                    <a:uLnTx/>
                    <a:uFillTx/>
                    <a:latin typeface="Helvetica" pitchFamily="2" charset="0"/>
                    <a:ea typeface="Helvetica Neue"/>
                    <a:cs typeface="Calibri" panose="020F0502020204030204" pitchFamily="34" charset="0"/>
                    <a:sym typeface="Helvetica Neue"/>
                  </a:endParaRPr>
                </a:p>
              </p:txBody>
            </p:sp>
            <p:grpSp>
              <p:nvGrpSpPr>
                <p:cNvPr id="96" name="Google Shape;78;p13">
                  <a:extLst>
                    <a:ext uri="{FF2B5EF4-FFF2-40B4-BE49-F238E27FC236}">
                      <a16:creationId xmlns:a16="http://schemas.microsoft.com/office/drawing/2014/main" id="{5D782C7A-4F9D-6143-84F2-0E49D8212ED0}"/>
                    </a:ext>
                  </a:extLst>
                </p:cNvPr>
                <p:cNvGrpSpPr/>
                <p:nvPr/>
              </p:nvGrpSpPr>
              <p:grpSpPr>
                <a:xfrm>
                  <a:off x="2990312" y="682250"/>
                  <a:ext cx="477676" cy="993551"/>
                  <a:chOff x="3537550" y="2216300"/>
                  <a:chExt cx="477676" cy="993551"/>
                </a:xfrm>
              </p:grpSpPr>
              <p:pic>
                <p:nvPicPr>
                  <p:cNvPr id="99" name="Google Shape;79;p13">
                    <a:extLst>
                      <a:ext uri="{FF2B5EF4-FFF2-40B4-BE49-F238E27FC236}">
                        <a16:creationId xmlns:a16="http://schemas.microsoft.com/office/drawing/2014/main" id="{23A20BE2-4274-3F49-B760-4268140EB7C9}"/>
                      </a:ext>
                    </a:extLst>
                  </p:cNvPr>
                  <p:cNvPicPr preferRelativeResize="0"/>
                  <p:nvPr/>
                </p:nvPicPr>
                <p:blipFill>
                  <a:blip r:embed="rId3" cstate="hqprint">
                    <a:duotone>
                      <a:srgbClr val="418AB3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rcRect/>
                  <a:stretch/>
                </p:blipFill>
                <p:spPr>
                  <a:xfrm>
                    <a:off x="3537550" y="2216300"/>
                    <a:ext cx="477676" cy="47767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100" name="Google Shape;80;p13">
                    <a:extLst>
                      <a:ext uri="{FF2B5EF4-FFF2-40B4-BE49-F238E27FC236}">
                        <a16:creationId xmlns:a16="http://schemas.microsoft.com/office/drawing/2014/main" id="{271F63EF-EE31-6E4A-8305-C4B5552B0DDA}"/>
                      </a:ext>
                    </a:extLst>
                  </p:cNvPr>
                  <p:cNvPicPr preferRelativeResize="0"/>
                  <p:nvPr/>
                </p:nvPicPr>
                <p:blipFill>
                  <a:blip r:embed="rId3" cstate="hqprint">
                    <a:duotone>
                      <a:srgbClr val="418AB3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rcRect/>
                  <a:stretch/>
                </p:blipFill>
                <p:spPr>
                  <a:xfrm>
                    <a:off x="3537550" y="2732175"/>
                    <a:ext cx="477676" cy="47767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  <p:pic>
              <p:nvPicPr>
                <p:cNvPr id="97" name="Google Shape;81;p13">
                  <a:extLst>
                    <a:ext uri="{FF2B5EF4-FFF2-40B4-BE49-F238E27FC236}">
                      <a16:creationId xmlns:a16="http://schemas.microsoft.com/office/drawing/2014/main" id="{66B68F6E-9E56-B94A-AD0D-5013F08559CA}"/>
                    </a:ext>
                  </a:extLst>
                </p:cNvPr>
                <p:cNvPicPr preferRelativeResize="0"/>
                <p:nvPr/>
              </p:nvPicPr>
              <p:blipFill>
                <a:blip r:embed="rId4" cstate="hqprint">
                  <a:duotone>
                    <a:srgbClr val="418AB3">
                      <a:shade val="45000"/>
                      <a:satMod val="135000"/>
                    </a:srgb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4215774" y="939634"/>
                  <a:ext cx="478800" cy="4788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cxnSp>
              <p:nvCxnSpPr>
                <p:cNvPr id="98" name="Google Shape;82;p13">
                  <a:extLst>
                    <a:ext uri="{FF2B5EF4-FFF2-40B4-BE49-F238E27FC236}">
                      <a16:creationId xmlns:a16="http://schemas.microsoft.com/office/drawing/2014/main" id="{133DFF8F-D264-6548-923C-C7390A0D4755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flipV="1">
                  <a:off x="3569597" y="1179035"/>
                  <a:ext cx="604302" cy="208435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418AB3">
                      <a:lumMod val="75000"/>
                    </a:srgbClr>
                  </a:solidFill>
                  <a:prstDash val="solid"/>
                  <a:round/>
                  <a:headEnd type="none" w="med" len="med"/>
                  <a:tailEnd type="stealth" w="med" len="med"/>
                </a:ln>
              </p:spPr>
            </p:cxnSp>
          </p:grpSp>
          <p:grpSp>
            <p:nvGrpSpPr>
              <p:cNvPr id="86" name="Google Shape;83;p13">
                <a:extLst>
                  <a:ext uri="{FF2B5EF4-FFF2-40B4-BE49-F238E27FC236}">
                    <a16:creationId xmlns:a16="http://schemas.microsoft.com/office/drawing/2014/main" id="{13618DAD-B42F-1141-8FFB-40901E866DD1}"/>
                  </a:ext>
                </a:extLst>
              </p:cNvPr>
              <p:cNvGrpSpPr/>
              <p:nvPr/>
            </p:nvGrpSpPr>
            <p:grpSpPr>
              <a:xfrm>
                <a:off x="2893750" y="2113225"/>
                <a:ext cx="1940700" cy="1118400"/>
                <a:chOff x="2893750" y="2113225"/>
                <a:chExt cx="1940700" cy="1118400"/>
              </a:xfrm>
            </p:grpSpPr>
            <p:sp>
              <p:nvSpPr>
                <p:cNvPr id="88" name="Google Shape;84;p13">
                  <a:extLst>
                    <a:ext uri="{FF2B5EF4-FFF2-40B4-BE49-F238E27FC236}">
                      <a16:creationId xmlns:a16="http://schemas.microsoft.com/office/drawing/2014/main" id="{4ECBF099-AD2D-EA45-B3C3-49177D8C8AA2}"/>
                    </a:ext>
                  </a:extLst>
                </p:cNvPr>
                <p:cNvSpPr/>
                <p:nvPr/>
              </p:nvSpPr>
              <p:spPr>
                <a:xfrm>
                  <a:off x="2893750" y="2113225"/>
                  <a:ext cx="1940700" cy="1118400"/>
                </a:xfrm>
                <a:prstGeom prst="roundRect">
                  <a:avLst>
                    <a:gd name="adj" fmla="val 11774"/>
                  </a:avLst>
                </a:prstGeom>
                <a:noFill/>
                <a:ln w="19050" cap="flat" cmpd="sng">
                  <a:solidFill>
                    <a:srgbClr val="A6B727">
                      <a:lumMod val="75000"/>
                    </a:srgbClr>
                  </a:solidFill>
                  <a:prstDash val="lgDash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413C3A"/>
                    </a:buClr>
                    <a:buSzPts val="1000"/>
                    <a:buFont typeface="Arial"/>
                    <a:buNone/>
                    <a:tabLst/>
                    <a:defRPr/>
                  </a:pPr>
                  <a:endParaRPr kumimoji="0" sz="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5E5E5E"/>
                    </a:solidFill>
                    <a:effectLst/>
                    <a:uLnTx/>
                    <a:uFillTx/>
                    <a:latin typeface="Helvetica" pitchFamily="2" charset="0"/>
                    <a:ea typeface="Helvetica Neue"/>
                    <a:cs typeface="Calibri" panose="020F0502020204030204" pitchFamily="34" charset="0"/>
                    <a:sym typeface="Helvetica Neue"/>
                  </a:endParaRPr>
                </a:p>
              </p:txBody>
            </p:sp>
            <p:pic>
              <p:nvPicPr>
                <p:cNvPr id="89" name="Google Shape;85;p13">
                  <a:extLst>
                    <a:ext uri="{FF2B5EF4-FFF2-40B4-BE49-F238E27FC236}">
                      <a16:creationId xmlns:a16="http://schemas.microsoft.com/office/drawing/2014/main" id="{49810DDE-A04E-3246-9CCB-2B6F7EA08954}"/>
                    </a:ext>
                  </a:extLst>
                </p:cNvPr>
                <p:cNvPicPr preferRelativeResize="0"/>
                <p:nvPr/>
              </p:nvPicPr>
              <p:blipFill>
                <a:blip r:embed="rId3" cstate="hqprint">
                  <a:duotone>
                    <a:srgbClr val="A6B727">
                      <a:shade val="45000"/>
                      <a:satMod val="135000"/>
                    </a:srgb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2990312" y="2429137"/>
                  <a:ext cx="477676" cy="47767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grpSp>
              <p:nvGrpSpPr>
                <p:cNvPr id="90" name="Google Shape;86;p13">
                  <a:extLst>
                    <a:ext uri="{FF2B5EF4-FFF2-40B4-BE49-F238E27FC236}">
                      <a16:creationId xmlns:a16="http://schemas.microsoft.com/office/drawing/2014/main" id="{4A8E8E7F-A1C3-404F-BC53-13C44B1505EB}"/>
                    </a:ext>
                  </a:extLst>
                </p:cNvPr>
                <p:cNvGrpSpPr/>
                <p:nvPr/>
              </p:nvGrpSpPr>
              <p:grpSpPr>
                <a:xfrm>
                  <a:off x="4216313" y="2171212"/>
                  <a:ext cx="477675" cy="993513"/>
                  <a:chOff x="4216313" y="2171212"/>
                  <a:chExt cx="477675" cy="993513"/>
                </a:xfrm>
              </p:grpSpPr>
              <p:pic>
                <p:nvPicPr>
                  <p:cNvPr id="93" name="Google Shape;87;p13">
                    <a:extLst>
                      <a:ext uri="{FF2B5EF4-FFF2-40B4-BE49-F238E27FC236}">
                        <a16:creationId xmlns:a16="http://schemas.microsoft.com/office/drawing/2014/main" id="{0CCE0558-9FC4-E845-BD14-2A2C285EE066}"/>
                      </a:ext>
                    </a:extLst>
                  </p:cNvPr>
                  <p:cNvPicPr preferRelativeResize="0"/>
                  <p:nvPr/>
                </p:nvPicPr>
                <p:blipFill rotWithShape="1">
                  <a:blip r:embed="rId5" cstate="hqprint">
                    <a:duotone>
                      <a:srgbClr val="A6B727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rcRect/>
                  <a:stretch/>
                </p:blipFill>
                <p:spPr>
                  <a:xfrm>
                    <a:off x="4216338" y="2171212"/>
                    <a:ext cx="477650" cy="47765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94" name="Google Shape;88;p13">
                    <a:extLst>
                      <a:ext uri="{FF2B5EF4-FFF2-40B4-BE49-F238E27FC236}">
                        <a16:creationId xmlns:a16="http://schemas.microsoft.com/office/drawing/2014/main" id="{F3BAE704-5AB5-9042-AD4B-B4C4917BDE31}"/>
                      </a:ext>
                    </a:extLst>
                  </p:cNvPr>
                  <p:cNvPicPr preferRelativeResize="0"/>
                  <p:nvPr/>
                </p:nvPicPr>
                <p:blipFill>
                  <a:blip r:embed="rId5" cstate="hqprint">
                    <a:duotone>
                      <a:srgbClr val="A6B727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rcRect/>
                  <a:stretch/>
                </p:blipFill>
                <p:spPr>
                  <a:xfrm>
                    <a:off x="4216313" y="2687075"/>
                    <a:ext cx="477650" cy="47765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  <p:cxnSp>
              <p:nvCxnSpPr>
                <p:cNvPr id="91" name="Google Shape;89;p13">
                  <a:extLst>
                    <a:ext uri="{FF2B5EF4-FFF2-40B4-BE49-F238E27FC236}">
                      <a16:creationId xmlns:a16="http://schemas.microsoft.com/office/drawing/2014/main" id="{CA55A2C0-8E66-064F-8740-B46F0BC39788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>
                  <a:off x="3569597" y="2667976"/>
                  <a:ext cx="604736" cy="208432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A6B727">
                      <a:lumMod val="75000"/>
                    </a:srgbClr>
                  </a:solidFill>
                  <a:prstDash val="solid"/>
                  <a:round/>
                  <a:headEnd type="none" w="med" len="med"/>
                  <a:tailEnd type="stealth" w="med" len="med"/>
                </a:ln>
              </p:spPr>
            </p:cxnSp>
            <p:cxnSp>
              <p:nvCxnSpPr>
                <p:cNvPr id="92" name="Google Shape;90;p13">
                  <a:extLst>
                    <a:ext uri="{FF2B5EF4-FFF2-40B4-BE49-F238E27FC236}">
                      <a16:creationId xmlns:a16="http://schemas.microsoft.com/office/drawing/2014/main" id="{53AFC415-FFAE-D141-AE45-4FF43D43345A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flipV="1">
                  <a:off x="3569597" y="2410038"/>
                  <a:ext cx="604757" cy="208443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A6B727">
                      <a:lumMod val="75000"/>
                    </a:srgbClr>
                  </a:solidFill>
                  <a:prstDash val="solid"/>
                  <a:round/>
                  <a:headEnd type="none" w="med" len="med"/>
                  <a:tailEnd type="stealth" w="med" len="med"/>
                </a:ln>
              </p:spPr>
            </p:cxnSp>
          </p:grpSp>
          <p:sp>
            <p:nvSpPr>
              <p:cNvPr id="87" name="Google Shape;91;p13">
                <a:extLst>
                  <a:ext uri="{FF2B5EF4-FFF2-40B4-BE49-F238E27FC236}">
                    <a16:creationId xmlns:a16="http://schemas.microsoft.com/office/drawing/2014/main" id="{01A01BE3-D131-BF4D-BD89-797939931302}"/>
                  </a:ext>
                </a:extLst>
              </p:cNvPr>
              <p:cNvSpPr txBox="1"/>
              <p:nvPr/>
            </p:nvSpPr>
            <p:spPr>
              <a:xfrm>
                <a:off x="2685544" y="440381"/>
                <a:ext cx="2357100" cy="2787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13C3A"/>
                  </a:buClr>
                  <a:buSzPts val="1400"/>
                  <a:buFont typeface="Libre Franklin"/>
                  <a:buNone/>
                  <a:tabLst/>
                  <a:defRPr/>
                </a:pPr>
                <a:r>
                  <a:rPr kumimoji="0" lang="en-GB" sz="1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5E5E5E"/>
                    </a:solidFill>
                    <a:effectLst/>
                    <a:uLnTx/>
                    <a:uFillTx/>
                    <a:latin typeface="Helvetica" pitchFamily="2" charset="0"/>
                    <a:ea typeface="Libre Franklin"/>
                    <a:cs typeface="Calibri" panose="020F0502020204030204" pitchFamily="34" charset="0"/>
                    <a:sym typeface="Libre Franklin"/>
                  </a:rPr>
                  <a:t>Content- &amp; Graph-Based Model</a:t>
                </a:r>
                <a:endParaRPr kumimoji="0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5E5E5E"/>
                  </a:solidFill>
                  <a:effectLst/>
                  <a:uLnTx/>
                  <a:uFillTx/>
                  <a:latin typeface="Helvetica" pitchFamily="2" charset="0"/>
                  <a:ea typeface="Libre Franklin"/>
                  <a:cs typeface="Calibri" panose="020F0502020204030204" pitchFamily="34" charset="0"/>
                  <a:sym typeface="Libre Franklin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42862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C57F9-8CA0-9B43-8D80-D68B36730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Claim-Paper Clustering: Methodology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2A45DD-DBBA-7044-887C-FFEBD4389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911735-EEDC-2940-808A-64118A4391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b="1" dirty="0"/>
              <a:t>Content-Based</a:t>
            </a:r>
            <a:r>
              <a:rPr lang="en-GB" dirty="0"/>
              <a:t> (Baseline)</a:t>
            </a:r>
          </a:p>
          <a:p>
            <a:pPr lvl="1"/>
            <a:r>
              <a:rPr lang="en-GB" dirty="0"/>
              <a:t>LDA, GSDMM</a:t>
            </a:r>
          </a:p>
          <a:p>
            <a:pPr lvl="1"/>
            <a:r>
              <a:rPr lang="en-GB" dirty="0"/>
              <a:t>GMM, K-Means</a:t>
            </a:r>
          </a:p>
          <a:p>
            <a:endParaRPr lang="en-GB" b="1" dirty="0"/>
          </a:p>
          <a:p>
            <a:r>
              <a:rPr lang="en-GB" b="1" dirty="0"/>
              <a:t>Graph-Based</a:t>
            </a:r>
          </a:p>
          <a:p>
            <a:pPr lvl="1"/>
            <a:r>
              <a:rPr lang="en-GB" dirty="0"/>
              <a:t>Optimization</a:t>
            </a:r>
            <a:endParaRPr lang="en-US" dirty="0"/>
          </a:p>
          <a:p>
            <a:pPr lvl="1"/>
            <a:r>
              <a:rPr lang="en-US" dirty="0" err="1"/>
              <a:t>Regularizer</a:t>
            </a:r>
            <a:r>
              <a:rPr lang="en-US" dirty="0"/>
              <a:t> penalizes uniformity</a:t>
            </a:r>
          </a:p>
          <a:p>
            <a:pPr marL="0" indent="0">
              <a:buNone/>
            </a:pPr>
            <a:endParaRPr lang="en-US" dirty="0"/>
          </a:p>
          <a:p>
            <a:r>
              <a:rPr lang="en-GB" b="1" dirty="0"/>
              <a:t>Hybrid</a:t>
            </a:r>
            <a:endParaRPr lang="en-GB" dirty="0"/>
          </a:p>
          <a:p>
            <a:pPr lvl="1"/>
            <a:r>
              <a:rPr lang="en-GB" dirty="0"/>
              <a:t>Alternate Optimization</a:t>
            </a:r>
          </a:p>
          <a:p>
            <a:pPr lvl="1"/>
            <a:r>
              <a:rPr lang="en-GB" dirty="0"/>
              <a:t>Considers both content and graph modalities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C79ECE9-7D7D-8547-AE6F-61C1722DAAC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24171" y="2571750"/>
            <a:ext cx="1666940" cy="245410"/>
          </a:xfrm>
          <a:prstGeom prst="rect">
            <a:avLst/>
          </a:prstGeom>
        </p:spPr>
      </p:pic>
      <p:pic>
        <p:nvPicPr>
          <p:cNvPr id="10" name="Picture 9" descr="Text&#10;&#10;Description automatically generated with low confidence">
            <a:extLst>
              <a:ext uri="{FF2B5EF4-FFF2-40B4-BE49-F238E27FC236}">
                <a16:creationId xmlns:a16="http://schemas.microsoft.com/office/drawing/2014/main" id="{F0AAEA94-91D1-5746-972D-04C94CB53DEB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90108" y="3894306"/>
            <a:ext cx="4214191" cy="574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71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theme/theme1.xml><?xml version="1.0" encoding="utf-8"?>
<a:theme xmlns:a="http://schemas.openxmlformats.org/drawingml/2006/main" name="Thème Office">
  <a:themeElements>
    <a:clrScheme name="EPFL - New Colors 2019">
      <a:dk1>
        <a:srgbClr val="413C3A"/>
      </a:dk1>
      <a:lt1>
        <a:srgbClr val="FFFFFF"/>
      </a:lt1>
      <a:dk2>
        <a:srgbClr val="413C3A"/>
      </a:dk2>
      <a:lt2>
        <a:srgbClr val="CAC7C7"/>
      </a:lt2>
      <a:accent1>
        <a:srgbClr val="E30613"/>
      </a:accent1>
      <a:accent2>
        <a:srgbClr val="00A79F"/>
      </a:accent2>
      <a:accent3>
        <a:srgbClr val="413C3A"/>
      </a:accent3>
      <a:accent4>
        <a:srgbClr val="007480"/>
      </a:accent4>
      <a:accent5>
        <a:srgbClr val="F39869"/>
      </a:accent5>
      <a:accent6>
        <a:srgbClr val="B51F1F"/>
      </a:accent6>
      <a:hlink>
        <a:srgbClr val="ED6E9C"/>
      </a:hlink>
      <a:folHlink>
        <a:srgbClr val="4F8FCC"/>
      </a:folHlink>
    </a:clrScheme>
    <a:fontScheme name="EPFL_Beta2">
      <a:majorFont>
        <a:latin typeface="Franklin Gothic Demi Cond"/>
        <a:ea typeface=""/>
        <a:cs typeface=""/>
      </a:majorFont>
      <a:minorFont>
        <a:latin typeface="Arial"/>
        <a:ea typeface=""/>
        <a:cs typeface="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_EPFL_Beta2" id="{6A525B41-3E68-491F-A6C9-0B15EA1321FE}" vid="{993E2952-EB5D-4425-8012-1B04381EBC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EPFLAuthor xmlns="366578e5-d8fa-4ca3-80b4-96d4f4020af2">
      <UserInfo>
        <DisplayName/>
        <AccountId xsi:nil="true"/>
        <AccountType/>
      </UserInfo>
    </EPFLAuthor>
    <a822da24a7be47f7b2b8d6471b611ecd xmlns="366578e5-d8fa-4ca3-80b4-96d4f4020af2">
      <Terms xmlns="http://schemas.microsoft.com/office/infopath/2007/PartnerControls">
        <TermInfo xmlns="http://schemas.microsoft.com/office/infopath/2007/PartnerControls">
          <TermName xmlns="http://schemas.microsoft.com/office/infopath/2007/PartnerControls">Public</TermName>
          <TermId xmlns="http://schemas.microsoft.com/office/infopath/2007/PartnerControls">bed90794-060d-40e3-8efd-fc84c2f09e8f</TermId>
        </TermInfo>
      </Terms>
    </a822da24a7be47f7b2b8d6471b611ecd>
    <EPFLUsageTaxHTField0 xmlns="366578e5-d8fa-4ca3-80b4-96d4f4020af2" xsi:nil="true"/>
    <TaxCatchAll xmlns="505a1229-fefc-4964-aa43-a843a2e4cec8">
      <Value>1</Value>
    </TaxCatchAll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EPFL Document" ma:contentTypeID="0x0101009E359B892F0745A488A3BA50FA95E220008D12AA6DD8705844A8F440FB2627C65C" ma:contentTypeVersion="2" ma:contentTypeDescription="Base Content Type for all EPFL documents" ma:contentTypeScope="" ma:versionID="243fe3aa2b7702eb0a8fc0aba44d7aac">
  <xsd:schema xmlns:xsd="http://www.w3.org/2001/XMLSchema" xmlns:xs="http://www.w3.org/2001/XMLSchema" xmlns:p="http://schemas.microsoft.com/office/2006/metadata/properties" xmlns:ns2="366578e5-d8fa-4ca3-80b4-96d4f4020af2" xmlns:ns3="505a1229-fefc-4964-aa43-a843a2e4cec8" targetNamespace="http://schemas.microsoft.com/office/2006/metadata/properties" ma:root="true" ma:fieldsID="874849853f62a370529474de8c246750" ns2:_="" ns3:_="">
    <xsd:import namespace="366578e5-d8fa-4ca3-80b4-96d4f4020af2"/>
    <xsd:import namespace="505a1229-fefc-4964-aa43-a843a2e4cec8"/>
    <xsd:element name="properties">
      <xsd:complexType>
        <xsd:sequence>
          <xsd:element name="documentManagement">
            <xsd:complexType>
              <xsd:all>
                <xsd:element ref="ns2:EPFLAuthor" minOccurs="0"/>
                <xsd:element ref="ns2:EPFLUsageTaxHTField0" minOccurs="0"/>
                <xsd:element ref="ns2:a822da24a7be47f7b2b8d6471b611ecd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6578e5-d8fa-4ca3-80b4-96d4f4020af2" elementFormDefault="qualified">
    <xsd:import namespace="http://schemas.microsoft.com/office/2006/documentManagement/types"/>
    <xsd:import namespace="http://schemas.microsoft.com/office/infopath/2007/PartnerControls"/>
    <xsd:element name="EPFLAuthor" ma:index="8" nillable="true" ma:displayName="Author" ma:internalName="EPFLAutho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PFLUsageTaxHTField0" ma:index="10" nillable="true" ma:displayName="EPFLUsage_0" ma:hidden="true" ma:internalName="EPFLUsageTaxHTField0">
      <xsd:simpleType>
        <xsd:restriction base="dms:Note"/>
      </xsd:simpleType>
    </xsd:element>
    <xsd:element name="a822da24a7be47f7b2b8d6471b611ecd" ma:index="11" nillable="true" ma:taxonomy="true" ma:internalName="a822da24a7be47f7b2b8d6471b611ecd" ma:taxonomyFieldName="EPFLUsage" ma:displayName="Usage" ma:default="1;#Public|bed90794-060d-40e3-8efd-fc84c2f09e8f" ma:fieldId="{a822da24-a7be-47f7-b2b8-d6471b611ecd}" ma:sspId="4f2e420a-9f6b-4a85-b7a0-ff810e6e8c0b" ma:termSetId="4b8e3540-9bf8-418b-ab3b-31a19bad2536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5a1229-fefc-4964-aa43-a843a2e4cec8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description="" ma:hidden="true" ma:list="{93f37c08-bd19-42a9-9d3a-635e83ef494a}" ma:internalName="TaxCatchAll" ma:showField="CatchAllData" ma:web="505a1229-fefc-4964-aa43-a843a2e4ce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6EC99A6-5E64-4A2A-9ABF-C3A21F434FE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9A7CB31-E4DC-4063-BDCD-36DC5F1DA1C8}">
  <ds:schemaRefs>
    <ds:schemaRef ds:uri="http://schemas.microsoft.com/office/2006/metadata/properties"/>
    <ds:schemaRef ds:uri="http://schemas.microsoft.com/office/infopath/2007/PartnerControls"/>
    <ds:schemaRef ds:uri="366578e5-d8fa-4ca3-80b4-96d4f4020af2"/>
    <ds:schemaRef ds:uri="505a1229-fefc-4964-aa43-a843a2e4cec8"/>
  </ds:schemaRefs>
</ds:datastoreItem>
</file>

<file path=customXml/itemProps3.xml><?xml version="1.0" encoding="utf-8"?>
<ds:datastoreItem xmlns:ds="http://schemas.openxmlformats.org/officeDocument/2006/customXml" ds:itemID="{E83F701F-4DB5-423A-8196-014F597820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66578e5-d8fa-4ca3-80b4-96d4f4020af2"/>
    <ds:schemaRef ds:uri="505a1229-fefc-4964-aa43-a843a2e4cec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Thème Office</Template>
  <TotalTime>11915</TotalTime>
  <Words>637</Words>
  <Application>Microsoft Macintosh PowerPoint</Application>
  <PresentationFormat>On-screen Show (16:9)</PresentationFormat>
  <Paragraphs>190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Cutive</vt:lpstr>
      <vt:lpstr>Helvetica</vt:lpstr>
      <vt:lpstr>Helvetica Neue</vt:lpstr>
      <vt:lpstr>Libre Franklin</vt:lpstr>
      <vt:lpstr>Matura MT Script Capitals</vt:lpstr>
      <vt:lpstr>Wingdings</vt:lpstr>
      <vt:lpstr>Thème Office</vt:lpstr>
      <vt:lpstr>SciClops Detecting and Contextualizing Scientific Claims for Assisting Manual Fact-Checking</vt:lpstr>
      <vt:lpstr>Post-truth Discourse</vt:lpstr>
      <vt:lpstr>Context is Everything</vt:lpstr>
      <vt:lpstr>Claim Extraction</vt:lpstr>
      <vt:lpstr>Claim Extraction: Methodology</vt:lpstr>
      <vt:lpstr>Claim Extraction: Datasets</vt:lpstr>
      <vt:lpstr>Claim Extraction: Evaluation</vt:lpstr>
      <vt:lpstr>Claim-Paper Clustering</vt:lpstr>
      <vt:lpstr>Claim-Paper Clustering: Methodology</vt:lpstr>
      <vt:lpstr>Claim-Paper Clustering: Evaluation</vt:lpstr>
      <vt:lpstr>Check-Worthy Claim Ranking</vt:lpstr>
      <vt:lpstr>Check-Worthy Claim Ranking</vt:lpstr>
      <vt:lpstr>Overall Evaluation</vt:lpstr>
      <vt:lpstr>Overall Evaluation: Top-40 Claims</vt:lpstr>
      <vt:lpstr>Overall Evaluation: Case Study</vt:lpstr>
      <vt:lpstr>Put an eye on SciClops!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EPFL</dc:title>
  <dc:creator>Utilisateur Microsoft Office</dc:creator>
  <cp:lastModifiedBy>Panayiotis Smeros</cp:lastModifiedBy>
  <cp:revision>413</cp:revision>
  <cp:lastPrinted>2019-04-30T17:02:45Z</cp:lastPrinted>
  <dcterms:created xsi:type="dcterms:W3CDTF">2019-04-02T06:24:35Z</dcterms:created>
  <dcterms:modified xsi:type="dcterms:W3CDTF">2022-10-20T19:09:26Z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0x0101009E359B892F0745A488A3BA50FA95E220008D12AA6DD8705844A8F440FB2627C65C</vt:lpwstr>
  </property>
  <property fmtid="{D5CDD505-2E9C-101B-9397-08002B2CF9AE}" pid="3" name="EPFLUsage">
    <vt:lpwstr>1;#Public|bed90794-060d-40e3-8efd-fc84c2f09e8f</vt:lpwstr>
  </property>
</Properties>
</file>