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0" r:id="rId7"/>
    <p:sldId id="261" r:id="rId8"/>
    <p:sldId id="263" r:id="rId9"/>
    <p:sldId id="280" r:id="rId10"/>
    <p:sldId id="265" r:id="rId11"/>
    <p:sldId id="267" r:id="rId12"/>
    <p:sldId id="268" r:id="rId13"/>
    <p:sldId id="270" r:id="rId14"/>
    <p:sldId id="271" r:id="rId15"/>
    <p:sldId id="259" r:id="rId16"/>
    <p:sldId id="272" r:id="rId17"/>
    <p:sldId id="269" r:id="rId18"/>
    <p:sldId id="273" r:id="rId19"/>
    <p:sldId id="275" r:id="rId2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0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78040"/>
  </p:normalViewPr>
  <p:slideViewPr>
    <p:cSldViewPr snapToGrid="0" snapToObjects="1" showGuides="1">
      <p:cViewPr varScale="1">
        <p:scale>
          <a:sx n="90" d="100"/>
          <a:sy n="90" d="100"/>
        </p:scale>
        <p:origin x="1864" y="184"/>
      </p:cViewPr>
      <p:guideLst>
        <p:guide orient="horz" pos="1280"/>
        <p:guide pos="11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821C93-826D-4020-8A7D-B22215AE14DE}"/>
    <pc:docChg chg="modSld">
      <pc:chgData name="" userId="" providerId="" clId="Web-{14821C93-826D-4020-8A7D-B22215AE14DE}" dt="2019-05-01T21:47:08.744" v="4" actId="14100"/>
      <pc:docMkLst>
        <pc:docMk/>
      </pc:docMkLst>
      <pc:sldChg chg="addSp delSp modSp addAnim">
        <pc:chgData name="" userId="" providerId="" clId="Web-{14821C93-826D-4020-8A7D-B22215AE14DE}" dt="2019-05-01T21:47:08.744" v="4" actId="14100"/>
        <pc:sldMkLst>
          <pc:docMk/>
          <pc:sldMk cId="3236659568" sldId="265"/>
        </pc:sldMkLst>
        <pc:spChg chg="del mod">
          <ac:chgData name="" userId="" providerId="" clId="Web-{14821C93-826D-4020-8A7D-B22215AE14DE}" dt="2019-05-01T21:46:48.947" v="1"/>
          <ac:spMkLst>
            <pc:docMk/>
            <pc:sldMk cId="3236659568" sldId="265"/>
            <ac:spMk id="6" creationId="{26DDDE3F-987E-DD45-8D71-1F963938A76B}"/>
          </ac:spMkLst>
        </pc:spChg>
        <pc:grpChg chg="add mod">
          <ac:chgData name="" userId="" providerId="" clId="Web-{14821C93-826D-4020-8A7D-B22215AE14DE}" dt="2019-05-01T21:47:08.744" v="4" actId="14100"/>
          <ac:grpSpMkLst>
            <pc:docMk/>
            <pc:sldMk cId="3236659568" sldId="265"/>
            <ac:grpSpMk id="10" creationId="{DF80387D-D4FB-4317-A7AE-FB2AE494F5F2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20.10.22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20/10/2022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0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39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78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4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77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90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22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  <a:prstGeom prst="rect">
            <a:avLst/>
          </a:prstGeo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403" y="3124922"/>
            <a:ext cx="1828800" cy="1568450"/>
          </a:xfrm>
          <a:prstGeom prst="rect">
            <a:avLst/>
          </a:prstGeo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Helvetica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439" y="4683125"/>
            <a:ext cx="3416967" cy="460375"/>
          </a:xfrm>
          <a:prstGeom prst="rect">
            <a:avLst/>
          </a:prstGeom>
          <a:solidFill>
            <a:schemeClr val="accent2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D275-1024-5B44-82DB-4DF3AE5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503464"/>
            <a:ext cx="3657600" cy="1986555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37EC9-C520-364B-A4E0-3A90BEE8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6E913-4F5F-5F4D-9905-81FB4B99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F1C3-D530-244B-ABAE-2F17D45F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08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E14E-F041-AC4B-830D-C82365CD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BAF22-E979-4B42-A7C9-6054820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13D1F-2B86-4041-AB1C-A439649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AC39F-684A-F94C-ABF3-9CF147DC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35B5E-4FEE-7D4D-8C63-975992660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088" y="919942"/>
            <a:ext cx="7489825" cy="402829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800"/>
            </a:lvl1pPr>
            <a:lvl2pPr marL="5143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8572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9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132334"/>
            <a:ext cx="7489825" cy="674860"/>
          </a:xfrm>
          <a:prstGeom prst="rect">
            <a:avLst/>
          </a:prstGeom>
        </p:spPr>
        <p:txBody>
          <a:bodyPr vert="horz" lIns="180000" tIns="0" rIns="72000" bIns="4680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081030" y="3231103"/>
            <a:ext cx="2791516" cy="642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36504" y="756192"/>
            <a:ext cx="1148332" cy="466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340" y="132334"/>
            <a:ext cx="466659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00" b="1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297483" y="4910321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Helvetica" pitchFamily="2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21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239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9C5-16E3-3347-8AF0-2ABAFEBF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SciLens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Evaluating the Quality of Scientific News Articles </a:t>
            </a:r>
            <a:br>
              <a:rPr lang="en-US" sz="1800" dirty="0"/>
            </a:br>
            <a:r>
              <a:rPr lang="en-US" sz="1800" dirty="0"/>
              <a:t>Using Social Media and Scientific Literature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DE21-6352-C34C-8AD7-7B04E10D0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u="sng" dirty="0"/>
              <a:t>Panayiotis Smeros</a:t>
            </a:r>
            <a:r>
              <a:rPr lang="el-GR" sz="1100" u="sng" dirty="0"/>
              <a:t> (</a:t>
            </a:r>
            <a:r>
              <a:rPr lang="en-US" sz="1100" u="sng" dirty="0"/>
              <a:t>EPFL</a:t>
            </a:r>
            <a:r>
              <a:rPr lang="el-GR" sz="1100" u="sng" dirty="0"/>
              <a:t>)</a:t>
            </a:r>
            <a:endParaRPr lang="en-US" sz="1100" u="sng" dirty="0"/>
          </a:p>
          <a:p>
            <a:r>
              <a:rPr lang="en-US" sz="1100" dirty="0"/>
              <a:t>Carlos Castillo (UPF)</a:t>
            </a:r>
          </a:p>
          <a:p>
            <a:r>
              <a:rPr lang="en-US" sz="1100" dirty="0"/>
              <a:t>Karl Aberer (EPFL)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03558-EC3E-604C-A1CF-1BA6BBAB4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Web Conference 2019, San Francisco</a:t>
            </a:r>
            <a:r>
              <a:rPr lang="el-GR" dirty="0"/>
              <a:t>, </a:t>
            </a:r>
            <a:r>
              <a:rPr lang="en-US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7519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E5E-6408-AD4B-8815-A99B4242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32334"/>
            <a:ext cx="7489825" cy="674860"/>
          </a:xfrm>
        </p:spPr>
        <p:txBody>
          <a:bodyPr/>
          <a:lstStyle/>
          <a:p>
            <a:r>
              <a:rPr lang="en-US" dirty="0"/>
              <a:t>Evaluation (Indicators Utility)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9E26C-D06C-2C4C-B4E0-A7FD056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7F7F-471E-0E46-A48B-34C0406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38AC3-42D5-D949-A84C-01A49CA1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F06A72-0128-A640-ADBC-BFBBE3F44AA4}"/>
              </a:ext>
            </a:extLst>
          </p:cNvPr>
          <p:cNvSpPr/>
          <p:nvPr/>
        </p:nvSpPr>
        <p:spPr>
          <a:xfrm>
            <a:off x="3873062" y="1172181"/>
            <a:ext cx="1397876" cy="88286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AD3CEB-C7E8-FB45-8B45-D9D6FEE8A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14502"/>
              </p:ext>
            </p:extLst>
          </p:nvPr>
        </p:nvGraphicFramePr>
        <p:xfrm>
          <a:off x="6014095" y="913945"/>
          <a:ext cx="2680156" cy="139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478">
                  <a:extLst>
                    <a:ext uri="{9D8B030D-6E8A-4147-A177-3AD203B41FA5}">
                      <a16:colId xmlns:a16="http://schemas.microsoft.com/office/drawing/2014/main" val="2486857537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2658220717"/>
                    </a:ext>
                  </a:extLst>
                </a:gridCol>
                <a:gridCol w="896478">
                  <a:extLst>
                    <a:ext uri="{9D8B030D-6E8A-4147-A177-3AD203B41FA5}">
                      <a16:colId xmlns:a16="http://schemas.microsoft.com/office/drawing/2014/main" val="4174593583"/>
                    </a:ext>
                  </a:extLst>
                </a:gridCol>
              </a:tblGrid>
              <a:tr h="4633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★★★★★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★★★★☆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★★★☆☆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35346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★★★★☆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★★★☆☆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lvetica" pitchFamily="2" charset="0"/>
                        </a:rPr>
                        <a:t>★★☆☆☆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68278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lvetica" pitchFamily="2" charset="0"/>
                        </a:rPr>
                        <a:t>★★★☆☆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★★☆☆☆</a:t>
                      </a:r>
                    </a:p>
                  </a:txBody>
                  <a:tcPr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Helvetica" pitchFamily="2" charset="0"/>
                        </a:rPr>
                        <a:t>★☆☆☆☆</a:t>
                      </a: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8273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C65700C-65CB-0D43-B38D-F78C2D6973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3079" y="2295205"/>
            <a:ext cx="2947990" cy="284313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742220-22DF-9A44-9C4A-DDE7646CA55E}"/>
              </a:ext>
            </a:extLst>
          </p:cNvPr>
          <p:cNvSpPr txBox="1"/>
          <p:nvPr/>
        </p:nvSpPr>
        <p:spPr>
          <a:xfrm>
            <a:off x="6009721" y="3906812"/>
            <a:ext cx="2901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solidFill>
                  <a:schemeClr val="accent6"/>
                </a:solidFill>
                <a:latin typeface="Helvetica" pitchFamily="2" charset="0"/>
              </a:rPr>
              <a:t>Replies Stance is more informative than </a:t>
            </a:r>
          </a:p>
          <a:p>
            <a:pPr algn="r"/>
            <a:r>
              <a:rPr lang="en-US" sz="2000" b="1" i="1" dirty="0">
                <a:solidFill>
                  <a:schemeClr val="accent6"/>
                </a:solidFill>
                <a:latin typeface="Helvetica" pitchFamily="2" charset="0"/>
              </a:rPr>
              <a:t>Title </a:t>
            </a:r>
            <a:r>
              <a:rPr lang="en-US" sz="2000" b="1" i="1" dirty="0" err="1">
                <a:solidFill>
                  <a:schemeClr val="accent6"/>
                </a:solidFill>
                <a:latin typeface="Helvetica" pitchFamily="2" charset="0"/>
              </a:rPr>
              <a:t>Clickbaitness</a:t>
            </a:r>
            <a:endParaRPr lang="en-US" sz="2000" b="1" i="1" dirty="0">
              <a:solidFill>
                <a:schemeClr val="accent6"/>
              </a:solidFill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0F227-6226-AB41-A4B4-FF3A523DB44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574" y="2422677"/>
            <a:ext cx="2948173" cy="2709596"/>
          </a:xfrm>
          <a:prstGeom prst="rect">
            <a:avLst/>
          </a:prstGeom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9454A9-07B0-7845-B04B-81DA25413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60325"/>
              </p:ext>
            </p:extLst>
          </p:nvPr>
        </p:nvGraphicFramePr>
        <p:xfrm>
          <a:off x="449749" y="913945"/>
          <a:ext cx="2680156" cy="139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478">
                  <a:extLst>
                    <a:ext uri="{9D8B030D-6E8A-4147-A177-3AD203B41FA5}">
                      <a16:colId xmlns:a16="http://schemas.microsoft.com/office/drawing/2014/main" val="2486857537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2658220717"/>
                    </a:ext>
                  </a:extLst>
                </a:gridCol>
                <a:gridCol w="896478">
                  <a:extLst>
                    <a:ext uri="{9D8B030D-6E8A-4147-A177-3AD203B41FA5}">
                      <a16:colId xmlns:a16="http://schemas.microsoft.com/office/drawing/2014/main" val="4174593583"/>
                    </a:ext>
                  </a:extLst>
                </a:gridCol>
              </a:tblGrid>
              <a:tr h="4633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35346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68278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827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8F78ED-2924-364F-A0C9-3BE55062EBCC}"/>
              </a:ext>
            </a:extLst>
          </p:cNvPr>
          <p:cNvSpPr txBox="1"/>
          <p:nvPr/>
        </p:nvSpPr>
        <p:spPr>
          <a:xfrm>
            <a:off x="449750" y="622111"/>
            <a:ext cx="2680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+mj-lt"/>
              </a:rPr>
              <a:t>evidence-driven science coverage</a:t>
            </a:r>
            <a:endParaRPr lang="en-US" sz="12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4D1A7-F18A-0848-A4B7-121B7B4E7146}"/>
              </a:ext>
            </a:extLst>
          </p:cNvPr>
          <p:cNvSpPr txBox="1"/>
          <p:nvPr/>
        </p:nvSpPr>
        <p:spPr>
          <a:xfrm rot="16200000">
            <a:off x="-357069" y="1454912"/>
            <a:ext cx="134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+mj-lt"/>
              </a:rPr>
              <a:t>compelling to read</a:t>
            </a:r>
            <a:endParaRPr lang="en-US" sz="1200" dirty="0">
              <a:latin typeface="+mj-lt"/>
            </a:endParaRPr>
          </a:p>
        </p:txBody>
      </p:sp>
      <p:pic>
        <p:nvPicPr>
          <p:cNvPr id="1026" name="Picture 2" descr="http://face-facts.org/wp-content/uploads/2017/05/24bac65.jpg">
            <a:extLst>
              <a:ext uri="{FF2B5EF4-FFF2-40B4-BE49-F238E27FC236}">
                <a16:creationId xmlns:a16="http://schemas.microsoft.com/office/drawing/2014/main" id="{A0139EF8-6754-364F-B9EC-FDD5BF30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631" y="1303463"/>
            <a:ext cx="2401292" cy="5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515861-C007-0F42-9D20-C50419187F1D}"/>
              </a:ext>
            </a:extLst>
          </p:cNvPr>
          <p:cNvSpPr txBox="1"/>
          <p:nvPr/>
        </p:nvSpPr>
        <p:spPr>
          <a:xfrm>
            <a:off x="5997184" y="2294797"/>
            <a:ext cx="2680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+mj-lt"/>
              </a:rPr>
              <a:t>scientific quality</a:t>
            </a:r>
          </a:p>
        </p:txBody>
      </p:sp>
    </p:spTree>
    <p:extLst>
      <p:ext uri="{BB962C8B-B14F-4D97-AF65-F5344CB8AC3E}">
        <p14:creationId xmlns:p14="http://schemas.microsoft.com/office/powerpoint/2010/main" val="26202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A035-5193-8748-B3E1-36256C08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(Experts vs Non-Experts)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C5DD8-2BB7-084E-8C6F-D0389E39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E9D51-6F1E-7340-A3E0-E0194DF0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F2A21-EC2B-FD46-8FC8-0C5929F7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44F2D30-7C24-3148-91BF-567E18CA41A5}"/>
              </a:ext>
            </a:extLst>
          </p:cNvPr>
          <p:cNvSpPr/>
          <p:nvPr/>
        </p:nvSpPr>
        <p:spPr>
          <a:xfrm>
            <a:off x="3603627" y="954616"/>
            <a:ext cx="1691430" cy="882869"/>
          </a:xfrm>
          <a:prstGeom prst="rightArrow">
            <a:avLst>
              <a:gd name="adj1" fmla="val 47474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56D2C-FA83-1D47-A5ED-9E201263D961}"/>
              </a:ext>
            </a:extLst>
          </p:cNvPr>
          <p:cNvSpPr txBox="1"/>
          <p:nvPr/>
        </p:nvSpPr>
        <p:spPr>
          <a:xfrm>
            <a:off x="397584" y="1087434"/>
            <a:ext cx="340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Alcohol, Tobacco &amp; Caffeine (ATC)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CRISPR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8D161-DA1D-454A-8E4E-EF13F1A737FE}"/>
              </a:ext>
            </a:extLst>
          </p:cNvPr>
          <p:cNvSpPr txBox="1"/>
          <p:nvPr/>
        </p:nvSpPr>
        <p:spPr>
          <a:xfrm>
            <a:off x="3566272" y="916393"/>
            <a:ext cx="15376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20 articles/topic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7274B-655D-4A48-B840-835EFDEAB75E}"/>
              </a:ext>
            </a:extLst>
          </p:cNvPr>
          <p:cNvSpPr txBox="1"/>
          <p:nvPr/>
        </p:nvSpPr>
        <p:spPr>
          <a:xfrm>
            <a:off x="3684804" y="1540944"/>
            <a:ext cx="15376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2 experts/topic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957E5-CD7E-634C-B2E7-70BC2E30AB90}"/>
              </a:ext>
            </a:extLst>
          </p:cNvPr>
          <p:cNvSpPr/>
          <p:nvPr/>
        </p:nvSpPr>
        <p:spPr>
          <a:xfrm>
            <a:off x="5441894" y="1144162"/>
            <a:ext cx="1467068" cy="46166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en-GB" sz="2400" dirty="0">
                <a:latin typeface="Helvetica" pitchFamily="2" charset="0"/>
              </a:rPr>
              <a:t>★★★☆☆</a:t>
            </a:r>
            <a:endParaRPr lang="en-US" sz="2800" dirty="0"/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A59DD46A-36BE-964B-8964-C2E706878906}"/>
              </a:ext>
            </a:extLst>
          </p:cNvPr>
          <p:cNvSpPr>
            <a:spLocks noChangeAspect="1"/>
          </p:cNvSpPr>
          <p:nvPr/>
        </p:nvSpPr>
        <p:spPr>
          <a:xfrm rot="6400072">
            <a:off x="7152615" y="1095726"/>
            <a:ext cx="568788" cy="568788"/>
          </a:xfrm>
          <a:prstGeom prst="circularArrow">
            <a:avLst>
              <a:gd name="adj1" fmla="val 17481"/>
              <a:gd name="adj2" fmla="val 1142319"/>
              <a:gd name="adj3" fmla="val 7744240"/>
              <a:gd name="adj4" fmla="val 10800000"/>
              <a:gd name="adj5" fmla="val 14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E625B-1427-084E-83C1-2959F3BB2D07}"/>
              </a:ext>
            </a:extLst>
          </p:cNvPr>
          <p:cNvSpPr txBox="1"/>
          <p:nvPr/>
        </p:nvSpPr>
        <p:spPr>
          <a:xfrm>
            <a:off x="6726857" y="832137"/>
            <a:ext cx="139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cross-check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5437A-3F04-9F44-BBC3-19D76C5A09C7}"/>
              </a:ext>
            </a:extLst>
          </p:cNvPr>
          <p:cNvSpPr txBox="1"/>
          <p:nvPr/>
        </p:nvSpPr>
        <p:spPr>
          <a:xfrm>
            <a:off x="6738071" y="1605827"/>
            <a:ext cx="139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98D6A-7AA7-B048-BB20-8F518C0BE581}"/>
              </a:ext>
            </a:extLst>
          </p:cNvPr>
          <p:cNvSpPr txBox="1"/>
          <p:nvPr/>
        </p:nvSpPr>
        <p:spPr>
          <a:xfrm>
            <a:off x="1898" y="2325117"/>
            <a:ext cx="3649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5"/>
                </a:solidFill>
                <a:latin typeface="+mj-lt"/>
              </a:rPr>
              <a:t>Experts (Ground-Truth)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Non-Experts (Indicators)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Non-Experts (No Indicators)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Automatic (Model trained on Indicators)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84AD60-8604-C24B-8202-4517E731AD58}"/>
              </a:ext>
            </a:extLst>
          </p:cNvPr>
          <p:cNvSpPr txBox="1"/>
          <p:nvPr/>
        </p:nvSpPr>
        <p:spPr>
          <a:xfrm>
            <a:off x="636105" y="3920469"/>
            <a:ext cx="80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Helvetica" pitchFamily="2" charset="0"/>
                <a:ea typeface="Batang" panose="02030600000101010101" pitchFamily="18" charset="-127"/>
                <a:cs typeface="Beirut" pitchFamily="2" charset="-78"/>
              </a:rPr>
              <a:t>Indicators help Non-Experts judge better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A5274D-154A-7445-A905-09E42E187751}"/>
              </a:ext>
            </a:extLst>
          </p:cNvPr>
          <p:cNvSpPr txBox="1"/>
          <p:nvPr/>
        </p:nvSpPr>
        <p:spPr>
          <a:xfrm>
            <a:off x="636105" y="4506138"/>
            <a:ext cx="80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Helvetica" pitchFamily="2" charset="0"/>
                <a:ea typeface="Batang" panose="02030600000101010101" pitchFamily="18" charset="-127"/>
                <a:cs typeface="Beirut" pitchFamily="2" charset="-78"/>
              </a:rPr>
              <a:t>Automatic Model judges better than Non-Experts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A2072-8A45-F54A-A881-5FAC6177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78007"/>
              </p:ext>
            </p:extLst>
          </p:nvPr>
        </p:nvGraphicFramePr>
        <p:xfrm>
          <a:off x="3659606" y="2264203"/>
          <a:ext cx="5184000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8532777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271804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5250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RMSE (ATC)</a:t>
                      </a:r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RMSE (CRISPR)</a:t>
                      </a:r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extLst>
                  <a:ext uri="{0D108BD9-81ED-4DB2-BD59-A6C34878D82A}">
                    <a16:rowId xmlns:a16="http://schemas.microsoft.com/office/drawing/2014/main" val="1087245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Non-Experts (Indicators)</a:t>
                      </a:r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1.00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0.96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extLst>
                  <a:ext uri="{0D108BD9-81ED-4DB2-BD59-A6C34878D82A}">
                    <a16:rowId xmlns:a16="http://schemas.microsoft.com/office/drawing/2014/main" val="347887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Non-Experts (No Indicators)</a:t>
                      </a:r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1.10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1.96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extLst>
                  <a:ext uri="{0D108BD9-81ED-4DB2-BD59-A6C34878D82A}">
                    <a16:rowId xmlns:a16="http://schemas.microsoft.com/office/drawing/2014/main" val="56467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Automatic</a:t>
                      </a:r>
                      <a:endParaRPr lang="en-US" sz="1200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1.00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0.85</a:t>
                      </a:r>
                      <a:endParaRPr lang="en-US" sz="1400" b="1" dirty="0">
                        <a:latin typeface="Helvetica" pitchFamily="2" charset="0"/>
                      </a:endParaRPr>
                    </a:p>
                  </a:txBody>
                  <a:tcPr marL="133877" marR="133877" anchor="ctr"/>
                </a:tc>
                <a:extLst>
                  <a:ext uri="{0D108BD9-81ED-4DB2-BD59-A6C34878D82A}">
                    <a16:rowId xmlns:a16="http://schemas.microsoft.com/office/drawing/2014/main" val="123035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4" grpId="0" animBg="1"/>
      <p:bldP spid="16" grpId="0"/>
      <p:bldP spid="17" grpId="0"/>
      <p:bldP spid="23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137E-16AA-8245-A0DB-3538AF1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08363-0B97-0E4A-9302-B2CEFDE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9E41-E233-524F-B1F1-2F19F71C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P. Smeros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10F3-451C-5340-A870-D98DC2DA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1CB22A7-D289-A14A-8D08-127B3BC1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52585E"/>
              </a:clrFrom>
              <a:clrTo>
                <a:srgbClr val="52585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9746" y="861941"/>
            <a:ext cx="5056145" cy="10527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585DB17-585E-F944-9643-46E7A078E326}"/>
              </a:ext>
            </a:extLst>
          </p:cNvPr>
          <p:cNvGrpSpPr/>
          <p:nvPr/>
        </p:nvGrpSpPr>
        <p:grpSpPr>
          <a:xfrm>
            <a:off x="1329766" y="2625684"/>
            <a:ext cx="6484468" cy="954107"/>
            <a:chOff x="636105" y="2808161"/>
            <a:chExt cx="6484468" cy="954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29CBE4-F478-7A44-926B-DB0A776BED74}"/>
                </a:ext>
              </a:extLst>
            </p:cNvPr>
            <p:cNvSpPr/>
            <p:nvPr/>
          </p:nvSpPr>
          <p:spPr>
            <a:xfrm>
              <a:off x="636105" y="2808161"/>
              <a:ext cx="5838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latin typeface="+mj-lt"/>
                </a:rPr>
                <a:t>Code of SciLens is… opensource</a:t>
              </a:r>
            </a:p>
            <a:p>
              <a:r>
                <a:rPr lang="en-US" sz="2000" b="1" dirty="0">
                  <a:latin typeface="+mj-lt"/>
                </a:rPr>
                <a:t>(also data, expert evaluations…)</a:t>
              </a:r>
            </a:p>
          </p:txBody>
        </p: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A24DA08-D845-2343-AA0B-311C66FA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4242" y="2962048"/>
              <a:ext cx="646331" cy="64633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22D08-094B-1144-86B4-BA7EBE0A8DC6}"/>
              </a:ext>
            </a:extLst>
          </p:cNvPr>
          <p:cNvSpPr/>
          <p:nvPr/>
        </p:nvSpPr>
        <p:spPr>
          <a:xfrm>
            <a:off x="4159458" y="1690833"/>
            <a:ext cx="2186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scilens.epfl.ch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4591C-4142-214F-981B-8115BB1BC51C}"/>
              </a:ext>
            </a:extLst>
          </p:cNvPr>
          <p:cNvSpPr/>
          <p:nvPr/>
        </p:nvSpPr>
        <p:spPr>
          <a:xfrm>
            <a:off x="405405" y="4096759"/>
            <a:ext cx="833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Thank you and hope you... enjoyed the SciLens!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60A76-7440-AB45-AD33-9E6A11415097}"/>
              </a:ext>
            </a:extLst>
          </p:cNvPr>
          <p:cNvSpPr/>
          <p:nvPr/>
        </p:nvSpPr>
        <p:spPr>
          <a:xfrm rot="16200000">
            <a:off x="7963388" y="4108241"/>
            <a:ext cx="16995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Thanks </a:t>
            </a:r>
            <a:r>
              <a:rPr lang="en-US" sz="700" b="1" dirty="0" err="1">
                <a:solidFill>
                  <a:schemeClr val="accent4"/>
                </a:solidFill>
                <a:latin typeface="Helvetica" pitchFamily="2" charset="0"/>
              </a:rPr>
              <a:t>freepik.com</a:t>
            </a:r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 for the images!</a:t>
            </a:r>
            <a:endParaRPr lang="en-US" sz="1800" b="1" dirty="0">
              <a:solidFill>
                <a:schemeClr val="accent4"/>
              </a:solidFill>
              <a:latin typeface="Helvetica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C6036CA-C8BD-7C43-B8EF-53B8D809B2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6620" y="736798"/>
            <a:ext cx="1447634" cy="14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A7FE6D-F2D6-EA4A-B866-024AAA4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D019C-E791-CD44-A9C8-11383D86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1AD7-7C2F-D24E-9840-7A5C2FE5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AD46-7D76-7145-BC44-B565C0F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80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2227D0-C32E-CF47-A5B9-51180E46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(Indicators</a:t>
            </a:r>
            <a:r>
              <a:rPr lang="el-GR" dirty="0"/>
              <a:t> </a:t>
            </a:r>
            <a:r>
              <a:rPr lang="en-US" dirty="0"/>
              <a:t>Computation)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67A5-A3E3-D64C-AB35-F0998A58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FB294-386B-E848-AA27-C6ACA30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D943F-D9D7-BF4C-8001-B5C78D15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722A8C3-F51A-204C-B1E5-9BC53921E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6215"/>
              </p:ext>
            </p:extLst>
          </p:nvPr>
        </p:nvGraphicFramePr>
        <p:xfrm>
          <a:off x="164133" y="882302"/>
          <a:ext cx="4464000" cy="103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63942807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61370682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6260954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601724068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831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elvetica" pitchFamily="2" charset="0"/>
                        </a:rPr>
                        <a:t>Quote Marks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" pitchFamily="2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latin typeface="Helvetica" pitchFamily="2" charset="0"/>
                        </a:rPr>
                        <a:t>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latin typeface="Helvetica" pitchFamily="2" charset="0"/>
                        </a:rPr>
                        <a:t>15.3%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0403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elvetica" pitchFamily="2" charset="0"/>
                        </a:rPr>
                        <a:t>Simple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latin typeface="Helvetica" pitchFamily="2" charset="0"/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latin typeface="Helvetica" pitchFamily="2" charset="0"/>
                        </a:rPr>
                        <a:t>45.0%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latin typeface="Helvetica" pitchFamily="2" charset="0"/>
                        </a:rPr>
                        <a:t>58.1%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604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" pitchFamily="2" charset="0"/>
                        </a:rPr>
                        <a:t>Extraction &amp; Disambiguation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latin typeface="Helvetica" pitchFamily="2" charset="0"/>
                        </a:rPr>
                        <a:t>90.9%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latin typeface="Helvetica" pitchFamily="2" charset="0"/>
                        </a:rPr>
                        <a:t>50.0%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Helvetica" pitchFamily="2" charset="0"/>
                        </a:rPr>
                        <a:t>64.5%</a:t>
                      </a:r>
                      <a:endParaRPr lang="en-US" sz="1100" b="1" dirty="0">
                        <a:effectLst/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55607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5C415B9-37A4-374D-9319-13BD2D84DA36}"/>
              </a:ext>
            </a:extLst>
          </p:cNvPr>
          <p:cNvSpPr txBox="1"/>
          <p:nvPr/>
        </p:nvSpPr>
        <p:spPr>
          <a:xfrm>
            <a:off x="164133" y="1936554"/>
            <a:ext cx="446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+mj-lt"/>
              </a:rPr>
              <a:t>Quote Extraction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E2B8DEE-6597-B943-A71C-0F0B3E89D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348"/>
              </p:ext>
            </p:extLst>
          </p:nvPr>
        </p:nvGraphicFramePr>
        <p:xfrm>
          <a:off x="5435858" y="1839093"/>
          <a:ext cx="3312000" cy="129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6394280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7068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6260954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01724068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" pitchFamily="2" charset="0"/>
                        </a:rPr>
                        <a:t>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831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elvetica" pitchFamily="2" charset="0"/>
                        </a:rPr>
                        <a:t>Document-level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88.8%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87.4%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88.8%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0403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elvetica" pitchFamily="2" charset="0"/>
                        </a:rPr>
                        <a:t>Paragraph-level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88.9%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82.5%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88.4%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604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" pitchFamily="2" charset="0"/>
                        </a:rPr>
                        <a:t>Sentence-level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87.8%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82.5%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88.2%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5560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" pitchFamily="2" charset="0"/>
                        </a:rPr>
                        <a:t>All three 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91.1%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kern="1200" dirty="0">
                          <a:effectLst/>
                          <a:latin typeface="Helvetica" pitchFamily="2" charset="0"/>
                        </a:rPr>
                        <a:t>93.5%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  <a:latin typeface="Helvetica" pitchFamily="2" charset="0"/>
                        </a:rPr>
                        <a:t>91.3%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6810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927DB03-48FC-544B-B0F6-6AEE58756933}"/>
              </a:ext>
            </a:extLst>
          </p:cNvPr>
          <p:cNvSpPr txBox="1"/>
          <p:nvPr/>
        </p:nvSpPr>
        <p:spPr>
          <a:xfrm>
            <a:off x="5435859" y="3138592"/>
            <a:ext cx="33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+mj-lt"/>
              </a:rPr>
              <a:t>Source Classification (accuracy)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9E5E953-4148-C145-A597-3277897B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39669"/>
              </p:ext>
            </p:extLst>
          </p:nvPr>
        </p:nvGraphicFramePr>
        <p:xfrm>
          <a:off x="525722" y="3210351"/>
          <a:ext cx="4102410" cy="94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639428073"/>
                    </a:ext>
                  </a:extLst>
                </a:gridCol>
                <a:gridCol w="1151205">
                  <a:extLst>
                    <a:ext uri="{9D8B030D-6E8A-4147-A177-3AD203B41FA5}">
                      <a16:colId xmlns:a16="http://schemas.microsoft.com/office/drawing/2014/main" val="1613706820"/>
                    </a:ext>
                  </a:extLst>
                </a:gridCol>
                <a:gridCol w="1151205">
                  <a:extLst>
                    <a:ext uri="{9D8B030D-6E8A-4147-A177-3AD203B41FA5}">
                      <a16:colId xmlns:a16="http://schemas.microsoft.com/office/drawing/2014/main" val="2862609546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Supporting/ Commenting</a:t>
                      </a:r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Contradicting/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Questioning</a:t>
                      </a:r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831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/>
                        <a:t>Supporting/Commenting</a:t>
                      </a:r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</a:rPr>
                        <a:t>80.65%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effectLst/>
                        </a:rPr>
                        <a:t>19.35%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0403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100" dirty="0"/>
                        <a:t>Contradicting/Questioning</a:t>
                      </a:r>
                      <a:endParaRPr lang="en-US" sz="11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effectLst/>
                        </a:rPr>
                        <a:t>19.51%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effectLst/>
                        </a:rPr>
                        <a:t>80.49%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604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6D6C649-0AE7-164F-90B3-C8040225CDE4}"/>
              </a:ext>
            </a:extLst>
          </p:cNvPr>
          <p:cNvSpPr txBox="1"/>
          <p:nvPr/>
        </p:nvSpPr>
        <p:spPr>
          <a:xfrm>
            <a:off x="525722" y="4155471"/>
            <a:ext cx="41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+mj-lt"/>
              </a:rPr>
              <a:t>Stance Classification (confusion matrix)</a:t>
            </a:r>
          </a:p>
        </p:txBody>
      </p:sp>
    </p:spTree>
    <p:extLst>
      <p:ext uri="{BB962C8B-B14F-4D97-AF65-F5344CB8AC3E}">
        <p14:creationId xmlns:p14="http://schemas.microsoft.com/office/powerpoint/2010/main" val="190106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3640-3A15-564D-B5BA-E1395BC9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Experts vs Non-Experts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F8211-6E7D-7F4E-8D91-A313CE1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7EA2C-59D1-F746-B2EB-A5EF1787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D8-C93F-A24D-95F4-2299D53D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E2945-7D99-CC46-BFE9-FAEC0479D64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5" y="1948337"/>
            <a:ext cx="3233855" cy="1938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2C0C6-861B-6449-B378-BC1EF38FB53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906" y="695215"/>
            <a:ext cx="4103648" cy="44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7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AC91-6E90-5E42-B2AC-EC1F6BE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American Council on Science and Health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1AD09-4543-CE40-B10E-ABE1085A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067F6-78DF-1B4C-A9FA-27E3754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FCA9-838C-2A44-B652-8E0FCF6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AB949-40E3-0B4D-AC1C-DA5F88DE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6793" y="907847"/>
            <a:ext cx="6510414" cy="41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33A19-EF5A-284C-942E-C7B99A8E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32334"/>
            <a:ext cx="7489825" cy="674860"/>
          </a:xfrm>
        </p:spPr>
        <p:txBody>
          <a:bodyPr/>
          <a:lstStyle/>
          <a:p>
            <a:r>
              <a:rPr lang="en-US" dirty="0"/>
              <a:t>Fake Scientific News…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1612C-1FF2-8041-AC71-42F6CB03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77B0D-5AB2-184E-8FC2-C738842B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A0DB-6AA5-D84B-90BD-A05DB0E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A3590FC2-4262-6441-A2E4-3707E945B815}"/>
              </a:ext>
            </a:extLst>
          </p:cNvPr>
          <p:cNvSpPr txBox="1">
            <a:spLocks/>
          </p:cNvSpPr>
          <p:nvPr/>
        </p:nvSpPr>
        <p:spPr>
          <a:xfrm>
            <a:off x="833761" y="2887362"/>
            <a:ext cx="7489825" cy="674860"/>
          </a:xfrm>
          <a:prstGeom prst="rect">
            <a:avLst/>
          </a:prstGeom>
        </p:spPr>
        <p:txBody>
          <a:bodyPr vert="horz" lIns="180000" tIns="0" rIns="72000" bIns="4680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Helvetica" pitchFamily="2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…Fake Scientific News Everywhere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4182BB-108B-F34F-80CF-E5B9F1F831DB}"/>
              </a:ext>
            </a:extLst>
          </p:cNvPr>
          <p:cNvGrpSpPr>
            <a:grpSpLocks noChangeAspect="1"/>
          </p:cNvGrpSpPr>
          <p:nvPr/>
        </p:nvGrpSpPr>
        <p:grpSpPr>
          <a:xfrm>
            <a:off x="3874041" y="1004384"/>
            <a:ext cx="1204835" cy="1204156"/>
            <a:chOff x="1600200" y="4267200"/>
            <a:chExt cx="1752600" cy="16694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2879501-4505-024A-90F5-332FD6BA7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197" t="48041" r="60359" b="29111"/>
            <a:stretch/>
          </p:blipFill>
          <p:spPr>
            <a:xfrm rot="276401">
              <a:off x="1879282" y="4392415"/>
              <a:ext cx="1273178" cy="1308307"/>
            </a:xfrm>
            <a:prstGeom prst="rect">
              <a:avLst/>
            </a:prstGeom>
          </p:spPr>
        </p:pic>
        <p:sp>
          <p:nvSpPr>
            <p:cNvPr id="27" name="&quot;No&quot; Symbol 26">
              <a:extLst>
                <a:ext uri="{FF2B5EF4-FFF2-40B4-BE49-F238E27FC236}">
                  <a16:creationId xmlns:a16="http://schemas.microsoft.com/office/drawing/2014/main" id="{58D7DD39-59C2-904B-9C59-19B3618FB2F7}"/>
                </a:ext>
              </a:extLst>
            </p:cNvPr>
            <p:cNvSpPr/>
            <p:nvPr/>
          </p:nvSpPr>
          <p:spPr>
            <a:xfrm>
              <a:off x="1600200" y="4267200"/>
              <a:ext cx="1752600" cy="1669453"/>
            </a:xfrm>
            <a:prstGeom prst="noSmoking">
              <a:avLst>
                <a:gd name="adj" fmla="val 48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1F2788-BA49-5440-BF13-51C0BF8C5429}"/>
              </a:ext>
            </a:extLst>
          </p:cNvPr>
          <p:cNvGrpSpPr>
            <a:grpSpLocks noChangeAspect="1"/>
          </p:cNvGrpSpPr>
          <p:nvPr/>
        </p:nvGrpSpPr>
        <p:grpSpPr>
          <a:xfrm>
            <a:off x="7583782" y="1008983"/>
            <a:ext cx="1204835" cy="1204156"/>
            <a:chOff x="5726265" y="874968"/>
            <a:chExt cx="1080000" cy="1079385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83CEDA3B-92E6-3445-B9E2-5B1C2307F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4341" y="1057522"/>
              <a:ext cx="716446" cy="716446"/>
            </a:xfrm>
            <a:prstGeom prst="rect">
              <a:avLst/>
            </a:prstGeom>
          </p:spPr>
        </p:pic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F972E4E8-2E9E-E148-A1A3-6913932A465A}"/>
                </a:ext>
              </a:extLst>
            </p:cNvPr>
            <p:cNvSpPr/>
            <p:nvPr/>
          </p:nvSpPr>
          <p:spPr>
            <a:xfrm>
              <a:off x="5726265" y="874968"/>
              <a:ext cx="1080000" cy="1079385"/>
            </a:xfrm>
            <a:prstGeom prst="noSmoking">
              <a:avLst>
                <a:gd name="adj" fmla="val 48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E7645-21D1-9E48-A9ED-F9D9D0D8CCF9}"/>
              </a:ext>
            </a:extLst>
          </p:cNvPr>
          <p:cNvSpPr/>
          <p:nvPr/>
        </p:nvSpPr>
        <p:spPr>
          <a:xfrm>
            <a:off x="3594458" y="2310140"/>
            <a:ext cx="1763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2800" dirty="0">
                <a:solidFill>
                  <a:schemeClr val="accent4"/>
                </a:solidFill>
                <a:latin typeface="Helvetica" pitchFamily="2" charset="0"/>
              </a:rPr>
              <a:t>★☆☆☆☆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C57BC5-6FAB-E845-BE67-E4D0AAD2F532}"/>
              </a:ext>
            </a:extLst>
          </p:cNvPr>
          <p:cNvSpPr/>
          <p:nvPr/>
        </p:nvSpPr>
        <p:spPr>
          <a:xfrm>
            <a:off x="5449328" y="2286341"/>
            <a:ext cx="1763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2800" dirty="0">
                <a:solidFill>
                  <a:schemeClr val="accent4"/>
                </a:solidFill>
                <a:latin typeface="Helvetica" pitchFamily="2" charset="0"/>
              </a:rPr>
              <a:t>★☆☆☆☆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1206D-C28D-F742-9CC4-2A037E8E8D08}"/>
              </a:ext>
            </a:extLst>
          </p:cNvPr>
          <p:cNvSpPr/>
          <p:nvPr/>
        </p:nvSpPr>
        <p:spPr>
          <a:xfrm>
            <a:off x="7304200" y="2293559"/>
            <a:ext cx="1763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2800" dirty="0">
                <a:solidFill>
                  <a:schemeClr val="accent4"/>
                </a:solidFill>
                <a:latin typeface="Helvetica" pitchFamily="2" charset="0"/>
              </a:rPr>
              <a:t>★☆☆☆☆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192124-322B-A045-B7EA-8D07F22C0D79}"/>
              </a:ext>
            </a:extLst>
          </p:cNvPr>
          <p:cNvGrpSpPr>
            <a:grpSpLocks noChangeAspect="1"/>
          </p:cNvGrpSpPr>
          <p:nvPr/>
        </p:nvGrpSpPr>
        <p:grpSpPr>
          <a:xfrm>
            <a:off x="5728911" y="1004384"/>
            <a:ext cx="1204835" cy="1204156"/>
            <a:chOff x="5486400" y="4274147"/>
            <a:chExt cx="1752600" cy="166945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9DAB93-B855-8C4E-BA9D-156681769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14999" y="4545672"/>
              <a:ext cx="1349314" cy="1000347"/>
            </a:xfrm>
            <a:prstGeom prst="rect">
              <a:avLst/>
            </a:prstGeom>
          </p:spPr>
        </p:pic>
        <p:sp>
          <p:nvSpPr>
            <p:cNvPr id="38" name="&quot;No&quot; Symbol 37">
              <a:extLst>
                <a:ext uri="{FF2B5EF4-FFF2-40B4-BE49-F238E27FC236}">
                  <a16:creationId xmlns:a16="http://schemas.microsoft.com/office/drawing/2014/main" id="{FD96B106-78FC-CF4B-BAA0-7305AE722877}"/>
                </a:ext>
              </a:extLst>
            </p:cNvPr>
            <p:cNvSpPr/>
            <p:nvPr/>
          </p:nvSpPr>
          <p:spPr>
            <a:xfrm>
              <a:off x="5486400" y="4274147"/>
              <a:ext cx="1752600" cy="1669453"/>
            </a:xfrm>
            <a:prstGeom prst="noSmoking">
              <a:avLst>
                <a:gd name="adj" fmla="val 48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365CD-AEC6-684B-AFD7-3FDA8F90F768}"/>
              </a:ext>
            </a:extLst>
          </p:cNvPr>
          <p:cNvGrpSpPr/>
          <p:nvPr/>
        </p:nvGrpSpPr>
        <p:grpSpPr>
          <a:xfrm>
            <a:off x="98135" y="1131975"/>
            <a:ext cx="3551186" cy="1457857"/>
            <a:chOff x="98135" y="1005854"/>
            <a:chExt cx="3551186" cy="14578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BF6894-791E-6940-A74B-0B4E51F89D0F}"/>
                </a:ext>
              </a:extLst>
            </p:cNvPr>
            <p:cNvSpPr txBox="1"/>
            <p:nvPr/>
          </p:nvSpPr>
          <p:spPr>
            <a:xfrm>
              <a:off x="98135" y="2094379"/>
              <a:ext cx="3551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/>
                  </a:solidFill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Causes</a:t>
              </a:r>
              <a:r>
                <a:rPr lang="en-US" sz="1800" dirty="0"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 or </a:t>
              </a:r>
              <a:r>
                <a:rPr lang="en-US" sz="1800" b="1" dirty="0">
                  <a:solidFill>
                    <a:schemeClr val="accent2"/>
                  </a:solidFill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Cures</a:t>
              </a:r>
              <a:r>
                <a:rPr lang="en-US" sz="1800" dirty="0"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 Cancer?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B05ED-7A1F-0B44-82FC-8DB68A47713F}"/>
                </a:ext>
              </a:extLst>
            </p:cNvPr>
            <p:cNvGrpSpPr/>
            <p:nvPr/>
          </p:nvGrpSpPr>
          <p:grpSpPr>
            <a:xfrm>
              <a:off x="98136" y="1005854"/>
              <a:ext cx="3551185" cy="1041771"/>
              <a:chOff x="98799" y="1508451"/>
              <a:chExt cx="3551185" cy="104177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0B814F7-E227-1347-ABB5-0B6F01A9B7EA}"/>
                  </a:ext>
                </a:extLst>
              </p:cNvPr>
              <p:cNvGrpSpPr/>
              <p:nvPr/>
            </p:nvGrpSpPr>
            <p:grpSpPr>
              <a:xfrm>
                <a:off x="98799" y="1508451"/>
                <a:ext cx="3551185" cy="1041771"/>
                <a:chOff x="88289" y="1539981"/>
                <a:chExt cx="3551185" cy="1041771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1839FCA-21FC-A140-8267-F33C36005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289" y="1539981"/>
                  <a:ext cx="2374143" cy="1033513"/>
                </a:xfrm>
                <a:prstGeom prst="ellipse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D18ABB0-E580-C94E-8094-308A2648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8566" y="1548239"/>
                  <a:ext cx="2370908" cy="1033513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B36AB9-79DD-8940-BFEC-529BD4EFD1EB}"/>
                  </a:ext>
                </a:extLst>
              </p:cNvPr>
              <p:cNvSpPr txBox="1"/>
              <p:nvPr/>
            </p:nvSpPr>
            <p:spPr>
              <a:xfrm>
                <a:off x="251626" y="1737669"/>
                <a:ext cx="891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obesity </a:t>
                </a:r>
              </a:p>
              <a:p>
                <a:r>
                  <a:rPr lang="en-US" sz="1600" i="1" dirty="0">
                    <a:latin typeface="Helvetica" pitchFamily="2" charset="0"/>
                  </a:rPr>
                  <a:t>biscuits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8D159-2849-824B-80BA-F3D14369D7EA}"/>
                  </a:ext>
                </a:extLst>
              </p:cNvPr>
              <p:cNvSpPr txBox="1"/>
              <p:nvPr/>
            </p:nvSpPr>
            <p:spPr>
              <a:xfrm>
                <a:off x="2171108" y="1743772"/>
                <a:ext cx="1361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i="1" dirty="0">
                    <a:latin typeface="Helvetica" pitchFamily="2" charset="0"/>
                  </a:rPr>
                  <a:t>hazelnuts</a:t>
                </a:r>
              </a:p>
              <a:p>
                <a:pPr algn="r"/>
                <a:r>
                  <a:rPr lang="en-US" sz="1600" i="1" dirty="0">
                    <a:latin typeface="Helvetica" pitchFamily="2" charset="0"/>
                  </a:rPr>
                  <a:t>gold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02F9E0-198F-A044-B546-2E2E43EE37DF}"/>
                  </a:ext>
                </a:extLst>
              </p:cNvPr>
              <p:cNvSpPr txBox="1"/>
              <p:nvPr/>
            </p:nvSpPr>
            <p:spPr>
              <a:xfrm>
                <a:off x="1479535" y="1743329"/>
                <a:ext cx="7873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Helvetica" pitchFamily="2" charset="0"/>
                  </a:rPr>
                  <a:t>aspirin</a:t>
                </a:r>
              </a:p>
              <a:p>
                <a:pPr algn="ctr"/>
                <a:r>
                  <a:rPr lang="en-US" sz="1600" i="1" dirty="0">
                    <a:latin typeface="Helvetica" pitchFamily="2" charset="0"/>
                  </a:rPr>
                  <a:t>rice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0C1276-6484-F946-BF2B-36CDFE26332A}"/>
              </a:ext>
            </a:extLst>
          </p:cNvPr>
          <p:cNvGrpSpPr/>
          <p:nvPr/>
        </p:nvGrpSpPr>
        <p:grpSpPr>
          <a:xfrm>
            <a:off x="448423" y="3829794"/>
            <a:ext cx="8284215" cy="1015663"/>
            <a:chOff x="496737" y="3864934"/>
            <a:chExt cx="8284215" cy="1015663"/>
          </a:xfrm>
        </p:grpSpPr>
        <p:sp>
          <p:nvSpPr>
            <p:cNvPr id="47" name="Title 5">
              <a:extLst>
                <a:ext uri="{FF2B5EF4-FFF2-40B4-BE49-F238E27FC236}">
                  <a16:creationId xmlns:a16="http://schemas.microsoft.com/office/drawing/2014/main" id="{7F799D1E-2DA4-D048-A04F-0C76ABEEB1D5}"/>
                </a:ext>
              </a:extLst>
            </p:cNvPr>
            <p:cNvSpPr txBox="1">
              <a:spLocks/>
            </p:cNvSpPr>
            <p:nvPr/>
          </p:nvSpPr>
          <p:spPr>
            <a:xfrm>
              <a:off x="2307505" y="3864934"/>
              <a:ext cx="5173643" cy="1015663"/>
            </a:xfrm>
            <a:prstGeom prst="rect">
              <a:avLst/>
            </a:prstGeom>
          </p:spPr>
          <p:txBody>
            <a:bodyPr vert="horz" lIns="180000" tIns="0" rIns="72000" bIns="46800" rtlCol="0" anchor="ctr">
              <a:norm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000" spc="-70" baseline="0">
                  <a:solidFill>
                    <a:schemeClr val="tx1"/>
                  </a:solidFill>
                  <a:latin typeface="Helvetica" pitchFamily="2" charset="0"/>
                  <a:ea typeface="Roboto Black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n-US" sz="2600" dirty="0">
                  <a:latin typeface="+mj-lt"/>
                </a:rPr>
                <a:t>SciLens</a:t>
              </a:r>
              <a:br>
                <a:rPr lang="en-US" sz="2600" dirty="0">
                  <a:latin typeface="+mj-lt"/>
                </a:rPr>
              </a:br>
              <a:r>
                <a:rPr lang="en-US" sz="2600" dirty="0">
                  <a:latin typeface="+mj-lt"/>
                </a:rPr>
                <a:t>Evaluation </a:t>
              </a:r>
              <a:r>
                <a:rPr lang="en-US" sz="2600" dirty="0">
                  <a:solidFill>
                    <a:schemeClr val="accent4"/>
                  </a:solidFill>
                  <a:latin typeface="+mj-lt"/>
                </a:rPr>
                <a:t>Methodology</a:t>
              </a:r>
              <a:r>
                <a:rPr lang="en-US" sz="2600" dirty="0">
                  <a:latin typeface="+mj-lt"/>
                </a:rPr>
                <a:t> and </a:t>
              </a:r>
              <a:r>
                <a:rPr lang="en-US" sz="2600" dirty="0">
                  <a:solidFill>
                    <a:schemeClr val="accent4"/>
                  </a:solidFill>
                  <a:latin typeface="+mj-lt"/>
                </a:rPr>
                <a:t>Framework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E9A9FE-0328-4C4E-8796-2FE3652FF299}"/>
                </a:ext>
              </a:extLst>
            </p:cNvPr>
            <p:cNvSpPr txBox="1"/>
            <p:nvPr/>
          </p:nvSpPr>
          <p:spPr>
            <a:xfrm>
              <a:off x="496737" y="3864934"/>
              <a:ext cx="204593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800" dirty="0">
                  <a:solidFill>
                    <a:srgbClr val="B51F1F"/>
                  </a:solidFill>
                  <a:latin typeface="Helvetica" pitchFamily="2" charset="0"/>
                </a:rPr>
                <a:t>★★★☆☆</a:t>
              </a:r>
              <a:endParaRPr lang="el-GR" sz="1600" dirty="0">
                <a:solidFill>
                  <a:schemeClr val="accent6"/>
                </a:solidFill>
                <a:latin typeface="+mj-lt"/>
              </a:endParaRP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(Semi) Automatic</a:t>
              </a:r>
              <a:r>
                <a:rPr lang="el-GR" sz="1600" dirty="0">
                  <a:solidFill>
                    <a:schemeClr val="accent6"/>
                  </a:solidFill>
                  <a:latin typeface="+mj-lt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Assessment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E3D0A7-F4D1-6D4A-A036-320F56BE6755}"/>
                </a:ext>
              </a:extLst>
            </p:cNvPr>
            <p:cNvSpPr txBox="1"/>
            <p:nvPr/>
          </p:nvSpPr>
          <p:spPr>
            <a:xfrm>
              <a:off x="7245982" y="3864934"/>
              <a:ext cx="153497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l-GR" sz="2800" dirty="0">
                  <a:solidFill>
                    <a:schemeClr val="accent6"/>
                  </a:solidFill>
                  <a:latin typeface="+mj-lt"/>
                </a:rPr>
                <a:t>?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Domain </a:t>
              </a:r>
              <a:br>
                <a:rPr lang="el-GR" sz="1600" dirty="0">
                  <a:solidFill>
                    <a:schemeClr val="accent6"/>
                  </a:solidFill>
                  <a:latin typeface="+mj-lt"/>
                </a:rPr>
              </a:b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Agnostic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8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9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80A7-B472-0249-9C09-170C3300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SciLens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9EEF3-67E6-504B-946E-1880DE36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AB9D3-4E10-B448-8580-A73EFA2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ECC4B-E5B5-F540-A2E3-22DE0E6E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AC9727-7AA3-2545-9EA8-BB00258BB481}"/>
              </a:ext>
            </a:extLst>
          </p:cNvPr>
          <p:cNvGrpSpPr/>
          <p:nvPr/>
        </p:nvGrpSpPr>
        <p:grpSpPr>
          <a:xfrm>
            <a:off x="738226" y="1944387"/>
            <a:ext cx="1183641" cy="1502603"/>
            <a:chOff x="-1299176" y="1349793"/>
            <a:chExt cx="1183641" cy="15026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5764CE-F85D-6E4D-8F4B-F1162D44D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-1299176" y="1349793"/>
              <a:ext cx="1183641" cy="118364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9E2392-EDB7-1D4E-897C-C26ECAFE1CB7}"/>
                </a:ext>
              </a:extLst>
            </p:cNvPr>
            <p:cNvSpPr txBox="1"/>
            <p:nvPr/>
          </p:nvSpPr>
          <p:spPr>
            <a:xfrm>
              <a:off x="-1299176" y="2575397"/>
              <a:ext cx="1183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  <a:latin typeface="+mj-lt"/>
                </a:rPr>
                <a:t>Article’s Content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AF8763-E10D-4D46-9F86-1C6227A8B849}"/>
              </a:ext>
            </a:extLst>
          </p:cNvPr>
          <p:cNvGrpSpPr/>
          <p:nvPr/>
        </p:nvGrpSpPr>
        <p:grpSpPr>
          <a:xfrm>
            <a:off x="744608" y="3503508"/>
            <a:ext cx="1183641" cy="1540919"/>
            <a:chOff x="4372158" y="3578030"/>
            <a:chExt cx="1183641" cy="15409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14A082-2E20-0744-AD91-938BA54D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clrChange>
                <a:clrFrom>
                  <a:srgbClr val="84B0F7"/>
                </a:clrFrom>
                <a:clrTo>
                  <a:srgbClr val="84B0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72158" y="3578030"/>
              <a:ext cx="1183641" cy="12654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0B5BFD-A011-7241-B799-B6228FA151B7}"/>
                </a:ext>
              </a:extLst>
            </p:cNvPr>
            <p:cNvSpPr txBox="1"/>
            <p:nvPr/>
          </p:nvSpPr>
          <p:spPr>
            <a:xfrm>
              <a:off x="4392869" y="4841950"/>
              <a:ext cx="1142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  <a:latin typeface="+mj-lt"/>
                </a:rPr>
                <a:t>Social Media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B1E92A-7A08-A549-BCC4-AD0EA04D500F}"/>
              </a:ext>
            </a:extLst>
          </p:cNvPr>
          <p:cNvGrpSpPr/>
          <p:nvPr/>
        </p:nvGrpSpPr>
        <p:grpSpPr>
          <a:xfrm>
            <a:off x="636105" y="726224"/>
            <a:ext cx="1387181" cy="1194923"/>
            <a:chOff x="5948136" y="3643380"/>
            <a:chExt cx="1387181" cy="1194923"/>
          </a:xfrm>
        </p:grpSpPr>
        <p:pic>
          <p:nvPicPr>
            <p:cNvPr id="29" name="Picture 28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811F5CA-CD86-B94B-AC41-EB06176E0E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1342" y="3643380"/>
              <a:ext cx="1152434" cy="8421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2AF39A-22E0-BF45-876D-79408A66107D}"/>
                </a:ext>
              </a:extLst>
            </p:cNvPr>
            <p:cNvSpPr txBox="1"/>
            <p:nvPr/>
          </p:nvSpPr>
          <p:spPr>
            <a:xfrm>
              <a:off x="5948136" y="4561304"/>
              <a:ext cx="1387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  <a:latin typeface="+mj-lt"/>
                </a:rPr>
                <a:t>Scientific Literature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3C4913-C324-E747-B3BB-7484751451A9}"/>
              </a:ext>
            </a:extLst>
          </p:cNvPr>
          <p:cNvGrpSpPr/>
          <p:nvPr/>
        </p:nvGrpSpPr>
        <p:grpSpPr>
          <a:xfrm>
            <a:off x="2448505" y="1098743"/>
            <a:ext cx="6168311" cy="3517862"/>
            <a:chOff x="2189527" y="1057012"/>
            <a:chExt cx="4711244" cy="2280487"/>
          </a:xfrm>
        </p:grpSpPr>
        <p:sp>
          <p:nvSpPr>
            <p:cNvPr id="61" name="Google Shape;78;p13">
              <a:extLst>
                <a:ext uri="{FF2B5EF4-FFF2-40B4-BE49-F238E27FC236}">
                  <a16:creationId xmlns:a16="http://schemas.microsoft.com/office/drawing/2014/main" id="{C6FC1D9B-B1A7-AD44-9DF6-555BC81A6BDE}"/>
                </a:ext>
              </a:extLst>
            </p:cNvPr>
            <p:cNvSpPr/>
            <p:nvPr/>
          </p:nvSpPr>
          <p:spPr>
            <a:xfrm>
              <a:off x="5707998" y="1421814"/>
              <a:ext cx="1118935" cy="662057"/>
            </a:xfrm>
            <a:prstGeom prst="roundRect">
              <a:avLst>
                <a:gd name="adj" fmla="val 10750"/>
              </a:avLst>
            </a:prstGeom>
            <a:solidFill>
              <a:schemeClr val="accent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54;p13">
              <a:extLst>
                <a:ext uri="{FF2B5EF4-FFF2-40B4-BE49-F238E27FC236}">
                  <a16:creationId xmlns:a16="http://schemas.microsoft.com/office/drawing/2014/main" id="{3F054957-AD6C-BE4D-803F-FA84CD8DB73B}"/>
                </a:ext>
              </a:extLst>
            </p:cNvPr>
            <p:cNvSpPr/>
            <p:nvPr/>
          </p:nvSpPr>
          <p:spPr>
            <a:xfrm>
              <a:off x="2189527" y="1057012"/>
              <a:ext cx="1272929" cy="2280487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Helvetica" pitchFamily="2" charset="0"/>
              </a:endParaRPr>
            </a:p>
          </p:txBody>
        </p:sp>
        <p:sp>
          <p:nvSpPr>
            <p:cNvPr id="38" name="Google Shape;55;p13">
              <a:extLst>
                <a:ext uri="{FF2B5EF4-FFF2-40B4-BE49-F238E27FC236}">
                  <a16:creationId xmlns:a16="http://schemas.microsoft.com/office/drawing/2014/main" id="{5EDB8295-769F-A640-8C6E-69A058D29DB9}"/>
                </a:ext>
              </a:extLst>
            </p:cNvPr>
            <p:cNvSpPr/>
            <p:nvPr/>
          </p:nvSpPr>
          <p:spPr>
            <a:xfrm>
              <a:off x="3522284" y="1057012"/>
              <a:ext cx="2045729" cy="2280487"/>
            </a:xfrm>
            <a:prstGeom prst="roundRect">
              <a:avLst>
                <a:gd name="adj" fmla="val 11774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Helvetica" pitchFamily="2" charset="0"/>
              </a:endParaRPr>
            </a:p>
          </p:txBody>
        </p:sp>
        <p:sp>
          <p:nvSpPr>
            <p:cNvPr id="39" name="Google Shape;56;p13">
              <a:extLst>
                <a:ext uri="{FF2B5EF4-FFF2-40B4-BE49-F238E27FC236}">
                  <a16:creationId xmlns:a16="http://schemas.microsoft.com/office/drawing/2014/main" id="{96A40D18-CC9A-CA4A-8363-3DF6900E1E2E}"/>
                </a:ext>
              </a:extLst>
            </p:cNvPr>
            <p:cNvSpPr/>
            <p:nvPr/>
          </p:nvSpPr>
          <p:spPr>
            <a:xfrm>
              <a:off x="4617997" y="1421806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Diffusion</a:t>
              </a:r>
              <a:br>
                <a:rPr lang="en-GB" sz="13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</a:br>
              <a:r>
                <a:rPr lang="en-GB" sz="13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Graph</a:t>
              </a:r>
              <a:endParaRPr sz="1300" b="1" dirty="0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225CEB0D-AC74-4A44-973B-0530E007BFF7}"/>
                </a:ext>
              </a:extLst>
            </p:cNvPr>
            <p:cNvSpPr/>
            <p:nvPr/>
          </p:nvSpPr>
          <p:spPr>
            <a:xfrm>
              <a:off x="4618409" y="2083845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Quote</a:t>
              </a:r>
              <a:b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</a:br>
              <a: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Based</a:t>
              </a:r>
              <a:endParaRPr sz="1300" b="1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58;p13">
              <a:extLst>
                <a:ext uri="{FF2B5EF4-FFF2-40B4-BE49-F238E27FC236}">
                  <a16:creationId xmlns:a16="http://schemas.microsoft.com/office/drawing/2014/main" id="{D8D9EF00-B3D3-3940-96D3-E558E2113F4E}"/>
                </a:ext>
              </a:extLst>
            </p:cNvPr>
            <p:cNvSpPr/>
            <p:nvPr/>
          </p:nvSpPr>
          <p:spPr>
            <a:xfrm>
              <a:off x="4618409" y="2745902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Stance</a:t>
              </a:r>
              <a:endParaRPr sz="1300" b="1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59;p13">
              <a:extLst>
                <a:ext uri="{FF2B5EF4-FFF2-40B4-BE49-F238E27FC236}">
                  <a16:creationId xmlns:a16="http://schemas.microsoft.com/office/drawing/2014/main" id="{5B42B852-2F7E-A543-8230-6DA363242254}"/>
                </a:ext>
              </a:extLst>
            </p:cNvPr>
            <p:cNvSpPr txBox="1"/>
            <p:nvPr/>
          </p:nvSpPr>
          <p:spPr>
            <a:xfrm>
              <a:off x="3522284" y="1057012"/>
              <a:ext cx="2045729" cy="267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latin typeface="+mj-lt"/>
                  <a:ea typeface="Helvetica Neue"/>
                  <a:cs typeface="Helvetica Neue"/>
                  <a:sym typeface="Helvetica Neue"/>
                </a:rPr>
                <a:t>Quality </a:t>
              </a:r>
              <a:endParaRPr sz="1400" b="1" dirty="0">
                <a:latin typeface="+mj-lt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latin typeface="+mj-lt"/>
                  <a:ea typeface="Helvetica Neue"/>
                  <a:cs typeface="Helvetica Neue"/>
                  <a:sym typeface="Helvetica Neue"/>
                </a:rPr>
                <a:t>Indicators</a:t>
              </a:r>
              <a:endParaRPr sz="1600" dirty="0">
                <a:latin typeface="+mj-lt"/>
              </a:endParaRPr>
            </a:p>
          </p:txBody>
        </p:sp>
        <p:sp>
          <p:nvSpPr>
            <p:cNvPr id="43" name="Google Shape;60;p13">
              <a:extLst>
                <a:ext uri="{FF2B5EF4-FFF2-40B4-BE49-F238E27FC236}">
                  <a16:creationId xmlns:a16="http://schemas.microsoft.com/office/drawing/2014/main" id="{4F2165B8-35B0-9944-AB22-6B643355E2C5}"/>
                </a:ext>
              </a:extLst>
            </p:cNvPr>
            <p:cNvSpPr txBox="1"/>
            <p:nvPr/>
          </p:nvSpPr>
          <p:spPr>
            <a:xfrm>
              <a:off x="2189527" y="1057012"/>
              <a:ext cx="1272929" cy="267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latin typeface="+mj-lt"/>
                  <a:ea typeface="Helvetica Neue"/>
                  <a:cs typeface="Helvetica Neue"/>
                  <a:sym typeface="Helvetica Neue"/>
                </a:rPr>
                <a:t>Contextual </a:t>
              </a:r>
              <a:endParaRPr sz="1400" b="1" dirty="0">
                <a:latin typeface="+mj-lt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latin typeface="+mj-lt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400" dirty="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61;p13">
              <a:extLst>
                <a:ext uri="{FF2B5EF4-FFF2-40B4-BE49-F238E27FC236}">
                  <a16:creationId xmlns:a16="http://schemas.microsoft.com/office/drawing/2014/main" id="{6EBDA709-721A-8144-911C-82BC3E32751F}"/>
                </a:ext>
              </a:extLst>
            </p:cNvPr>
            <p:cNvSpPr/>
            <p:nvPr/>
          </p:nvSpPr>
          <p:spPr>
            <a:xfrm>
              <a:off x="3655528" y="1421806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Source Adherence</a:t>
              </a:r>
              <a:endParaRPr sz="1300" b="1" dirty="0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62;p13">
              <a:extLst>
                <a:ext uri="{FF2B5EF4-FFF2-40B4-BE49-F238E27FC236}">
                  <a16:creationId xmlns:a16="http://schemas.microsoft.com/office/drawing/2014/main" id="{F5321F5B-0237-B848-A8DF-E6B63D2A5EB6}"/>
                </a:ext>
              </a:extLst>
            </p:cNvPr>
            <p:cNvSpPr/>
            <p:nvPr/>
          </p:nvSpPr>
          <p:spPr>
            <a:xfrm>
              <a:off x="3655529" y="2745902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Reach</a:t>
              </a:r>
              <a:endParaRPr sz="1300" b="1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63;p13">
              <a:extLst>
                <a:ext uri="{FF2B5EF4-FFF2-40B4-BE49-F238E27FC236}">
                  <a16:creationId xmlns:a16="http://schemas.microsoft.com/office/drawing/2014/main" id="{E4D2676C-6BFA-2649-80E5-64623873B90E}"/>
                </a:ext>
              </a:extLst>
            </p:cNvPr>
            <p:cNvSpPr/>
            <p:nvPr/>
          </p:nvSpPr>
          <p:spPr>
            <a:xfrm>
              <a:off x="3655529" y="2083845"/>
              <a:ext cx="816361" cy="51143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Baseline</a:t>
              </a:r>
              <a:endParaRPr sz="1300" b="1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" name="Google Shape;64;p13">
              <a:extLst>
                <a:ext uri="{FF2B5EF4-FFF2-40B4-BE49-F238E27FC236}">
                  <a16:creationId xmlns:a16="http://schemas.microsoft.com/office/drawing/2014/main" id="{36D6B657-BC53-874C-9F2C-21509D579A2C}"/>
                </a:ext>
              </a:extLst>
            </p:cNvPr>
            <p:cNvGrpSpPr/>
            <p:nvPr/>
          </p:nvGrpSpPr>
          <p:grpSpPr>
            <a:xfrm>
              <a:off x="2375584" y="1346548"/>
              <a:ext cx="900815" cy="586677"/>
              <a:chOff x="931212" y="517250"/>
              <a:chExt cx="1147701" cy="839001"/>
            </a:xfrm>
            <a:solidFill>
              <a:schemeClr val="accent2"/>
            </a:solidFill>
          </p:grpSpPr>
          <p:sp>
            <p:nvSpPr>
              <p:cNvPr id="48" name="Google Shape;65;p13">
                <a:extLst>
                  <a:ext uri="{FF2B5EF4-FFF2-40B4-BE49-F238E27FC236}">
                    <a16:creationId xmlns:a16="http://schemas.microsoft.com/office/drawing/2014/main" id="{2C2F1174-F603-7B4D-9E51-1F2332ECF357}"/>
                  </a:ext>
                </a:extLst>
              </p:cNvPr>
              <p:cNvSpPr/>
              <p:nvPr/>
            </p:nvSpPr>
            <p:spPr>
              <a:xfrm>
                <a:off x="931212" y="517250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" name="Google Shape;66;p13">
                <a:extLst>
                  <a:ext uri="{FF2B5EF4-FFF2-40B4-BE49-F238E27FC236}">
                    <a16:creationId xmlns:a16="http://schemas.microsoft.com/office/drawing/2014/main" id="{D4A446A2-419D-4847-9DB6-9435E96169FE}"/>
                  </a:ext>
                </a:extLst>
              </p:cNvPr>
              <p:cNvSpPr/>
              <p:nvPr/>
            </p:nvSpPr>
            <p:spPr>
              <a:xfrm>
                <a:off x="985013" y="5710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" name="Google Shape;67;p13">
                <a:extLst>
                  <a:ext uri="{FF2B5EF4-FFF2-40B4-BE49-F238E27FC236}">
                    <a16:creationId xmlns:a16="http://schemas.microsoft.com/office/drawing/2014/main" id="{A23E7825-FF8D-A24D-8DF8-DEF5034617B2}"/>
                  </a:ext>
                </a:extLst>
              </p:cNvPr>
              <p:cNvSpPr/>
              <p:nvPr/>
            </p:nvSpPr>
            <p:spPr>
              <a:xfrm>
                <a:off x="1038814" y="6248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 dirty="0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Scientific</a:t>
                </a:r>
                <a:br>
                  <a:rPr lang="en-GB" sz="1300" b="1" dirty="0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</a:br>
                <a:r>
                  <a:rPr lang="en-GB" sz="1300" b="1" dirty="0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Literature</a:t>
                </a:r>
                <a:endParaRPr sz="13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51" name="Google Shape;68;p13">
              <a:extLst>
                <a:ext uri="{FF2B5EF4-FFF2-40B4-BE49-F238E27FC236}">
                  <a16:creationId xmlns:a16="http://schemas.microsoft.com/office/drawing/2014/main" id="{549CCF52-C93F-8848-A7F0-0C7A51BAC905}"/>
                </a:ext>
              </a:extLst>
            </p:cNvPr>
            <p:cNvGrpSpPr/>
            <p:nvPr/>
          </p:nvGrpSpPr>
          <p:grpSpPr>
            <a:xfrm>
              <a:off x="2375584" y="2008605"/>
              <a:ext cx="900815" cy="586677"/>
              <a:chOff x="931212" y="517250"/>
              <a:chExt cx="1147701" cy="839001"/>
            </a:xfrm>
            <a:solidFill>
              <a:schemeClr val="accent5"/>
            </a:solidFill>
          </p:grpSpPr>
          <p:sp>
            <p:nvSpPr>
              <p:cNvPr id="52" name="Google Shape;69;p13">
                <a:extLst>
                  <a:ext uri="{FF2B5EF4-FFF2-40B4-BE49-F238E27FC236}">
                    <a16:creationId xmlns:a16="http://schemas.microsoft.com/office/drawing/2014/main" id="{42AABEA2-C4BA-C344-898C-13A87A106FE5}"/>
                  </a:ext>
                </a:extLst>
              </p:cNvPr>
              <p:cNvSpPr/>
              <p:nvPr/>
            </p:nvSpPr>
            <p:spPr>
              <a:xfrm>
                <a:off x="931212" y="517250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3" name="Google Shape;70;p13">
                <a:extLst>
                  <a:ext uri="{FF2B5EF4-FFF2-40B4-BE49-F238E27FC236}">
                    <a16:creationId xmlns:a16="http://schemas.microsoft.com/office/drawing/2014/main" id="{0E2732CD-E8C9-404E-A7BB-500869468254}"/>
                  </a:ext>
                </a:extLst>
              </p:cNvPr>
              <p:cNvSpPr/>
              <p:nvPr/>
            </p:nvSpPr>
            <p:spPr>
              <a:xfrm>
                <a:off x="985013" y="5710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4" name="Google Shape;71;p13">
                <a:extLst>
                  <a:ext uri="{FF2B5EF4-FFF2-40B4-BE49-F238E27FC236}">
                    <a16:creationId xmlns:a16="http://schemas.microsoft.com/office/drawing/2014/main" id="{CA30B0D0-7C3B-C24D-B2DF-5737A4DF8C0B}"/>
                  </a:ext>
                </a:extLst>
              </p:cNvPr>
              <p:cNvSpPr/>
              <p:nvPr/>
            </p:nvSpPr>
            <p:spPr>
              <a:xfrm>
                <a:off x="1038814" y="6248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News</a:t>
                </a:r>
                <a:endParaRPr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Articles</a:t>
                </a:r>
                <a:endParaRPr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55" name="Google Shape;72;p13">
              <a:extLst>
                <a:ext uri="{FF2B5EF4-FFF2-40B4-BE49-F238E27FC236}">
                  <a16:creationId xmlns:a16="http://schemas.microsoft.com/office/drawing/2014/main" id="{5AC7467A-5F0D-604D-ADB4-14D8A127DF28}"/>
                </a:ext>
              </a:extLst>
            </p:cNvPr>
            <p:cNvGrpSpPr/>
            <p:nvPr/>
          </p:nvGrpSpPr>
          <p:grpSpPr>
            <a:xfrm>
              <a:off x="2375584" y="2670662"/>
              <a:ext cx="900815" cy="586677"/>
              <a:chOff x="931212" y="517250"/>
              <a:chExt cx="1147701" cy="839001"/>
            </a:xfrm>
            <a:solidFill>
              <a:schemeClr val="accent4"/>
            </a:solidFill>
          </p:grpSpPr>
          <p:sp>
            <p:nvSpPr>
              <p:cNvPr id="56" name="Google Shape;73;p13">
                <a:extLst>
                  <a:ext uri="{FF2B5EF4-FFF2-40B4-BE49-F238E27FC236}">
                    <a16:creationId xmlns:a16="http://schemas.microsoft.com/office/drawing/2014/main" id="{D9CDCE1E-1E31-1245-B52B-55BE4296BF3D}"/>
                  </a:ext>
                </a:extLst>
              </p:cNvPr>
              <p:cNvSpPr/>
              <p:nvPr/>
            </p:nvSpPr>
            <p:spPr>
              <a:xfrm>
                <a:off x="931212" y="517250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7" name="Google Shape;74;p13">
                <a:extLst>
                  <a:ext uri="{FF2B5EF4-FFF2-40B4-BE49-F238E27FC236}">
                    <a16:creationId xmlns:a16="http://schemas.microsoft.com/office/drawing/2014/main" id="{CA1512CD-AD9A-1846-80E7-CA6E296B28D7}"/>
                  </a:ext>
                </a:extLst>
              </p:cNvPr>
              <p:cNvSpPr/>
              <p:nvPr/>
            </p:nvSpPr>
            <p:spPr>
              <a:xfrm>
                <a:off x="985013" y="5710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8" name="Google Shape;75;p13">
                <a:extLst>
                  <a:ext uri="{FF2B5EF4-FFF2-40B4-BE49-F238E27FC236}">
                    <a16:creationId xmlns:a16="http://schemas.microsoft.com/office/drawing/2014/main" id="{8170EB30-E6EA-6347-9A66-5FD0C59BCF8A}"/>
                  </a:ext>
                </a:extLst>
              </p:cNvPr>
              <p:cNvSpPr/>
              <p:nvPr/>
            </p:nvSpPr>
            <p:spPr>
              <a:xfrm>
                <a:off x="1038814" y="624851"/>
                <a:ext cx="1040100" cy="731400"/>
              </a:xfrm>
              <a:prstGeom prst="round2DiagRect">
                <a:avLst>
                  <a:gd name="adj1" fmla="val 0"/>
                  <a:gd name="adj2" fmla="val 0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Social</a:t>
                </a:r>
                <a:br>
                  <a:rPr lang="en-GB" sz="1300" b="1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</a:br>
                <a:r>
                  <a:rPr lang="en-GB" sz="1300" b="1">
                    <a:solidFill>
                      <a:schemeClr val="bg1"/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Media</a:t>
                </a:r>
                <a:endParaRPr sz="1300" b="1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9" name="Google Shape;76;p13">
              <a:extLst>
                <a:ext uri="{FF2B5EF4-FFF2-40B4-BE49-F238E27FC236}">
                  <a16:creationId xmlns:a16="http://schemas.microsoft.com/office/drawing/2014/main" id="{987CDD2A-3979-8F4F-AE8E-24EA50E7CEB1}"/>
                </a:ext>
              </a:extLst>
            </p:cNvPr>
            <p:cNvSpPr/>
            <p:nvPr/>
          </p:nvSpPr>
          <p:spPr>
            <a:xfrm>
              <a:off x="5627842" y="1057012"/>
              <a:ext cx="1272929" cy="2280487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Helvetica" pitchFamily="2" charset="0"/>
              </a:endParaRPr>
            </a:p>
          </p:txBody>
        </p:sp>
        <p:sp>
          <p:nvSpPr>
            <p:cNvPr id="60" name="Google Shape;77;p13">
              <a:extLst>
                <a:ext uri="{FF2B5EF4-FFF2-40B4-BE49-F238E27FC236}">
                  <a16:creationId xmlns:a16="http://schemas.microsoft.com/office/drawing/2014/main" id="{7E0039AC-BFF8-E34F-A007-ECC227F9CDA7}"/>
                </a:ext>
              </a:extLst>
            </p:cNvPr>
            <p:cNvSpPr txBox="1"/>
            <p:nvPr/>
          </p:nvSpPr>
          <p:spPr>
            <a:xfrm>
              <a:off x="5627842" y="1057012"/>
              <a:ext cx="1272929" cy="267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latin typeface="+mj-lt"/>
                  <a:ea typeface="Helvetica Neue"/>
                  <a:cs typeface="Helvetica Neue"/>
                  <a:sym typeface="Helvetica Neue"/>
                </a:rPr>
                <a:t>Evaluation</a:t>
              </a:r>
              <a:endParaRPr sz="1400" dirty="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79;p13">
              <a:extLst>
                <a:ext uri="{FF2B5EF4-FFF2-40B4-BE49-F238E27FC236}">
                  <a16:creationId xmlns:a16="http://schemas.microsoft.com/office/drawing/2014/main" id="{82D311B4-033F-0E49-902D-0F0A644BA68D}"/>
                </a:ext>
              </a:extLst>
            </p:cNvPr>
            <p:cNvSpPr/>
            <p:nvPr/>
          </p:nvSpPr>
          <p:spPr>
            <a:xfrm>
              <a:off x="5707998" y="2595290"/>
              <a:ext cx="1118935" cy="662057"/>
            </a:xfrm>
            <a:prstGeom prst="roundRect">
              <a:avLst>
                <a:gd name="adj" fmla="val 10750"/>
              </a:avLst>
            </a:prstGeom>
            <a:solidFill>
              <a:schemeClr val="accent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80;p13">
              <a:extLst>
                <a:ext uri="{FF2B5EF4-FFF2-40B4-BE49-F238E27FC236}">
                  <a16:creationId xmlns:a16="http://schemas.microsoft.com/office/drawing/2014/main" id="{F5F727AE-E476-774C-94FF-73F2A9F21C68}"/>
                </a:ext>
              </a:extLst>
            </p:cNvPr>
            <p:cNvSpPr txBox="1"/>
            <p:nvPr/>
          </p:nvSpPr>
          <p:spPr>
            <a:xfrm>
              <a:off x="5708096" y="1421814"/>
              <a:ext cx="1118935" cy="140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Semi Automatic</a:t>
              </a:r>
              <a:endParaRPr sz="1200" dirty="0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81;p13">
              <a:extLst>
                <a:ext uri="{FF2B5EF4-FFF2-40B4-BE49-F238E27FC236}">
                  <a16:creationId xmlns:a16="http://schemas.microsoft.com/office/drawing/2014/main" id="{7F2F8C0A-7D30-E04B-9A14-F26C490638ED}"/>
                </a:ext>
              </a:extLst>
            </p:cNvPr>
            <p:cNvSpPr txBox="1"/>
            <p:nvPr/>
          </p:nvSpPr>
          <p:spPr>
            <a:xfrm>
              <a:off x="5704839" y="3117006"/>
              <a:ext cx="1118935" cy="140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Fully Automatic</a:t>
              </a:r>
              <a:endParaRPr sz="1200" dirty="0">
                <a:solidFill>
                  <a:schemeClr val="bg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82;p13">
              <a:extLst>
                <a:ext uri="{FF2B5EF4-FFF2-40B4-BE49-F238E27FC236}">
                  <a16:creationId xmlns:a16="http://schemas.microsoft.com/office/drawing/2014/main" id="{F513A7DE-81B8-074F-A950-BAB2F4642A7E}"/>
                </a:ext>
              </a:extLst>
            </p:cNvPr>
            <p:cNvSpPr/>
            <p:nvPr/>
          </p:nvSpPr>
          <p:spPr>
            <a:xfrm>
              <a:off x="5785996" y="1599705"/>
              <a:ext cx="567478" cy="410639"/>
            </a:xfrm>
            <a:prstGeom prst="flowChartDocument">
              <a:avLst/>
            </a:prstGeom>
            <a:solidFill>
              <a:schemeClr val="bg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83;p13">
              <a:extLst>
                <a:ext uri="{FF2B5EF4-FFF2-40B4-BE49-F238E27FC236}">
                  <a16:creationId xmlns:a16="http://schemas.microsoft.com/office/drawing/2014/main" id="{F0AF7392-519B-FF44-A01B-B307B6B3A967}"/>
                </a:ext>
              </a:extLst>
            </p:cNvPr>
            <p:cNvSpPr txBox="1"/>
            <p:nvPr/>
          </p:nvSpPr>
          <p:spPr>
            <a:xfrm>
              <a:off x="5785996" y="1602065"/>
              <a:ext cx="574537" cy="105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 dirty="0">
                  <a:latin typeface="Helvetica" pitchFamily="2" charset="0"/>
                  <a:ea typeface="Amatic SC"/>
                  <a:cs typeface="Amatic SC"/>
                  <a:sym typeface="Amatic SC"/>
                </a:rPr>
                <a:t>Indicators</a:t>
              </a:r>
              <a:endParaRPr sz="900" b="1" dirty="0">
                <a:latin typeface="Helvetica" pitchFamily="2" charset="0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7" name="Google Shape;84;p13">
              <a:extLst>
                <a:ext uri="{FF2B5EF4-FFF2-40B4-BE49-F238E27FC236}">
                  <a16:creationId xmlns:a16="http://schemas.microsoft.com/office/drawing/2014/main" id="{29697F3A-2167-6F48-BBC7-AFA30E55327E}"/>
                </a:ext>
              </a:extLst>
            </p:cNvPr>
            <p:cNvSpPr txBox="1"/>
            <p:nvPr/>
          </p:nvSpPr>
          <p:spPr>
            <a:xfrm>
              <a:off x="5785996" y="1728648"/>
              <a:ext cx="567473" cy="250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</a:rPr>
                <a:t>★★★★☆</a:t>
              </a:r>
              <a:endParaRPr sz="900" dirty="0">
                <a:latin typeface="Helvetica" pitchFamily="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</a:rPr>
                <a:t>★★☆☆☆</a:t>
              </a:r>
              <a:endParaRPr sz="900" dirty="0">
                <a:latin typeface="Helvetica" pitchFamily="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</a:rPr>
                <a:t>☺☺</a:t>
              </a:r>
              <a:endParaRPr sz="900" dirty="0">
                <a:latin typeface="Helvetica" pitchFamily="2" charset="0"/>
              </a:endParaRPr>
            </a:p>
          </p:txBody>
        </p:sp>
        <p:pic>
          <p:nvPicPr>
            <p:cNvPr id="68" name="Google Shape;85;p13">
              <a:extLst>
                <a:ext uri="{FF2B5EF4-FFF2-40B4-BE49-F238E27FC236}">
                  <a16:creationId xmlns:a16="http://schemas.microsoft.com/office/drawing/2014/main" id="{95BBDFB0-5A80-964C-931A-595E91128BE9}"/>
                </a:ext>
              </a:extLst>
            </p:cNvPr>
            <p:cNvPicPr preferRelativeResize="0"/>
            <p:nvPr/>
          </p:nvPicPr>
          <p:blipFill>
            <a:blip r:embed="rId6" cstate="hqprint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5304" y="1715450"/>
              <a:ext cx="201088" cy="17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86;p13">
              <a:extLst>
                <a:ext uri="{FF2B5EF4-FFF2-40B4-BE49-F238E27FC236}">
                  <a16:creationId xmlns:a16="http://schemas.microsoft.com/office/drawing/2014/main" id="{9D5F5D6F-B291-7642-9066-4B66640F3571}"/>
                </a:ext>
              </a:extLst>
            </p:cNvPr>
            <p:cNvSpPr txBox="1"/>
            <p:nvPr/>
          </p:nvSpPr>
          <p:spPr>
            <a:xfrm>
              <a:off x="6013222" y="2866275"/>
              <a:ext cx="511729" cy="15408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</a:rPr>
                <a:t>★★★☆☆</a:t>
              </a:r>
              <a:endParaRPr sz="900" dirty="0">
                <a:latin typeface="Helvetica" pitchFamily="2" charset="0"/>
              </a:endParaRPr>
            </a:p>
          </p:txBody>
        </p:sp>
        <p:cxnSp>
          <p:nvCxnSpPr>
            <p:cNvPr id="70" name="Google Shape;87;p13">
              <a:extLst>
                <a:ext uri="{FF2B5EF4-FFF2-40B4-BE49-F238E27FC236}">
                  <a16:creationId xmlns:a16="http://schemas.microsoft.com/office/drawing/2014/main" id="{B9A5367D-B4FE-DB41-95BD-D8BA8C60BB7D}"/>
                </a:ext>
              </a:extLst>
            </p:cNvPr>
            <p:cNvCxnSpPr>
              <a:stCxn id="61" idx="2"/>
              <a:endCxn id="62" idx="0"/>
            </p:cNvCxnSpPr>
            <p:nvPr/>
          </p:nvCxnSpPr>
          <p:spPr>
            <a:xfrm>
              <a:off x="6267465" y="2083871"/>
              <a:ext cx="0" cy="5114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518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0B0-B733-A140-A6B3-DFD47704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Data Collection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5A678-E392-084E-9FE1-F359C3DD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12F60-3E48-B641-A2C3-F668D7ED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2F07-3D86-3446-9AFC-769E7B42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21D51390-5281-2248-B8EC-C6FDB400B79F}"/>
              </a:ext>
            </a:extLst>
          </p:cNvPr>
          <p:cNvSpPr/>
          <p:nvPr/>
        </p:nvSpPr>
        <p:spPr>
          <a:xfrm>
            <a:off x="7153639" y="1250448"/>
            <a:ext cx="1414800" cy="2264400"/>
          </a:xfrm>
          <a:prstGeom prst="roundRect">
            <a:avLst>
              <a:gd name="adj" fmla="val 6154"/>
            </a:avLst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C782B800-8A0F-D449-BAF4-0AC4E13C91E4}"/>
              </a:ext>
            </a:extLst>
          </p:cNvPr>
          <p:cNvSpPr/>
          <p:nvPr/>
        </p:nvSpPr>
        <p:spPr>
          <a:xfrm>
            <a:off x="7929028" y="2154173"/>
            <a:ext cx="548400" cy="3753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4DD1F827-9CA2-2745-AF58-953B721DBC50}"/>
              </a:ext>
            </a:extLst>
          </p:cNvPr>
          <p:cNvSpPr/>
          <p:nvPr/>
        </p:nvSpPr>
        <p:spPr>
          <a:xfrm>
            <a:off x="7573264" y="1474409"/>
            <a:ext cx="133500" cy="133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5AE38C60-842D-7F41-B7DD-5477E2DB7256}"/>
              </a:ext>
            </a:extLst>
          </p:cNvPr>
          <p:cNvSpPr/>
          <p:nvPr/>
        </p:nvSpPr>
        <p:spPr>
          <a:xfrm>
            <a:off x="7855225" y="1474409"/>
            <a:ext cx="133500" cy="133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6D8E6C6C-41A4-6448-827B-8C65052A9933}"/>
              </a:ext>
            </a:extLst>
          </p:cNvPr>
          <p:cNvSpPr/>
          <p:nvPr/>
        </p:nvSpPr>
        <p:spPr>
          <a:xfrm>
            <a:off x="8137186" y="1474396"/>
            <a:ext cx="133500" cy="133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36DC0B81-3373-4A43-B3B7-9B9A5255BD62}"/>
              </a:ext>
            </a:extLst>
          </p:cNvPr>
          <p:cNvSpPr/>
          <p:nvPr/>
        </p:nvSpPr>
        <p:spPr>
          <a:xfrm>
            <a:off x="7287717" y="3156709"/>
            <a:ext cx="133500" cy="133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4B298103-6E56-044B-9CAB-42C52319127C}"/>
              </a:ext>
            </a:extLst>
          </p:cNvPr>
          <p:cNvSpPr/>
          <p:nvPr/>
        </p:nvSpPr>
        <p:spPr>
          <a:xfrm>
            <a:off x="7645014" y="3156709"/>
            <a:ext cx="133500" cy="133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377535C8-43B9-8046-BC5E-53CB8C29D594}"/>
              </a:ext>
            </a:extLst>
          </p:cNvPr>
          <p:cNvSpPr/>
          <p:nvPr/>
        </p:nvSpPr>
        <p:spPr>
          <a:xfrm>
            <a:off x="8002313" y="3156709"/>
            <a:ext cx="133500" cy="133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87EDE6D1-41A5-C641-9E31-92451A83AF72}"/>
              </a:ext>
            </a:extLst>
          </p:cNvPr>
          <p:cNvSpPr/>
          <p:nvPr/>
        </p:nvSpPr>
        <p:spPr>
          <a:xfrm>
            <a:off x="8291311" y="3156709"/>
            <a:ext cx="133500" cy="133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8" name="Google Shape;63;p13">
            <a:extLst>
              <a:ext uri="{FF2B5EF4-FFF2-40B4-BE49-F238E27FC236}">
                <a16:creationId xmlns:a16="http://schemas.microsoft.com/office/drawing/2014/main" id="{37C0D23C-3234-1C40-BA0F-E15915DED677}"/>
              </a:ext>
            </a:extLst>
          </p:cNvPr>
          <p:cNvSpPr/>
          <p:nvPr/>
        </p:nvSpPr>
        <p:spPr>
          <a:xfrm>
            <a:off x="7287715" y="2315546"/>
            <a:ext cx="133500" cy="133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9" name="Google Shape;64;p13">
            <a:extLst>
              <a:ext uri="{FF2B5EF4-FFF2-40B4-BE49-F238E27FC236}">
                <a16:creationId xmlns:a16="http://schemas.microsoft.com/office/drawing/2014/main" id="{257C32FA-CA4F-E84B-A45D-17754F530636}"/>
              </a:ext>
            </a:extLst>
          </p:cNvPr>
          <p:cNvSpPr/>
          <p:nvPr/>
        </p:nvSpPr>
        <p:spPr>
          <a:xfrm>
            <a:off x="7645359" y="2315546"/>
            <a:ext cx="133500" cy="133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20" name="Google Shape;65;p13">
            <a:extLst>
              <a:ext uri="{FF2B5EF4-FFF2-40B4-BE49-F238E27FC236}">
                <a16:creationId xmlns:a16="http://schemas.microsoft.com/office/drawing/2014/main" id="{EAA81CE3-25F3-9D46-84B2-51AB3A42B316}"/>
              </a:ext>
            </a:extLst>
          </p:cNvPr>
          <p:cNvSpPr/>
          <p:nvPr/>
        </p:nvSpPr>
        <p:spPr>
          <a:xfrm>
            <a:off x="8032818" y="2315072"/>
            <a:ext cx="133500" cy="133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21" name="Google Shape;66;p13">
            <a:extLst>
              <a:ext uri="{FF2B5EF4-FFF2-40B4-BE49-F238E27FC236}">
                <a16:creationId xmlns:a16="http://schemas.microsoft.com/office/drawing/2014/main" id="{B5E2A102-2D1C-F846-B9AE-B9810A76E6F6}"/>
              </a:ext>
            </a:extLst>
          </p:cNvPr>
          <p:cNvSpPr/>
          <p:nvPr/>
        </p:nvSpPr>
        <p:spPr>
          <a:xfrm>
            <a:off x="8241568" y="2315072"/>
            <a:ext cx="133500" cy="133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cxnSp>
        <p:nvCxnSpPr>
          <p:cNvPr id="22" name="Google Shape;67;p13">
            <a:extLst>
              <a:ext uri="{FF2B5EF4-FFF2-40B4-BE49-F238E27FC236}">
                <a16:creationId xmlns:a16="http://schemas.microsoft.com/office/drawing/2014/main" id="{48108E59-274C-1741-9361-3B5575ACDDF4}"/>
              </a:ext>
            </a:extLst>
          </p:cNvPr>
          <p:cNvCxnSpPr>
            <a:stCxn id="18" idx="4"/>
            <a:endCxn id="14" idx="0"/>
          </p:cNvCxnSpPr>
          <p:nvPr/>
        </p:nvCxnSpPr>
        <p:spPr>
          <a:xfrm>
            <a:off x="7354465" y="2449046"/>
            <a:ext cx="0" cy="7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" name="Google Shape;68;p13">
            <a:extLst>
              <a:ext uri="{FF2B5EF4-FFF2-40B4-BE49-F238E27FC236}">
                <a16:creationId xmlns:a16="http://schemas.microsoft.com/office/drawing/2014/main" id="{81B3650D-E3C4-EF41-883E-F9F215BF22A5}"/>
              </a:ext>
            </a:extLst>
          </p:cNvPr>
          <p:cNvCxnSpPr>
            <a:stCxn id="19" idx="4"/>
            <a:endCxn id="15" idx="0"/>
          </p:cNvCxnSpPr>
          <p:nvPr/>
        </p:nvCxnSpPr>
        <p:spPr>
          <a:xfrm flipH="1">
            <a:off x="7711809" y="2449046"/>
            <a:ext cx="300" cy="7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69;p13">
            <a:extLst>
              <a:ext uri="{FF2B5EF4-FFF2-40B4-BE49-F238E27FC236}">
                <a16:creationId xmlns:a16="http://schemas.microsoft.com/office/drawing/2014/main" id="{6359A3E5-AD46-674D-8DB8-2F8FC4EF9AD7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flipH="1">
            <a:off x="8069128" y="2529473"/>
            <a:ext cx="134100" cy="62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" name="Google Shape;70;p13">
            <a:extLst>
              <a:ext uri="{FF2B5EF4-FFF2-40B4-BE49-F238E27FC236}">
                <a16:creationId xmlns:a16="http://schemas.microsoft.com/office/drawing/2014/main" id="{2EB413B8-C300-3846-8A77-58A0800BB01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8203228" y="2529473"/>
            <a:ext cx="154800" cy="62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" name="Google Shape;71;p13">
            <a:extLst>
              <a:ext uri="{FF2B5EF4-FFF2-40B4-BE49-F238E27FC236}">
                <a16:creationId xmlns:a16="http://schemas.microsoft.com/office/drawing/2014/main" id="{1F27F6B8-82A9-514E-B76C-2DC516AE77CE}"/>
              </a:ext>
            </a:extLst>
          </p:cNvPr>
          <p:cNvCxnSpPr>
            <a:stCxn id="18" idx="0"/>
            <a:endCxn id="11" idx="4"/>
          </p:cNvCxnSpPr>
          <p:nvPr/>
        </p:nvCxnSpPr>
        <p:spPr>
          <a:xfrm rot="10800000" flipH="1">
            <a:off x="7354465" y="1607846"/>
            <a:ext cx="285600" cy="7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2;p13">
            <a:extLst>
              <a:ext uri="{FF2B5EF4-FFF2-40B4-BE49-F238E27FC236}">
                <a16:creationId xmlns:a16="http://schemas.microsoft.com/office/drawing/2014/main" id="{CD1347E2-646B-724D-9C15-4CA692A5F4E0}"/>
              </a:ext>
            </a:extLst>
          </p:cNvPr>
          <p:cNvCxnSpPr>
            <a:stCxn id="10" idx="0"/>
            <a:endCxn id="11" idx="4"/>
          </p:cNvCxnSpPr>
          <p:nvPr/>
        </p:nvCxnSpPr>
        <p:spPr>
          <a:xfrm rot="10800000">
            <a:off x="7640128" y="1607873"/>
            <a:ext cx="563100" cy="5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73;p13">
            <a:extLst>
              <a:ext uri="{FF2B5EF4-FFF2-40B4-BE49-F238E27FC236}">
                <a16:creationId xmlns:a16="http://schemas.microsoft.com/office/drawing/2014/main" id="{752C2BBA-CBC0-DC42-80E8-5C17E2E22B75}"/>
              </a:ext>
            </a:extLst>
          </p:cNvPr>
          <p:cNvCxnSpPr>
            <a:stCxn id="10" idx="0"/>
            <a:endCxn id="12" idx="4"/>
          </p:cNvCxnSpPr>
          <p:nvPr/>
        </p:nvCxnSpPr>
        <p:spPr>
          <a:xfrm rot="10800000">
            <a:off x="7921828" y="1607873"/>
            <a:ext cx="281400" cy="5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4;p13">
            <a:extLst>
              <a:ext uri="{FF2B5EF4-FFF2-40B4-BE49-F238E27FC236}">
                <a16:creationId xmlns:a16="http://schemas.microsoft.com/office/drawing/2014/main" id="{660E74B8-9424-0443-811D-9D0D139BEBA6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rot="10800000" flipH="1">
            <a:off x="8203228" y="1607873"/>
            <a:ext cx="600" cy="5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75;p13">
            <a:extLst>
              <a:ext uri="{FF2B5EF4-FFF2-40B4-BE49-F238E27FC236}">
                <a16:creationId xmlns:a16="http://schemas.microsoft.com/office/drawing/2014/main" id="{DC6F9873-EBA9-EC44-9500-3735D4A9FEE4}"/>
              </a:ext>
            </a:extLst>
          </p:cNvPr>
          <p:cNvSpPr txBox="1"/>
          <p:nvPr/>
        </p:nvSpPr>
        <p:spPr>
          <a:xfrm>
            <a:off x="7153639" y="1250448"/>
            <a:ext cx="1414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Helvetica Neue"/>
                <a:cs typeface="Helvetica Neue"/>
                <a:sym typeface="Helvetica Neue"/>
              </a:rPr>
              <a:t>Diffusion Graph</a:t>
            </a:r>
            <a:endParaRPr dirty="0">
              <a:latin typeface="+mj-lt"/>
            </a:endParaRPr>
          </a:p>
        </p:txBody>
      </p:sp>
      <p:pic>
        <p:nvPicPr>
          <p:cNvPr id="31" name="Google Shape;76;p13">
            <a:extLst>
              <a:ext uri="{FF2B5EF4-FFF2-40B4-BE49-F238E27FC236}">
                <a16:creationId xmlns:a16="http://schemas.microsoft.com/office/drawing/2014/main" id="{4E2689A5-129E-6F44-8FAE-CD4D64A294C8}"/>
              </a:ext>
            </a:extLst>
          </p:cNvPr>
          <p:cNvPicPr preferRelativeResize="0"/>
          <p:nvPr/>
        </p:nvPicPr>
        <p:blipFill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910" y="1250455"/>
            <a:ext cx="313752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7;p13">
            <a:extLst>
              <a:ext uri="{FF2B5EF4-FFF2-40B4-BE49-F238E27FC236}">
                <a16:creationId xmlns:a16="http://schemas.microsoft.com/office/drawing/2014/main" id="{8AA05DC6-9730-6144-8E0C-9B43B18DE5EA}"/>
              </a:ext>
            </a:extLst>
          </p:cNvPr>
          <p:cNvPicPr preferRelativeResize="0"/>
          <p:nvPr/>
        </p:nvPicPr>
        <p:blipFill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0349" y="2118867"/>
            <a:ext cx="293999" cy="2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78;p13">
            <a:extLst>
              <a:ext uri="{FF2B5EF4-FFF2-40B4-BE49-F238E27FC236}">
                <a16:creationId xmlns:a16="http://schemas.microsoft.com/office/drawing/2014/main" id="{B80F2488-A2C3-964E-9780-137878DC712F}"/>
              </a:ext>
            </a:extLst>
          </p:cNvPr>
          <p:cNvSpPr/>
          <p:nvPr/>
        </p:nvSpPr>
        <p:spPr>
          <a:xfrm>
            <a:off x="4273090" y="2932748"/>
            <a:ext cx="2781300" cy="581400"/>
          </a:xfrm>
          <a:prstGeom prst="wedgeRoundRectCallout">
            <a:avLst>
              <a:gd name="adj1" fmla="val -54984"/>
              <a:gd name="adj2" fmla="val -19672"/>
              <a:gd name="adj3" fmla="val 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Parents! Check out this new study on celiac disease!</a:t>
            </a:r>
            <a:endParaRPr sz="1000" i="1" dirty="0"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" name="Google Shape;79;p13" descr="1333647852427190925twitter bird.png">
            <a:extLst>
              <a:ext uri="{FF2B5EF4-FFF2-40B4-BE49-F238E27FC236}">
                <a16:creationId xmlns:a16="http://schemas.microsoft.com/office/drawing/2014/main" id="{639F67BF-E3FD-F34D-9A59-D65DA74D247F}"/>
              </a:ext>
            </a:extLst>
          </p:cNvPr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165" y="2992669"/>
            <a:ext cx="361248" cy="25983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0;p13">
            <a:extLst>
              <a:ext uri="{FF2B5EF4-FFF2-40B4-BE49-F238E27FC236}">
                <a16:creationId xmlns:a16="http://schemas.microsoft.com/office/drawing/2014/main" id="{321DA0A4-75B0-E648-8360-F879FFFF9847}"/>
              </a:ext>
            </a:extLst>
          </p:cNvPr>
          <p:cNvSpPr/>
          <p:nvPr/>
        </p:nvSpPr>
        <p:spPr>
          <a:xfrm>
            <a:off x="4273090" y="2091598"/>
            <a:ext cx="2781300" cy="581400"/>
          </a:xfrm>
          <a:prstGeom prst="wedgeRoundRectCallout">
            <a:avLst>
              <a:gd name="adj1" fmla="val -54984"/>
              <a:gd name="adj2" fmla="val -22235"/>
              <a:gd name="adj3" fmla="val 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" pitchFamily="2" charset="0"/>
                <a:ea typeface="Helvetica Neue"/>
                <a:cs typeface="Helvetica Neue"/>
                <a:sym typeface="Helvetica Neue"/>
              </a:rPr>
              <a:t>Study suggests young people with celiac disease may be eating too much processed gluten-free food</a:t>
            </a:r>
            <a:endParaRPr sz="1000"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81;p13">
            <a:extLst>
              <a:ext uri="{FF2B5EF4-FFF2-40B4-BE49-F238E27FC236}">
                <a16:creationId xmlns:a16="http://schemas.microsoft.com/office/drawing/2014/main" id="{DD34139A-6FD2-7842-AE29-27AFC931863F}"/>
              </a:ext>
            </a:extLst>
          </p:cNvPr>
          <p:cNvSpPr/>
          <p:nvPr/>
        </p:nvSpPr>
        <p:spPr>
          <a:xfrm>
            <a:off x="4273090" y="1250448"/>
            <a:ext cx="2781300" cy="581400"/>
          </a:xfrm>
          <a:prstGeom prst="wedgeRoundRectCallout">
            <a:avLst>
              <a:gd name="adj1" fmla="val -54984"/>
              <a:gd name="adj2" fmla="val -21616"/>
              <a:gd name="adj3" fmla="val 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Assessing Nutritional Quality and Adherence to the Gluten-free Diet in Children and Adolescents with Celiac Disease</a:t>
            </a:r>
            <a:endParaRPr sz="1000" dirty="0"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82;p13">
            <a:extLst>
              <a:ext uri="{FF2B5EF4-FFF2-40B4-BE49-F238E27FC236}">
                <a16:creationId xmlns:a16="http://schemas.microsoft.com/office/drawing/2014/main" id="{49C6AB14-C1C9-8948-AF1C-2B6EA01A85B2}"/>
              </a:ext>
            </a:extLst>
          </p:cNvPr>
          <p:cNvSpPr txBox="1"/>
          <p:nvPr/>
        </p:nvSpPr>
        <p:spPr>
          <a:xfrm>
            <a:off x="7922839" y="2163323"/>
            <a:ext cx="5631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1" dirty="0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Merging</a:t>
            </a:r>
            <a:endParaRPr sz="700" b="1" i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83;p13">
            <a:extLst>
              <a:ext uri="{FF2B5EF4-FFF2-40B4-BE49-F238E27FC236}">
                <a16:creationId xmlns:a16="http://schemas.microsoft.com/office/drawing/2014/main" id="{C011705E-D208-AF48-94FF-0B0D53BD27FD}"/>
              </a:ext>
            </a:extLst>
          </p:cNvPr>
          <p:cNvCxnSpPr>
            <a:stCxn id="33" idx="3"/>
            <a:endCxn id="14" idx="2"/>
          </p:cNvCxnSpPr>
          <p:nvPr/>
        </p:nvCxnSpPr>
        <p:spPr>
          <a:xfrm>
            <a:off x="7054390" y="3223448"/>
            <a:ext cx="233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84;p13">
            <a:extLst>
              <a:ext uri="{FF2B5EF4-FFF2-40B4-BE49-F238E27FC236}">
                <a16:creationId xmlns:a16="http://schemas.microsoft.com/office/drawing/2014/main" id="{332C3F89-E314-524E-BA6D-92C3BD164059}"/>
              </a:ext>
            </a:extLst>
          </p:cNvPr>
          <p:cNvCxnSpPr>
            <a:stCxn id="35" idx="3"/>
            <a:endCxn id="18" idx="2"/>
          </p:cNvCxnSpPr>
          <p:nvPr/>
        </p:nvCxnSpPr>
        <p:spPr>
          <a:xfrm>
            <a:off x="7054390" y="2382298"/>
            <a:ext cx="2334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85;p13">
            <a:extLst>
              <a:ext uri="{FF2B5EF4-FFF2-40B4-BE49-F238E27FC236}">
                <a16:creationId xmlns:a16="http://schemas.microsoft.com/office/drawing/2014/main" id="{59F1080C-7A26-DB4B-B699-7E5924CD645B}"/>
              </a:ext>
            </a:extLst>
          </p:cNvPr>
          <p:cNvCxnSpPr>
            <a:stCxn id="36" idx="3"/>
            <a:endCxn id="11" idx="2"/>
          </p:cNvCxnSpPr>
          <p:nvPr/>
        </p:nvCxnSpPr>
        <p:spPr>
          <a:xfrm>
            <a:off x="7054390" y="1541148"/>
            <a:ext cx="51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86;p13">
            <a:extLst>
              <a:ext uri="{FF2B5EF4-FFF2-40B4-BE49-F238E27FC236}">
                <a16:creationId xmlns:a16="http://schemas.microsoft.com/office/drawing/2014/main" id="{C2A3B16D-7663-C043-8E56-37CBE88DACAF}"/>
              </a:ext>
            </a:extLst>
          </p:cNvPr>
          <p:cNvSpPr txBox="1"/>
          <p:nvPr/>
        </p:nvSpPr>
        <p:spPr>
          <a:xfrm>
            <a:off x="7427064" y="2163323"/>
            <a:ext cx="5631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1" dirty="0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Pruning</a:t>
            </a:r>
            <a:endParaRPr sz="700" b="1" i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Google Shape;88;p13">
            <a:extLst>
              <a:ext uri="{FF2B5EF4-FFF2-40B4-BE49-F238E27FC236}">
                <a16:creationId xmlns:a16="http://schemas.microsoft.com/office/drawing/2014/main" id="{0A766802-E39E-8B47-AA19-16C042E17190}"/>
              </a:ext>
            </a:extLst>
          </p:cNvPr>
          <p:cNvCxnSpPr/>
          <p:nvPr/>
        </p:nvCxnSpPr>
        <p:spPr>
          <a:xfrm rot="2700000" flipH="1">
            <a:off x="7614748" y="2381255"/>
            <a:ext cx="194786" cy="293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89;p13">
            <a:extLst>
              <a:ext uri="{FF2B5EF4-FFF2-40B4-BE49-F238E27FC236}">
                <a16:creationId xmlns:a16="http://schemas.microsoft.com/office/drawing/2014/main" id="{53241B94-9FE4-384E-9363-3CD81360BAEE}"/>
              </a:ext>
            </a:extLst>
          </p:cNvPr>
          <p:cNvCxnSpPr/>
          <p:nvPr/>
        </p:nvCxnSpPr>
        <p:spPr>
          <a:xfrm rot="8338437" flipH="1">
            <a:off x="7614724" y="2381210"/>
            <a:ext cx="194899" cy="2953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91;p13">
            <a:extLst>
              <a:ext uri="{FF2B5EF4-FFF2-40B4-BE49-F238E27FC236}">
                <a16:creationId xmlns:a16="http://schemas.microsoft.com/office/drawing/2014/main" id="{F498558F-00EA-B74D-9DC3-597D1C0ACCF0}"/>
              </a:ext>
            </a:extLst>
          </p:cNvPr>
          <p:cNvCxnSpPr/>
          <p:nvPr/>
        </p:nvCxnSpPr>
        <p:spPr>
          <a:xfrm rot="2700000" flipH="1">
            <a:off x="7614748" y="3219455"/>
            <a:ext cx="194786" cy="293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92;p13">
            <a:extLst>
              <a:ext uri="{FF2B5EF4-FFF2-40B4-BE49-F238E27FC236}">
                <a16:creationId xmlns:a16="http://schemas.microsoft.com/office/drawing/2014/main" id="{FA336147-057D-B243-B5D2-F0391726B989}"/>
              </a:ext>
            </a:extLst>
          </p:cNvPr>
          <p:cNvCxnSpPr/>
          <p:nvPr/>
        </p:nvCxnSpPr>
        <p:spPr>
          <a:xfrm rot="8338437" flipH="1">
            <a:off x="7614724" y="3219410"/>
            <a:ext cx="194899" cy="2953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E9EF36-FAF6-114F-85A7-E12B4803A196}"/>
              </a:ext>
            </a:extLst>
          </p:cNvPr>
          <p:cNvSpPr/>
          <p:nvPr/>
        </p:nvSpPr>
        <p:spPr>
          <a:xfrm>
            <a:off x="692080" y="1248123"/>
            <a:ext cx="2123440" cy="3874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+mj-lt"/>
              </a:rPr>
              <a:t>Seed Keywords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AF80A07-C82D-2B44-AE05-4BE828D4417B}"/>
              </a:ext>
            </a:extLst>
          </p:cNvPr>
          <p:cNvSpPr/>
          <p:nvPr/>
        </p:nvSpPr>
        <p:spPr>
          <a:xfrm>
            <a:off x="692080" y="3036790"/>
            <a:ext cx="2123440" cy="3874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+mj-lt"/>
              </a:rPr>
              <a:t>Social Media Provider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02D036-CC41-D049-A5C6-482C982CDB04}"/>
              </a:ext>
            </a:extLst>
          </p:cNvPr>
          <p:cNvSpPr/>
          <p:nvPr/>
        </p:nvSpPr>
        <p:spPr>
          <a:xfrm>
            <a:off x="692080" y="2142456"/>
            <a:ext cx="2123440" cy="3874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+mj-lt"/>
              </a:rPr>
              <a:t>WordNet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3AA028-2826-B64B-B782-8B0C3EEC52B2}"/>
              </a:ext>
            </a:extLst>
          </p:cNvPr>
          <p:cNvCxnSpPr>
            <a:stCxn id="8" idx="2"/>
            <a:endCxn id="45" idx="0"/>
          </p:cNvCxnSpPr>
          <p:nvPr/>
        </p:nvCxnSpPr>
        <p:spPr>
          <a:xfrm>
            <a:off x="1753800" y="1635573"/>
            <a:ext cx="0" cy="5068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2C4F52-74ED-8F41-89D5-3150EA23E916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>
            <a:off x="1753800" y="2529906"/>
            <a:ext cx="0" cy="50688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86;p13">
            <a:extLst>
              <a:ext uri="{FF2B5EF4-FFF2-40B4-BE49-F238E27FC236}">
                <a16:creationId xmlns:a16="http://schemas.microsoft.com/office/drawing/2014/main" id="{C243BF77-A730-A640-8B59-A5A9439C73FE}"/>
              </a:ext>
            </a:extLst>
          </p:cNvPr>
          <p:cNvSpPr txBox="1"/>
          <p:nvPr/>
        </p:nvSpPr>
        <p:spPr>
          <a:xfrm>
            <a:off x="1766783" y="1811164"/>
            <a:ext cx="1310127" cy="14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00" b="1" i="1" dirty="0" err="1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NutritionFacts.org</a:t>
            </a:r>
            <a:endParaRPr sz="1000" b="1" i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86;p13">
            <a:extLst>
              <a:ext uri="{FF2B5EF4-FFF2-40B4-BE49-F238E27FC236}">
                <a16:creationId xmlns:a16="http://schemas.microsoft.com/office/drawing/2014/main" id="{24E21CAD-63DB-FD43-9D6D-4748EBAB165F}"/>
              </a:ext>
            </a:extLst>
          </p:cNvPr>
          <p:cNvSpPr txBox="1"/>
          <p:nvPr/>
        </p:nvSpPr>
        <p:spPr>
          <a:xfrm>
            <a:off x="1761853" y="2701110"/>
            <a:ext cx="1310127" cy="14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00" b="1" i="1" dirty="0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3K keywords</a:t>
            </a:r>
            <a:endParaRPr sz="1000" b="1" i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D201DE0-05EE-D247-846B-41C25E7C4D3E}"/>
              </a:ext>
            </a:extLst>
          </p:cNvPr>
          <p:cNvCxnSpPr>
            <a:cxnSpLocks/>
            <a:stCxn id="44" idx="2"/>
            <a:endCxn id="9" idx="2"/>
          </p:cNvCxnSpPr>
          <p:nvPr/>
        </p:nvCxnSpPr>
        <p:spPr>
          <a:xfrm rot="16200000" flipH="1">
            <a:off x="4762115" y="415924"/>
            <a:ext cx="90608" cy="6107239"/>
          </a:xfrm>
          <a:prstGeom prst="bentConnector3">
            <a:avLst>
              <a:gd name="adj1" fmla="val 389128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6;p13">
            <a:extLst>
              <a:ext uri="{FF2B5EF4-FFF2-40B4-BE49-F238E27FC236}">
                <a16:creationId xmlns:a16="http://schemas.microsoft.com/office/drawing/2014/main" id="{45BEEDDF-C5CB-D04C-9868-554F942E556F}"/>
              </a:ext>
            </a:extLst>
          </p:cNvPr>
          <p:cNvSpPr txBox="1"/>
          <p:nvPr/>
        </p:nvSpPr>
        <p:spPr>
          <a:xfrm>
            <a:off x="2532647" y="3621296"/>
            <a:ext cx="4078705" cy="1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i="1" dirty="0" err="1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DataStreamer.io</a:t>
            </a:r>
            <a:endParaRPr sz="1000" b="1" i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86;p13">
            <a:extLst>
              <a:ext uri="{FF2B5EF4-FFF2-40B4-BE49-F238E27FC236}">
                <a16:creationId xmlns:a16="http://schemas.microsoft.com/office/drawing/2014/main" id="{06EF9179-DB10-3A49-86AF-CB1B620E2725}"/>
              </a:ext>
            </a:extLst>
          </p:cNvPr>
          <p:cNvSpPr txBox="1"/>
          <p:nvPr/>
        </p:nvSpPr>
        <p:spPr>
          <a:xfrm>
            <a:off x="5755589" y="4688788"/>
            <a:ext cx="2302323" cy="1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(Available on scilens.epfl.ch)</a:t>
            </a:r>
            <a:endParaRPr sz="1200" b="1" dirty="0">
              <a:solidFill>
                <a:schemeClr val="tx2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41DAA-98EF-8D4F-9614-94A7FCA0927D}"/>
              </a:ext>
            </a:extLst>
          </p:cNvPr>
          <p:cNvSpPr/>
          <p:nvPr/>
        </p:nvSpPr>
        <p:spPr>
          <a:xfrm>
            <a:off x="3272882" y="4031215"/>
            <a:ext cx="2598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2087941">
              <a:defRPr/>
            </a:pPr>
            <a:r>
              <a:rPr lang="en-US" sz="1800" b="1" i="1" dirty="0">
                <a:solidFill>
                  <a:schemeClr val="accent6"/>
                </a:solidFill>
                <a:latin typeface="Helvetica" pitchFamily="2" charset="0"/>
                <a:ea typeface="Batang" panose="02030600000101010101" pitchFamily="18" charset="-127"/>
              </a:rPr>
              <a:t>49K</a:t>
            </a:r>
            <a:r>
              <a:rPr lang="en-US" sz="1800" b="1" dirty="0">
                <a:solidFill>
                  <a:schemeClr val="tx2"/>
                </a:solidFill>
                <a:latin typeface="Helvetica" pitchFamily="2" charset="0"/>
                <a:ea typeface="Batang" panose="02030600000101010101" pitchFamily="18" charset="-127"/>
              </a:rPr>
              <a:t>  tweets</a:t>
            </a:r>
            <a:endParaRPr lang="el-GR" sz="1800" b="1" dirty="0">
              <a:solidFill>
                <a:schemeClr val="tx2"/>
              </a:solidFill>
              <a:latin typeface="Helvetica" pitchFamily="2" charset="0"/>
              <a:ea typeface="Batang" panose="02030600000101010101" pitchFamily="18" charset="-127"/>
            </a:endParaRPr>
          </a:p>
          <a:p>
            <a:pPr lvl="0" defTabSz="2087941">
              <a:defRPr/>
            </a:pPr>
            <a:r>
              <a:rPr lang="en-US" sz="1800" b="1" i="1" dirty="0">
                <a:solidFill>
                  <a:schemeClr val="accent6"/>
                </a:solidFill>
                <a:latin typeface="Helvetica" pitchFamily="2" charset="0"/>
                <a:ea typeface="Batang" panose="02030600000101010101" pitchFamily="18" charset="-127"/>
              </a:rPr>
              <a:t>12K</a:t>
            </a:r>
            <a:r>
              <a:rPr lang="en-US" sz="1800" b="1" dirty="0">
                <a:solidFill>
                  <a:schemeClr val="tx2"/>
                </a:solidFill>
                <a:latin typeface="Helvetica" pitchFamily="2" charset="0"/>
                <a:ea typeface="Batang" panose="02030600000101010101" pitchFamily="18" charset="-127"/>
              </a:rPr>
              <a:t>  news articles</a:t>
            </a:r>
            <a:endParaRPr lang="el-GR" sz="1800" b="1" dirty="0">
              <a:solidFill>
                <a:schemeClr val="tx2"/>
              </a:solidFill>
              <a:latin typeface="Helvetica" pitchFamily="2" charset="0"/>
              <a:ea typeface="Batang" panose="02030600000101010101" pitchFamily="18" charset="-127"/>
            </a:endParaRPr>
          </a:p>
          <a:p>
            <a:pPr lvl="0" defTabSz="2087941">
              <a:defRPr/>
            </a:pPr>
            <a:r>
              <a:rPr lang="en-US" sz="1800" b="1" i="1" dirty="0">
                <a:solidFill>
                  <a:schemeClr val="accent6"/>
                </a:solidFill>
                <a:latin typeface="Helvetica" pitchFamily="2" charset="0"/>
                <a:ea typeface="Batang" panose="02030600000101010101" pitchFamily="18" charset="-127"/>
              </a:rPr>
              <a:t>24K</a:t>
            </a:r>
            <a:r>
              <a:rPr lang="en-US" sz="1800" b="1" dirty="0">
                <a:solidFill>
                  <a:schemeClr val="tx2"/>
                </a:solidFill>
                <a:latin typeface="Helvetica" pitchFamily="2" charset="0"/>
                <a:ea typeface="Batang" panose="02030600000101010101" pitchFamily="18" charset="-127"/>
              </a:rPr>
              <a:t>  scientific papers</a:t>
            </a:r>
            <a:endParaRPr lang="en-US" sz="1800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3" grpId="0" animBg="1"/>
      <p:bldP spid="35" grpId="0" animBg="1"/>
      <p:bldP spid="36" grpId="0" animBg="1"/>
      <p:bldP spid="37" grpId="0"/>
      <p:bldP spid="41" grpId="0"/>
      <p:bldP spid="44" grpId="0" animBg="1"/>
      <p:bldP spid="45" grpId="0" animBg="1"/>
      <p:bldP spid="54" grpId="0"/>
      <p:bldP spid="55" grpId="0"/>
      <p:bldP spid="60" grpId="0"/>
      <p:bldP spid="6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A7FE6D-F2D6-EA4A-B866-024AAA4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Indicators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D019C-E791-CD44-A9C8-11383D86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1AD7-7C2F-D24E-9840-7A5C2FE5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AD46-7D76-7145-BC44-B565C0F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3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08A526-9F5C-C74B-8FA1-13C3C375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Indicators (Article’s Content)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4CB36-CF88-174E-876C-4C08470C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4681-E0B0-814C-846C-C9BCB93D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B5F9-663E-9248-A187-075F6A50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9BFCC7-F681-E14C-98F8-78225BD5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414143"/>
              </a:clrFrom>
              <a:clrTo>
                <a:srgbClr val="41414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325" y="925551"/>
            <a:ext cx="2018857" cy="19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E78F87-4001-F145-9B2C-2C4A2298B646}"/>
              </a:ext>
            </a:extLst>
          </p:cNvPr>
          <p:cNvSpPr txBox="1"/>
          <p:nvPr/>
        </p:nvSpPr>
        <p:spPr>
          <a:xfrm>
            <a:off x="106325" y="2870283"/>
            <a:ext cx="2296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Baseline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Title (Clickbait, Sentiment)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Article Readability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Article Length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Article Bylined?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DBFA1-2E62-DC4B-9627-0897F14A9722}"/>
              </a:ext>
            </a:extLst>
          </p:cNvPr>
          <p:cNvSpPr txBox="1"/>
          <p:nvPr/>
        </p:nvSpPr>
        <p:spPr>
          <a:xfrm>
            <a:off x="2076807" y="1048198"/>
            <a:ext cx="229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1400" u="sng" dirty="0">
                <a:latin typeface="+mj-lt"/>
              </a:rPr>
              <a:t>Quote-</a:t>
            </a:r>
            <a:r>
              <a:rPr lang="fr" sz="1400" u="sng" dirty="0" err="1">
                <a:latin typeface="+mj-lt"/>
              </a:rPr>
              <a:t>Based</a:t>
            </a:r>
            <a:endParaRPr lang="fr" sz="1400" u="sng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fr" sz="1400" dirty="0">
                <a:solidFill>
                  <a:schemeClr val="accent6"/>
                </a:solidFill>
                <a:latin typeface="+mj-lt"/>
              </a:rPr>
              <a:t>Person Quote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s</a:t>
            </a:r>
            <a:endParaRPr lang="f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b="1" dirty="0">
                <a:solidFill>
                  <a:schemeClr val="accent6"/>
                </a:solidFill>
              </a:rPr>
              <a:t>“</a:t>
            </a:r>
            <a:r>
              <a:rPr lang="fr" sz="1400" dirty="0">
                <a:solidFill>
                  <a:schemeClr val="accent6"/>
                </a:solidFill>
                <a:latin typeface="+mj-lt"/>
              </a:rPr>
              <a:t>Weasel’’ Quote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s</a:t>
            </a:r>
            <a:endParaRPr lang="f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Academic Mentions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3F3783-B725-9F4F-B632-50CBD96E73B0}"/>
              </a:ext>
            </a:extLst>
          </p:cNvPr>
          <p:cNvGrpSpPr/>
          <p:nvPr/>
        </p:nvGrpSpPr>
        <p:grpSpPr>
          <a:xfrm>
            <a:off x="3771019" y="1098920"/>
            <a:ext cx="5266661" cy="1210330"/>
            <a:chOff x="3771019" y="1098920"/>
            <a:chExt cx="5266661" cy="1210330"/>
          </a:xfrm>
        </p:grpSpPr>
        <p:sp>
          <p:nvSpPr>
            <p:cNvPr id="35" name="Google Shape;55;p13">
              <a:extLst>
                <a:ext uri="{FF2B5EF4-FFF2-40B4-BE49-F238E27FC236}">
                  <a16:creationId xmlns:a16="http://schemas.microsoft.com/office/drawing/2014/main" id="{0981A31C-8D10-B148-899E-303CB7FC2ACB}"/>
                </a:ext>
              </a:extLst>
            </p:cNvPr>
            <p:cNvSpPr txBox="1"/>
            <p:nvPr/>
          </p:nvSpPr>
          <p:spPr>
            <a:xfrm>
              <a:off x="3771019" y="1842700"/>
              <a:ext cx="5170755" cy="46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/>
              <a:r>
                <a:rPr lang="en-GB" sz="1100" dirty="0">
                  <a:solidFill>
                    <a:schemeClr val="lt1"/>
                  </a:solidFill>
                  <a:highlight>
                    <a:srgbClr val="057381"/>
                  </a:highlight>
                  <a:latin typeface="Helvetica" pitchFamily="2" charset="0"/>
                </a:rPr>
                <a:t>Processed, gluten-free foods are very high in fats and carbohydrates because that's what gives them the flavouring and improved texture</a:t>
              </a:r>
              <a:r>
                <a:rPr lang="en-GB" sz="11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, said </a:t>
              </a:r>
              <a:r>
                <a:rPr lang="en-GB" sz="1100" dirty="0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&lt;</a:t>
              </a:r>
              <a:r>
                <a:rPr lang="en-GB" sz="1100" dirty="0" err="1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LastName</a:t>
              </a:r>
              <a:r>
                <a:rPr lang="en-GB" sz="1100" dirty="0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&gt;</a:t>
              </a:r>
              <a:r>
                <a:rPr lang="en-GB" sz="11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.</a:t>
              </a:r>
              <a:endParaRPr sz="11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9EA58E06-5ED0-CA4B-B62B-C400210D3CE8}"/>
                </a:ext>
              </a:extLst>
            </p:cNvPr>
            <p:cNvSpPr txBox="1"/>
            <p:nvPr/>
          </p:nvSpPr>
          <p:spPr>
            <a:xfrm>
              <a:off x="3771019" y="1348971"/>
              <a:ext cx="5170755" cy="46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/>
              <a:r>
                <a:rPr lang="en-GB" sz="1100" dirty="0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&lt;FirstName </a:t>
              </a:r>
              <a:r>
                <a:rPr lang="en-GB" sz="1100" dirty="0" err="1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LastName</a:t>
              </a:r>
              <a:r>
                <a:rPr lang="en-GB" sz="1100" dirty="0">
                  <a:solidFill>
                    <a:srgbClr val="413C3A"/>
                  </a:solidFill>
                  <a:highlight>
                    <a:srgbClr val="E79B71"/>
                  </a:highlight>
                  <a:latin typeface="Helvetica" pitchFamily="2" charset="0"/>
                </a:rPr>
                <a:t>&gt;</a:t>
              </a:r>
              <a:r>
                <a:rPr lang="en-GB" sz="11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, registered dietitian and associate professor at the </a:t>
              </a:r>
              <a:r>
                <a:rPr lang="en-GB" sz="1100" dirty="0">
                  <a:solidFill>
                    <a:srgbClr val="413C3A"/>
                  </a:solidFill>
                  <a:highlight>
                    <a:srgbClr val="05A49C"/>
                  </a:highlight>
                  <a:latin typeface="Helvetica" pitchFamily="2" charset="0"/>
                </a:rPr>
                <a:t>Department of Agricultural Food and Nutritional Science in University of Alberta</a:t>
              </a:r>
              <a:endParaRPr sz="11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FD26D62A-74C9-B443-AC69-230D5E6D5DD5}"/>
                </a:ext>
              </a:extLst>
            </p:cNvPr>
            <p:cNvSpPr txBox="1"/>
            <p:nvPr/>
          </p:nvSpPr>
          <p:spPr>
            <a:xfrm>
              <a:off x="7818948" y="1115272"/>
              <a:ext cx="1218732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latin typeface="+mj-lt"/>
                  <a:ea typeface="Helvetica Neue"/>
                  <a:cs typeface="Helvetica Neue"/>
                  <a:sym typeface="Helvetica Neue"/>
                </a:rPr>
                <a:t>quotee affiliation</a:t>
              </a:r>
              <a:endParaRPr sz="1200" b="1" dirty="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58;p13">
              <a:extLst>
                <a:ext uri="{FF2B5EF4-FFF2-40B4-BE49-F238E27FC236}">
                  <a16:creationId xmlns:a16="http://schemas.microsoft.com/office/drawing/2014/main" id="{DA64D19D-4ACE-6C40-BE7C-5E870D66E4EC}"/>
                </a:ext>
              </a:extLst>
            </p:cNvPr>
            <p:cNvSpPr/>
            <p:nvPr/>
          </p:nvSpPr>
          <p:spPr>
            <a:xfrm>
              <a:off x="7650549" y="1115281"/>
              <a:ext cx="191100" cy="20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itchFamily="2" charset="0"/>
              </a:endParaRPr>
            </a:p>
          </p:txBody>
        </p:sp>
        <p:sp>
          <p:nvSpPr>
            <p:cNvPr id="22" name="Google Shape;59;p13">
              <a:extLst>
                <a:ext uri="{FF2B5EF4-FFF2-40B4-BE49-F238E27FC236}">
                  <a16:creationId xmlns:a16="http://schemas.microsoft.com/office/drawing/2014/main" id="{3748B445-32A1-ED40-B922-C1F5C9019519}"/>
                </a:ext>
              </a:extLst>
            </p:cNvPr>
            <p:cNvSpPr txBox="1"/>
            <p:nvPr/>
          </p:nvSpPr>
          <p:spPr>
            <a:xfrm>
              <a:off x="5790676" y="1098920"/>
              <a:ext cx="823036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latin typeface="+mj-lt"/>
                  <a:ea typeface="Helvetica Neue"/>
                  <a:cs typeface="Helvetica Neue"/>
                  <a:sym typeface="Helvetica Neue"/>
                </a:rPr>
                <a:t>quote</a:t>
              </a:r>
              <a:endParaRPr sz="1200" b="1" dirty="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60;p13">
              <a:extLst>
                <a:ext uri="{FF2B5EF4-FFF2-40B4-BE49-F238E27FC236}">
                  <a16:creationId xmlns:a16="http://schemas.microsoft.com/office/drawing/2014/main" id="{7A9B06B7-1100-2245-B07F-C6C923701365}"/>
                </a:ext>
              </a:extLst>
            </p:cNvPr>
            <p:cNvSpPr/>
            <p:nvPr/>
          </p:nvSpPr>
          <p:spPr>
            <a:xfrm>
              <a:off x="6613712" y="1121552"/>
              <a:ext cx="191100" cy="20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itchFamily="2" charset="0"/>
              </a:endParaRPr>
            </a:p>
          </p:txBody>
        </p:sp>
        <p:sp>
          <p:nvSpPr>
            <p:cNvPr id="24" name="Google Shape;61;p13">
              <a:extLst>
                <a:ext uri="{FF2B5EF4-FFF2-40B4-BE49-F238E27FC236}">
                  <a16:creationId xmlns:a16="http://schemas.microsoft.com/office/drawing/2014/main" id="{010FD164-B353-7A43-B366-AD414AEA6779}"/>
                </a:ext>
              </a:extLst>
            </p:cNvPr>
            <p:cNvSpPr txBox="1"/>
            <p:nvPr/>
          </p:nvSpPr>
          <p:spPr>
            <a:xfrm>
              <a:off x="6804812" y="1115272"/>
              <a:ext cx="823036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latin typeface="+mj-lt"/>
                  <a:ea typeface="Helvetica Neue"/>
                  <a:cs typeface="Helvetica Neue"/>
                  <a:sym typeface="Helvetica Neue"/>
                </a:rPr>
                <a:t>quotee</a:t>
              </a:r>
              <a:endParaRPr sz="1200" b="1" dirty="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62;p13">
              <a:extLst>
                <a:ext uri="{FF2B5EF4-FFF2-40B4-BE49-F238E27FC236}">
                  <a16:creationId xmlns:a16="http://schemas.microsoft.com/office/drawing/2014/main" id="{DEBB6C98-D55A-4945-BB1C-E1CDB5694162}"/>
                </a:ext>
              </a:extLst>
            </p:cNvPr>
            <p:cNvSpPr/>
            <p:nvPr/>
          </p:nvSpPr>
          <p:spPr>
            <a:xfrm>
              <a:off x="5599576" y="1098942"/>
              <a:ext cx="191100" cy="20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itchFamily="2" charset="0"/>
              </a:endParaRPr>
            </a:p>
          </p:txBody>
        </p:sp>
        <p:sp>
          <p:nvSpPr>
            <p:cNvPr id="17" name="Google Shape;54;p13">
              <a:extLst>
                <a:ext uri="{FF2B5EF4-FFF2-40B4-BE49-F238E27FC236}">
                  <a16:creationId xmlns:a16="http://schemas.microsoft.com/office/drawing/2014/main" id="{2C64EAFA-00CE-8547-9741-A995E7A0CEA5}"/>
                </a:ext>
              </a:extLst>
            </p:cNvPr>
            <p:cNvSpPr/>
            <p:nvPr/>
          </p:nvSpPr>
          <p:spPr>
            <a:xfrm>
              <a:off x="3771019" y="1369193"/>
              <a:ext cx="5170755" cy="939424"/>
            </a:xfrm>
            <a:prstGeom prst="roundRect">
              <a:avLst>
                <a:gd name="adj" fmla="val 5233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Helvetica" pitchFamily="2" charset="0"/>
              </a:endParaRPr>
            </a:p>
          </p:txBody>
        </p:sp>
        <p:sp>
          <p:nvSpPr>
            <p:cNvPr id="26" name="Google Shape;63;p13">
              <a:extLst>
                <a:ext uri="{FF2B5EF4-FFF2-40B4-BE49-F238E27FC236}">
                  <a16:creationId xmlns:a16="http://schemas.microsoft.com/office/drawing/2014/main" id="{F4CD1229-F82C-CB41-8A3B-1E2B0F32935D}"/>
                </a:ext>
              </a:extLst>
            </p:cNvPr>
            <p:cNvSpPr txBox="1"/>
            <p:nvPr/>
          </p:nvSpPr>
          <p:spPr>
            <a:xfrm>
              <a:off x="6184318" y="1746199"/>
              <a:ext cx="344155" cy="138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...</a:t>
              </a:r>
              <a:endParaRPr sz="1100" b="1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DAF2C1B-92E5-8146-B604-13E023455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6131" y="3053180"/>
            <a:ext cx="6641544" cy="196599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b="1" dirty="0">
                <a:latin typeface="+mj-lt"/>
              </a:rPr>
              <a:t>1) Complex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Regular Expressions</a:t>
            </a:r>
            <a:r>
              <a:rPr lang="en-US" sz="1800" b="1" dirty="0">
                <a:latin typeface="+mj-lt"/>
              </a:rPr>
              <a:t> with </a:t>
            </a:r>
            <a:r>
              <a:rPr lang="en-US" sz="1800" b="1" dirty="0" err="1">
                <a:solidFill>
                  <a:schemeClr val="accent6"/>
                </a:solidFill>
                <a:latin typeface="+mj-lt"/>
              </a:rPr>
              <a:t>PoS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and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 NER tags</a:t>
            </a:r>
            <a:r>
              <a:rPr lang="en-US" sz="1800" b="1" dirty="0">
                <a:latin typeface="+mj-lt"/>
              </a:rPr>
              <a:t> combined with: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                               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say                                    </a:t>
            </a:r>
            <a:r>
              <a:rPr lang="en-US" sz="1800" b="1" dirty="0">
                <a:solidFill>
                  <a:srgbClr val="B51F1F"/>
                </a:solidFill>
                <a:latin typeface="Franklin Gothic Demi Cond"/>
              </a:rPr>
              <a:t>survey                                         researcher</a:t>
            </a:r>
            <a:br>
              <a:rPr lang="en-US" sz="1800" b="1" dirty="0">
                <a:latin typeface="+mj-lt"/>
              </a:rPr>
            </a:br>
            <a:r>
              <a:rPr lang="en-US" sz="1800" b="1" dirty="0">
                <a:latin typeface="+mj-lt"/>
              </a:rPr>
              <a:t>reporting verbs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claim</a:t>
            </a:r>
            <a:r>
              <a:rPr lang="en-US" sz="1800" b="1" dirty="0">
                <a:latin typeface="+mj-lt"/>
              </a:rPr>
              <a:t>,</a:t>
            </a:r>
            <a:r>
              <a:rPr lang="el-GR" sz="1800" b="1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“study” terms </a:t>
            </a:r>
            <a:r>
              <a:rPr lang="en-US" sz="1800" b="1" dirty="0">
                <a:solidFill>
                  <a:srgbClr val="B51F1F"/>
                </a:solidFill>
                <a:latin typeface="Franklin Gothic Demi Cond"/>
              </a:rPr>
              <a:t>analysis</a:t>
            </a:r>
            <a:r>
              <a:rPr lang="el-GR" sz="1800" b="1" dirty="0">
                <a:latin typeface="+mj-lt"/>
              </a:rPr>
              <a:t>, </a:t>
            </a:r>
            <a:r>
              <a:rPr lang="en-US" sz="1800" b="1" dirty="0">
                <a:latin typeface="+mj-lt"/>
              </a:rPr>
              <a:t>“scientist” terms </a:t>
            </a:r>
            <a:r>
              <a:rPr lang="en-US" sz="1800" b="1" dirty="0">
                <a:solidFill>
                  <a:srgbClr val="B51F1F"/>
                </a:solidFill>
                <a:latin typeface="Franklin Gothic Demi Cond"/>
              </a:rPr>
              <a:t>expert</a:t>
            </a:r>
            <a:br>
              <a:rPr lang="en-US" sz="1800" b="1" dirty="0">
                <a:latin typeface="+mj-lt"/>
              </a:rPr>
            </a:br>
            <a:r>
              <a:rPr lang="en-US" sz="1800" b="1" dirty="0">
                <a:latin typeface="+mj-lt"/>
              </a:rPr>
              <a:t>                               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prove                               </a:t>
            </a:r>
            <a:r>
              <a:rPr lang="en-US" sz="1800" b="1" dirty="0">
                <a:solidFill>
                  <a:srgbClr val="B51F1F"/>
                </a:solidFill>
                <a:latin typeface="Franklin Gothic Demi Cond"/>
              </a:rPr>
              <a:t>report                                          director</a:t>
            </a:r>
            <a:br>
              <a:rPr lang="en-US" sz="1800" b="1" dirty="0">
                <a:latin typeface="+mj-lt"/>
              </a:rPr>
            </a:br>
            <a:r>
              <a:rPr lang="en-US" sz="1800" b="1" dirty="0">
                <a:latin typeface="+mj-lt"/>
              </a:rPr>
              <a:t>                                </a:t>
            </a:r>
            <a:r>
              <a:rPr lang="en-US" sz="1800" b="1" dirty="0">
                <a:gradFill>
                  <a:gsLst>
                    <a:gs pos="1000">
                      <a:schemeClr val="accent1">
                        <a:lumMod val="45000"/>
                        <a:lumOff val="55000"/>
                      </a:schemeClr>
                    </a:gs>
                    <a:gs pos="48000">
                      <a:schemeClr val="accent6"/>
                    </a:gs>
                    <a:gs pos="6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lt"/>
              </a:rPr>
              <a:t>analyze                           discovery                                   </a:t>
            </a:r>
            <a:r>
              <a:rPr lang="en-US" sz="1800" b="1" dirty="0">
                <a:gradFill>
                  <a:gsLst>
                    <a:gs pos="1000">
                      <a:srgbClr val="E30613">
                        <a:lumMod val="45000"/>
                        <a:lumOff val="55000"/>
                      </a:srgbClr>
                    </a:gs>
                    <a:gs pos="48000">
                      <a:srgbClr val="B51F1F"/>
                    </a:gs>
                    <a:gs pos="69000">
                      <a:srgbClr val="E30613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Franklin Gothic Demi Cond"/>
              </a:rPr>
              <a:t>professor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1800" b="1" dirty="0">
              <a:solidFill>
                <a:srgbClr val="413C3A"/>
              </a:solidFill>
              <a:latin typeface="Franklin Gothic Demi Cond"/>
              <a:cs typeface="+mn-c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413C3A"/>
                </a:solidFill>
                <a:latin typeface="+mj-lt"/>
                <a:cs typeface="+mn-cs"/>
              </a:rPr>
              <a:t>2) Disambiguation of </a:t>
            </a:r>
            <a:r>
              <a:rPr lang="en-US" sz="1800" b="1" dirty="0">
                <a:solidFill>
                  <a:schemeClr val="accent6"/>
                </a:solidFill>
                <a:latin typeface="+mj-lt"/>
                <a:cs typeface="+mn-cs"/>
              </a:rPr>
              <a:t>Persons</a:t>
            </a:r>
            <a:r>
              <a:rPr lang="en-US" sz="1800" b="1" dirty="0">
                <a:solidFill>
                  <a:srgbClr val="413C3A"/>
                </a:solidFill>
                <a:latin typeface="+mj-lt"/>
                <a:cs typeface="+mn-cs"/>
              </a:rPr>
              <a:t> and </a:t>
            </a:r>
            <a:r>
              <a:rPr lang="en-US" sz="1800" b="1" dirty="0">
                <a:solidFill>
                  <a:schemeClr val="accent6"/>
                </a:solidFill>
                <a:latin typeface="+mj-lt"/>
                <a:cs typeface="+mn-cs"/>
              </a:rPr>
              <a:t>Organizations</a:t>
            </a:r>
          </a:p>
          <a:p>
            <a:pPr marL="0" indent="0">
              <a:buNone/>
            </a:pPr>
            <a:endParaRPr lang="en-US" sz="1800" b="1" dirty="0">
              <a:gradFill>
                <a:gsLst>
                  <a:gs pos="1000">
                    <a:schemeClr val="accent1">
                      <a:lumMod val="45000"/>
                      <a:lumOff val="55000"/>
                    </a:schemeClr>
                  </a:gs>
                  <a:gs pos="48000">
                    <a:schemeClr val="accent6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AB4552D6-3019-F844-8CDE-9E6AF22A526C}"/>
              </a:ext>
            </a:extLst>
          </p:cNvPr>
          <p:cNvSpPr txBox="1">
            <a:spLocks/>
          </p:cNvSpPr>
          <p:nvPr/>
        </p:nvSpPr>
        <p:spPr>
          <a:xfrm>
            <a:off x="2396131" y="2545057"/>
            <a:ext cx="6641544" cy="3752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Quote Extraction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36705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6" grpId="0" uiExpand="1" build="p"/>
      <p:bldP spid="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1219-B512-A143-BCA0-8887D147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Indicators (Scientific Literature)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A7A7-9BF2-FE4E-A5E4-6B2ACC53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D419-96FA-7048-A880-AD1637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FA959-BF73-8942-A5E9-E2D31F0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Picture 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C88490F-703A-48C5-9BC0-493C4F6529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004" y="1428603"/>
            <a:ext cx="1413567" cy="100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05588-3E73-AD44-B059-A31F9D1BF003}"/>
              </a:ext>
            </a:extLst>
          </p:cNvPr>
          <p:cNvSpPr txBox="1"/>
          <p:nvPr/>
        </p:nvSpPr>
        <p:spPr>
          <a:xfrm>
            <a:off x="106325" y="2716775"/>
            <a:ext cx="2296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Diffusion Graph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Personalized PageRank</a:t>
            </a:r>
            <a:endParaRPr lang="el-G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Betweenness</a:t>
            </a:r>
            <a:endParaRPr lang="el-G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In</a:t>
            </a:r>
            <a:r>
              <a:rPr lang="el-GR" sz="1400" dirty="0">
                <a:solidFill>
                  <a:schemeClr val="accent6"/>
                </a:solidFill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Out Degree</a:t>
            </a:r>
            <a:endParaRPr lang="el-G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Alexa Rank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B8C2FC-B282-8B43-B557-A8F63D14195A}"/>
              </a:ext>
            </a:extLst>
          </p:cNvPr>
          <p:cNvGrpSpPr/>
          <p:nvPr/>
        </p:nvGrpSpPr>
        <p:grpSpPr>
          <a:xfrm>
            <a:off x="2031389" y="915134"/>
            <a:ext cx="3355025" cy="1478221"/>
            <a:chOff x="2031389" y="948504"/>
            <a:chExt cx="3355025" cy="1478221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8DE2FE5C-EB23-684F-B217-5E44BAA6F5A3}"/>
                </a:ext>
              </a:extLst>
            </p:cNvPr>
            <p:cNvSpPr/>
            <p:nvPr/>
          </p:nvSpPr>
          <p:spPr>
            <a:xfrm>
              <a:off x="2037075" y="973699"/>
              <a:ext cx="3349339" cy="145302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itchFamily="2" charset="0"/>
              </a:endParaRPr>
            </a:p>
          </p:txBody>
        </p:sp>
        <p:sp>
          <p:nvSpPr>
            <p:cNvPr id="14" name="Google Shape;56;p13">
              <a:extLst>
                <a:ext uri="{FF2B5EF4-FFF2-40B4-BE49-F238E27FC236}">
                  <a16:creationId xmlns:a16="http://schemas.microsoft.com/office/drawing/2014/main" id="{794761FD-9B90-A445-AD5A-7752D8F6546A}"/>
                </a:ext>
              </a:extLst>
            </p:cNvPr>
            <p:cNvSpPr txBox="1"/>
            <p:nvPr/>
          </p:nvSpPr>
          <p:spPr>
            <a:xfrm>
              <a:off x="2031389" y="948504"/>
              <a:ext cx="3349339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Should You Be Taking a Curcumin or Turmeric Supplement?</a:t>
              </a:r>
              <a:endParaRPr sz="105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59;p13">
              <a:extLst>
                <a:ext uri="{FF2B5EF4-FFF2-40B4-BE49-F238E27FC236}">
                  <a16:creationId xmlns:a16="http://schemas.microsoft.com/office/drawing/2014/main" id="{C5ACE2DA-CD07-3340-B9B6-1AC68ECA46ED}"/>
                </a:ext>
              </a:extLst>
            </p:cNvPr>
            <p:cNvSpPr txBox="1"/>
            <p:nvPr/>
          </p:nvSpPr>
          <p:spPr>
            <a:xfrm>
              <a:off x="2037075" y="1475491"/>
              <a:ext cx="3349339" cy="7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A PLOS ONE study did find, however, that a combination of curcumin and </a:t>
              </a:r>
              <a:r>
                <a:rPr lang="en-GB" sz="10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tomatine</a:t>
              </a:r>
              <a:r>
                <a:rPr lang="en-GB" sz="10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, an antifungal and anticancer compound in tomatoes, inhibited cell growth of prostate cancer.</a:t>
              </a:r>
              <a:endParaRPr sz="10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60;p13">
              <a:extLst>
                <a:ext uri="{FF2B5EF4-FFF2-40B4-BE49-F238E27FC236}">
                  <a16:creationId xmlns:a16="http://schemas.microsoft.com/office/drawing/2014/main" id="{43F9528B-A2BF-FA44-A0FE-320268CAEA29}"/>
                </a:ext>
              </a:extLst>
            </p:cNvPr>
            <p:cNvSpPr/>
            <p:nvPr/>
          </p:nvSpPr>
          <p:spPr>
            <a:xfrm>
              <a:off x="3621262" y="2145717"/>
              <a:ext cx="1635868" cy="230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905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 dirty="0">
                  <a:latin typeface="+mj-lt"/>
                  <a:ea typeface="Impact"/>
                  <a:cs typeface="Impact"/>
                  <a:sym typeface="Impact"/>
                </a:rPr>
                <a:t>Fitness Magazine</a:t>
              </a:r>
              <a:endParaRPr i="1" dirty="0">
                <a:latin typeface="+mj-l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3332BE-B236-644D-9EEA-23692CBE2E80}"/>
              </a:ext>
            </a:extLst>
          </p:cNvPr>
          <p:cNvGrpSpPr/>
          <p:nvPr/>
        </p:nvGrpSpPr>
        <p:grpSpPr>
          <a:xfrm>
            <a:off x="5652546" y="915134"/>
            <a:ext cx="3355025" cy="1478221"/>
            <a:chOff x="5652546" y="948504"/>
            <a:chExt cx="3355025" cy="1478221"/>
          </a:xfrm>
        </p:grpSpPr>
        <p:sp>
          <p:nvSpPr>
            <p:cNvPr id="12" name="Google Shape;54;p13">
              <a:extLst>
                <a:ext uri="{FF2B5EF4-FFF2-40B4-BE49-F238E27FC236}">
                  <a16:creationId xmlns:a16="http://schemas.microsoft.com/office/drawing/2014/main" id="{04C8E181-4A43-5145-8B0B-70690498A2A1}"/>
                </a:ext>
              </a:extLst>
            </p:cNvPr>
            <p:cNvSpPr/>
            <p:nvPr/>
          </p:nvSpPr>
          <p:spPr>
            <a:xfrm flipH="1">
              <a:off x="5658231" y="973699"/>
              <a:ext cx="3349339" cy="145302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itchFamily="2" charset="0"/>
              </a:endParaRPr>
            </a:p>
          </p:txBody>
        </p:sp>
        <p:sp>
          <p:nvSpPr>
            <p:cNvPr id="15" name="Google Shape;57;p13">
              <a:extLst>
                <a:ext uri="{FF2B5EF4-FFF2-40B4-BE49-F238E27FC236}">
                  <a16:creationId xmlns:a16="http://schemas.microsoft.com/office/drawing/2014/main" id="{B38DFEB4-D6EF-A144-89FA-30735573E913}"/>
                </a:ext>
              </a:extLst>
            </p:cNvPr>
            <p:cNvSpPr txBox="1"/>
            <p:nvPr/>
          </p:nvSpPr>
          <p:spPr>
            <a:xfrm>
              <a:off x="5652546" y="1475491"/>
              <a:ext cx="3349339" cy="7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Curcumin and </a:t>
              </a:r>
              <a:r>
                <a:rPr lang="en-GB" sz="1000" b="1" dirty="0">
                  <a:latin typeface="Helvetica" pitchFamily="2" charset="0"/>
                  <a:ea typeface="Droid Serif"/>
                  <a:cs typeface="Droid Serif"/>
                  <a:sym typeface="Droid Serif"/>
                </a:rPr>
                <a:t>α</a:t>
              </a:r>
              <a:r>
                <a:rPr lang="en-GB" sz="10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-tomatine</a:t>
              </a:r>
              <a:r>
                <a:rPr lang="en-GB" sz="10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 alone or in combination had a small inhibitory effect on the growth of non-tumorigenic prostate epithelial RWPE-1 cells.</a:t>
              </a:r>
              <a:endParaRPr sz="1000" b="1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58;p13">
              <a:extLst>
                <a:ext uri="{FF2B5EF4-FFF2-40B4-BE49-F238E27FC236}">
                  <a16:creationId xmlns:a16="http://schemas.microsoft.com/office/drawing/2014/main" id="{506682DE-F8D4-E74C-96E9-D7FB73885E61}"/>
                </a:ext>
              </a:extLst>
            </p:cNvPr>
            <p:cNvSpPr txBox="1"/>
            <p:nvPr/>
          </p:nvSpPr>
          <p:spPr>
            <a:xfrm>
              <a:off x="5658232" y="948504"/>
              <a:ext cx="3349339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Combination of </a:t>
              </a:r>
              <a:r>
                <a:rPr lang="en-GB" sz="1050" b="1" dirty="0">
                  <a:latin typeface="Helvetica" pitchFamily="2" charset="0"/>
                  <a:ea typeface="Droid Serif"/>
                  <a:cs typeface="Droid Serif"/>
                  <a:sym typeface="Droid Serif"/>
                </a:rPr>
                <a:t>α</a:t>
              </a:r>
              <a:r>
                <a:rPr lang="en-GB" sz="105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-Tomatine and Curcumin Inhibits Growth and Induces Apoptosis in Human Prostate Cancer Cells</a:t>
              </a:r>
              <a:endParaRPr sz="1050" b="1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61;p13">
              <a:extLst>
                <a:ext uri="{FF2B5EF4-FFF2-40B4-BE49-F238E27FC236}">
                  <a16:creationId xmlns:a16="http://schemas.microsoft.com/office/drawing/2014/main" id="{59846CB6-278D-924F-BBAF-40171203B0BB}"/>
                </a:ext>
              </a:extLst>
            </p:cNvPr>
            <p:cNvSpPr/>
            <p:nvPr/>
          </p:nvSpPr>
          <p:spPr>
            <a:xfrm>
              <a:off x="7242419" y="2151519"/>
              <a:ext cx="1635868" cy="230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 dirty="0">
                  <a:latin typeface="+mj-lt"/>
                  <a:ea typeface="Impact"/>
                  <a:cs typeface="Impact"/>
                  <a:sym typeface="Impact"/>
                </a:rPr>
                <a:t>PLOS ONE</a:t>
              </a:r>
              <a:endParaRPr i="1" dirty="0">
                <a:latin typeface="+mj-l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635BED2-C045-AC4E-BD2B-C99B1257C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6131" y="2545057"/>
            <a:ext cx="6641544" cy="3752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Primary Source Classifier</a:t>
            </a:r>
            <a:endParaRPr lang="el-GR" sz="2000" b="1" dirty="0"/>
          </a:p>
          <a:p>
            <a:pPr marL="0" indent="0">
              <a:buNone/>
            </a:pPr>
            <a:endParaRPr lang="en-US" sz="1800" b="1" dirty="0">
              <a:gradFill>
                <a:gsLst>
                  <a:gs pos="1000">
                    <a:schemeClr val="accent1">
                      <a:lumMod val="45000"/>
                      <a:lumOff val="55000"/>
                    </a:schemeClr>
                  </a:gs>
                  <a:gs pos="48000">
                    <a:schemeClr val="accent6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F2DC88-086C-044F-9B76-B5EF35D74846}"/>
              </a:ext>
            </a:extLst>
          </p:cNvPr>
          <p:cNvSpPr txBox="1"/>
          <p:nvPr/>
        </p:nvSpPr>
        <p:spPr>
          <a:xfrm>
            <a:off x="2422820" y="2923560"/>
            <a:ext cx="5052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Metrics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Jaccard similarity</a:t>
            </a:r>
            <a:r>
              <a:rPr lang="en-US" sz="1400" dirty="0">
                <a:latin typeface="+mj-lt"/>
              </a:rPr>
              <a:t> of the 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entities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dates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numbers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percentages</a:t>
            </a:r>
            <a:r>
              <a:rPr lang="en-US" sz="1400" dirty="0">
                <a:latin typeface="+mj-lt"/>
              </a:rPr>
              <a:t> 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Cosine similarity</a:t>
            </a:r>
            <a:r>
              <a:rPr lang="en-US" sz="1400" dirty="0">
                <a:latin typeface="+mj-lt"/>
              </a:rPr>
              <a:t> of the </a:t>
            </a:r>
            <a:r>
              <a:rPr lang="en-US" sz="1400" dirty="0" err="1">
                <a:solidFill>
                  <a:schemeClr val="accent6"/>
                </a:solidFill>
                <a:latin typeface="+mj-lt"/>
              </a:rPr>
              <a:t>GloVe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 embeddings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Hellinger similarity</a:t>
            </a:r>
            <a:r>
              <a:rPr lang="en-US" sz="1400" dirty="0">
                <a:latin typeface="+mj-lt"/>
              </a:rPr>
              <a:t> of the 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LDA topic vectors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Relative difference</a:t>
            </a:r>
            <a:r>
              <a:rPr lang="en-US" sz="1400" dirty="0">
                <a:latin typeface="+mj-lt"/>
              </a:rPr>
              <a:t> of the 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length in 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63A3A-601F-964C-87B4-7EF6CEA5DF9D}"/>
              </a:ext>
            </a:extLst>
          </p:cNvPr>
          <p:cNvSpPr txBox="1"/>
          <p:nvPr/>
        </p:nvSpPr>
        <p:spPr>
          <a:xfrm>
            <a:off x="7728677" y="2920342"/>
            <a:ext cx="110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Granularity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Full article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Paragraph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Sentence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5E6685-7EBB-0D48-8C24-64116473B0CC}"/>
              </a:ext>
            </a:extLst>
          </p:cNvPr>
          <p:cNvSpPr txBox="1"/>
          <p:nvPr/>
        </p:nvSpPr>
        <p:spPr>
          <a:xfrm>
            <a:off x="2360340" y="4095260"/>
            <a:ext cx="6641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We consider</a:t>
            </a:r>
            <a:r>
              <a:rPr lang="el-GR" sz="1400" dirty="0">
                <a:latin typeface="+mj-lt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+mj-lt"/>
              </a:rPr>
              <a:t>positive pairs</a:t>
            </a:r>
            <a:r>
              <a:rPr lang="el-GR" sz="1400" dirty="0">
                <a:solidFill>
                  <a:srgbClr val="413C3A"/>
                </a:solidFill>
                <a:latin typeface="+mj-lt"/>
              </a:rPr>
              <a:t>:</a:t>
            </a:r>
            <a:r>
              <a:rPr lang="el-GR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single source = primary source</a:t>
            </a:r>
            <a:endParaRPr lang="el-G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51F1F"/>
                </a:solidFill>
                <a:latin typeface="+mj-lt"/>
              </a:rPr>
              <a:t>negative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pairs</a:t>
            </a:r>
            <a:r>
              <a:rPr lang="el-GR" sz="1400" dirty="0">
                <a:solidFill>
                  <a:srgbClr val="413C3A"/>
                </a:solidFill>
                <a:latin typeface="+mj-lt"/>
              </a:rPr>
              <a:t>:</a:t>
            </a:r>
            <a:r>
              <a:rPr lang="en-US" sz="1400" dirty="0">
                <a:solidFill>
                  <a:srgbClr val="413C3A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random samples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021E46-2227-384B-BFCC-D0DABAEF0E1C}"/>
              </a:ext>
            </a:extLst>
          </p:cNvPr>
          <p:cNvSpPr/>
          <p:nvPr/>
        </p:nvSpPr>
        <p:spPr>
          <a:xfrm>
            <a:off x="2360339" y="4785939"/>
            <a:ext cx="6641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  <a:latin typeface="+mj-lt"/>
              </a:rPr>
              <a:t>primary source</a:t>
            </a:r>
            <a:r>
              <a:rPr lang="en-US" sz="1400" dirty="0">
                <a:solidFill>
                  <a:srgbClr val="B51F1F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13C3A"/>
                </a:solidFill>
                <a:latin typeface="+mj-lt"/>
              </a:rPr>
              <a:t>of a 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multi-sourced article</a:t>
            </a:r>
            <a:r>
              <a:rPr lang="el-GR" sz="1400" dirty="0">
                <a:solidFill>
                  <a:srgbClr val="413C3A"/>
                </a:solidFill>
                <a:latin typeface="+mj-lt"/>
              </a:rPr>
              <a:t>:</a:t>
            </a:r>
            <a:r>
              <a:rPr lang="en-US" sz="1400" dirty="0">
                <a:solidFill>
                  <a:srgbClr val="413C3A"/>
                </a:solidFill>
                <a:latin typeface="+mj-lt"/>
              </a:rPr>
              <a:t> the source with 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maximum probability</a:t>
            </a:r>
          </a:p>
        </p:txBody>
      </p:sp>
    </p:spTree>
    <p:extLst>
      <p:ext uri="{BB962C8B-B14F-4D97-AF65-F5344CB8AC3E}">
        <p14:creationId xmlns:p14="http://schemas.microsoft.com/office/powerpoint/2010/main" val="32366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build="p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1219-B512-A143-BCA0-8887D147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32334"/>
            <a:ext cx="7489825" cy="674860"/>
          </a:xfrm>
        </p:spPr>
        <p:txBody>
          <a:bodyPr/>
          <a:lstStyle/>
          <a:p>
            <a:r>
              <a:rPr lang="en-US" dirty="0"/>
              <a:t>Quality Indicators (Social Media)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A7A7-9BF2-FE4E-A5E4-6B2ACC53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D419-96FA-7048-A880-AD1637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FA959-BF73-8942-A5E9-E2D31F0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5588-3E73-AD44-B059-A31F9D1BF003}"/>
              </a:ext>
            </a:extLst>
          </p:cNvPr>
          <p:cNvSpPr txBox="1"/>
          <p:nvPr/>
        </p:nvSpPr>
        <p:spPr>
          <a:xfrm>
            <a:off x="106325" y="2756819"/>
            <a:ext cx="229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Popularity</a:t>
            </a:r>
            <a:endParaRPr lang="el-G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Likes</a:t>
            </a:r>
            <a:r>
              <a:rPr lang="el-GR" sz="1400" dirty="0">
                <a:solidFill>
                  <a:schemeClr val="accent6"/>
                </a:solidFill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Retweets</a:t>
            </a:r>
            <a:r>
              <a:rPr lang="el-GR" sz="1400" dirty="0">
                <a:solidFill>
                  <a:schemeClr val="accent6"/>
                </a:solidFill>
                <a:latin typeface="+mj-lt"/>
              </a:rPr>
              <a:t>/</a:t>
            </a:r>
            <a:r>
              <a:rPr lang="en-US" sz="1400" dirty="0">
                <a:solidFill>
                  <a:schemeClr val="accent6"/>
                </a:solidFill>
                <a:latin typeface="+mj-lt"/>
              </a:rPr>
              <a:t>Replies</a:t>
            </a:r>
            <a:endParaRPr lang="el-GR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Followers</a:t>
            </a:r>
            <a:r>
              <a:rPr lang="el-GR" sz="1400" dirty="0">
                <a:solidFill>
                  <a:schemeClr val="accent6"/>
                </a:solidFill>
                <a:latin typeface="+mj-lt"/>
              </a:rPr>
              <a:t>/</a:t>
            </a:r>
            <a:r>
              <a:rPr lang="en-US" sz="1400" dirty="0" err="1">
                <a:solidFill>
                  <a:schemeClr val="accent6"/>
                </a:solidFill>
                <a:latin typeface="+mj-lt"/>
              </a:rPr>
              <a:t>Followees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Spatial/Temporal Coverage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AAF605-47FD-CF4A-9B6C-8489CBE21C8D}"/>
              </a:ext>
            </a:extLst>
          </p:cNvPr>
          <p:cNvGrpSpPr/>
          <p:nvPr/>
        </p:nvGrpSpPr>
        <p:grpSpPr>
          <a:xfrm>
            <a:off x="1862172" y="810374"/>
            <a:ext cx="7293002" cy="1752609"/>
            <a:chOff x="1862172" y="763656"/>
            <a:chExt cx="7293002" cy="1752609"/>
          </a:xfrm>
        </p:grpSpPr>
        <p:sp>
          <p:nvSpPr>
            <p:cNvPr id="27" name="Google Shape;54;p13">
              <a:extLst>
                <a:ext uri="{FF2B5EF4-FFF2-40B4-BE49-F238E27FC236}">
                  <a16:creationId xmlns:a16="http://schemas.microsoft.com/office/drawing/2014/main" id="{BA2EC3A8-64C6-2049-A614-58C0C423D9CC}"/>
                </a:ext>
              </a:extLst>
            </p:cNvPr>
            <p:cNvSpPr/>
            <p:nvPr/>
          </p:nvSpPr>
          <p:spPr>
            <a:xfrm>
              <a:off x="2024719" y="1290061"/>
              <a:ext cx="2089217" cy="444413"/>
            </a:xfrm>
            <a:prstGeom prst="wedgeRoundRectCallout">
              <a:avLst>
                <a:gd name="adj1" fmla="val -35897"/>
                <a:gd name="adj2" fmla="val -79228"/>
                <a:gd name="adj3" fmla="val 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Monsanto Is Scrambling To Bury This Breaking Story – Don’t Let This Go Unshared!</a:t>
              </a:r>
              <a:endParaRPr sz="9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8" name="Google Shape;55;p13" descr="1333647852427190925twitter bird.png">
              <a:extLst>
                <a:ext uri="{FF2B5EF4-FFF2-40B4-BE49-F238E27FC236}">
                  <a16:creationId xmlns:a16="http://schemas.microsoft.com/office/drawing/2014/main" id="{C854406F-3CF3-9D43-A703-F2EF97A23830}"/>
                </a:ext>
              </a:extLst>
            </p:cNvPr>
            <p:cNvPicPr preferRelativeResize="0"/>
            <p:nvPr/>
          </p:nvPicPr>
          <p:blipFill rotWithShape="1">
            <a:blip r:embed="rId2" cstate="hqprint"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>
              <a:off x="1862172" y="1042178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6;p13">
              <a:extLst>
                <a:ext uri="{FF2B5EF4-FFF2-40B4-BE49-F238E27FC236}">
                  <a16:creationId xmlns:a16="http://schemas.microsoft.com/office/drawing/2014/main" id="{7AF0D612-38F8-0847-B416-310456853380}"/>
                </a:ext>
              </a:extLst>
            </p:cNvPr>
            <p:cNvSpPr/>
            <p:nvPr/>
          </p:nvSpPr>
          <p:spPr>
            <a:xfrm>
              <a:off x="2024719" y="1788900"/>
              <a:ext cx="2089217" cy="444413"/>
            </a:xfrm>
            <a:prstGeom prst="wedgeRoundRectCallout">
              <a:avLst>
                <a:gd name="adj1" fmla="val -37358"/>
                <a:gd name="adj2" fmla="val 80242"/>
                <a:gd name="adj3" fmla="val 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that is </a:t>
              </a:r>
              <a:r>
                <a:rPr lang="en-GB" sz="9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false</a:t>
              </a: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. She is just using their name for </a:t>
              </a:r>
              <a:r>
                <a:rPr lang="en-GB" sz="9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click-bait</a:t>
              </a: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. Most shocking secret they don't want you to know</a:t>
              </a:r>
              <a:endParaRPr sz="9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346A2ECB-1BE2-6D47-94BC-00B5009505CC}"/>
                </a:ext>
              </a:extLst>
            </p:cNvPr>
            <p:cNvSpPr/>
            <p:nvPr/>
          </p:nvSpPr>
          <p:spPr>
            <a:xfrm>
              <a:off x="4265739" y="1290061"/>
              <a:ext cx="2543560" cy="444413"/>
            </a:xfrm>
            <a:prstGeom prst="wedgeRoundRectCallout">
              <a:avLst>
                <a:gd name="adj1" fmla="val 35062"/>
                <a:gd name="adj2" fmla="val -82164"/>
                <a:gd name="adj3" fmla="val 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Dangerous Glyphosates Have Infiltrated Your Pantry -- Monsanto Is Scrambling To Bury This Breaking Story</a:t>
              </a:r>
              <a:endParaRPr sz="900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58;p13">
              <a:extLst>
                <a:ext uri="{FF2B5EF4-FFF2-40B4-BE49-F238E27FC236}">
                  <a16:creationId xmlns:a16="http://schemas.microsoft.com/office/drawing/2014/main" id="{FED1BE01-4EFA-7A4B-8AEE-3C413A5444E5}"/>
                </a:ext>
              </a:extLst>
            </p:cNvPr>
            <p:cNvSpPr/>
            <p:nvPr/>
          </p:nvSpPr>
          <p:spPr>
            <a:xfrm>
              <a:off x="6961102" y="1290061"/>
              <a:ext cx="2089217" cy="444413"/>
            </a:xfrm>
            <a:prstGeom prst="wedgeRoundRectCallout">
              <a:avLst>
                <a:gd name="adj1" fmla="val 34617"/>
                <a:gd name="adj2" fmla="val -81620"/>
                <a:gd name="adj3" fmla="val 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Monsanto Is Scrambling To Bury This Breaking Story – Don’t Let This Go Unshared!</a:t>
              </a:r>
              <a:endParaRPr sz="9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2" name="Google Shape;59;p13" descr="1333647852427190925twitter bird.png">
              <a:extLst>
                <a:ext uri="{FF2B5EF4-FFF2-40B4-BE49-F238E27FC236}">
                  <a16:creationId xmlns:a16="http://schemas.microsoft.com/office/drawing/2014/main" id="{1A3272F8-5493-C841-A680-98CA2FF5DC4D}"/>
                </a:ext>
              </a:extLst>
            </p:cNvPr>
            <p:cNvPicPr preferRelativeResize="0"/>
            <p:nvPr/>
          </p:nvPicPr>
          <p:blipFill rotWithShape="1">
            <a:blip r:embed="rId2" cstate="hqprint"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 flipH="1">
              <a:off x="6437356" y="1036978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60;p13" descr="1333647852427190925twitter bird.png">
              <a:extLst>
                <a:ext uri="{FF2B5EF4-FFF2-40B4-BE49-F238E27FC236}">
                  <a16:creationId xmlns:a16="http://schemas.microsoft.com/office/drawing/2014/main" id="{8F261169-8AF0-F544-B29B-C63510C5692A}"/>
                </a:ext>
              </a:extLst>
            </p:cNvPr>
            <p:cNvPicPr preferRelativeResize="0"/>
            <p:nvPr/>
          </p:nvPicPr>
          <p:blipFill rotWithShape="1">
            <a:blip r:embed="rId2" cstate="hqprint"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 flipH="1">
              <a:off x="8724948" y="1042178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61;p13" descr="1333647852427190925twitter bird.png">
              <a:extLst>
                <a:ext uri="{FF2B5EF4-FFF2-40B4-BE49-F238E27FC236}">
                  <a16:creationId xmlns:a16="http://schemas.microsoft.com/office/drawing/2014/main" id="{8CC409C0-7B7C-0248-8F29-81594F95EE91}"/>
                </a:ext>
              </a:extLst>
            </p:cNvPr>
            <p:cNvPicPr preferRelativeResize="0"/>
            <p:nvPr/>
          </p:nvPicPr>
          <p:blipFill rotWithShape="1">
            <a:blip r:embed="rId3" cstate="hqprint">
              <a:alphaModFix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>
              <a:off x="1862172" y="2287735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62;p13">
              <a:extLst>
                <a:ext uri="{FF2B5EF4-FFF2-40B4-BE49-F238E27FC236}">
                  <a16:creationId xmlns:a16="http://schemas.microsoft.com/office/drawing/2014/main" id="{DF27CDDF-B3E4-8A4F-8526-D86E785F030A}"/>
                </a:ext>
              </a:extLst>
            </p:cNvPr>
            <p:cNvSpPr/>
            <p:nvPr/>
          </p:nvSpPr>
          <p:spPr>
            <a:xfrm>
              <a:off x="4252230" y="1788900"/>
              <a:ext cx="2543560" cy="444413"/>
            </a:xfrm>
            <a:prstGeom prst="wedgeRoundRectCallout">
              <a:avLst>
                <a:gd name="adj1" fmla="val 36097"/>
                <a:gd name="adj2" fmla="val 81730"/>
                <a:gd name="adj3" fmla="val 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fooled</a:t>
              </a:r>
              <a:r>
                <a:rPr lang="en-GB" sz="90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 by the foodbabe:</a:t>
              </a:r>
              <a:endParaRPr sz="9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63;p13">
              <a:extLst>
                <a:ext uri="{FF2B5EF4-FFF2-40B4-BE49-F238E27FC236}">
                  <a16:creationId xmlns:a16="http://schemas.microsoft.com/office/drawing/2014/main" id="{D6BDEA4B-F066-004B-B29B-C4899ECDA96D}"/>
                </a:ext>
              </a:extLst>
            </p:cNvPr>
            <p:cNvSpPr/>
            <p:nvPr/>
          </p:nvSpPr>
          <p:spPr>
            <a:xfrm>
              <a:off x="6960983" y="1788900"/>
              <a:ext cx="2089217" cy="444413"/>
            </a:xfrm>
            <a:prstGeom prst="wedgeRoundRectCallout">
              <a:avLst>
                <a:gd name="adj1" fmla="val 34966"/>
                <a:gd name="adj2" fmla="val 80242"/>
                <a:gd name="adj3" fmla="val 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that is just a </a:t>
              </a:r>
              <a:r>
                <a:rPr lang="en-GB" sz="9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clickbait</a:t>
              </a:r>
              <a:r>
                <a:rPr lang="en-GB" sz="900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 to sell her stuff. Do you have a </a:t>
              </a:r>
              <a:r>
                <a:rPr lang="en-GB" sz="900" b="1" dirty="0"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more reliable source?</a:t>
              </a:r>
              <a:endParaRPr sz="900" b="1" dirty="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7" name="Google Shape;64;p13" descr="1333647852427190925twitter bird.png">
              <a:extLst>
                <a:ext uri="{FF2B5EF4-FFF2-40B4-BE49-F238E27FC236}">
                  <a16:creationId xmlns:a16="http://schemas.microsoft.com/office/drawing/2014/main" id="{796B8ED4-FFD6-B144-A217-C9B317B143A9}"/>
                </a:ext>
              </a:extLst>
            </p:cNvPr>
            <p:cNvPicPr preferRelativeResize="0"/>
            <p:nvPr/>
          </p:nvPicPr>
          <p:blipFill rotWithShape="1">
            <a:blip r:embed="rId3" cstate="hqprint">
              <a:alphaModFix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 flipH="1">
              <a:off x="6437356" y="2287735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65;p13" descr="1333647852427190925twitter bird.png">
              <a:extLst>
                <a:ext uri="{FF2B5EF4-FFF2-40B4-BE49-F238E27FC236}">
                  <a16:creationId xmlns:a16="http://schemas.microsoft.com/office/drawing/2014/main" id="{D2A81CA0-7183-3E4B-998E-53B7F5926700}"/>
                </a:ext>
              </a:extLst>
            </p:cNvPr>
            <p:cNvPicPr preferRelativeResize="0"/>
            <p:nvPr/>
          </p:nvPicPr>
          <p:blipFill rotWithShape="1">
            <a:blip r:embed="rId3" cstate="hqprint">
              <a:alphaModFix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181"/>
            <a:stretch/>
          </p:blipFill>
          <p:spPr>
            <a:xfrm flipH="1">
              <a:off x="8724948" y="2287735"/>
              <a:ext cx="430226" cy="228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66;p13">
              <a:extLst>
                <a:ext uri="{FF2B5EF4-FFF2-40B4-BE49-F238E27FC236}">
                  <a16:creationId xmlns:a16="http://schemas.microsoft.com/office/drawing/2014/main" id="{9D64C269-63DE-834C-95FC-233A152EAC24}"/>
                </a:ext>
              </a:extLst>
            </p:cNvPr>
            <p:cNvPicPr preferRelativeResize="0"/>
            <p:nvPr/>
          </p:nvPicPr>
          <p:blipFill>
            <a:blip r:embed="rId4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2738" y="1909947"/>
              <a:ext cx="430227" cy="20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67;p13">
              <a:extLst>
                <a:ext uri="{FF2B5EF4-FFF2-40B4-BE49-F238E27FC236}">
                  <a16:creationId xmlns:a16="http://schemas.microsoft.com/office/drawing/2014/main" id="{AE5369DE-0165-9146-AFE6-BDFCFB7BCE25}"/>
                </a:ext>
              </a:extLst>
            </p:cNvPr>
            <p:cNvSpPr/>
            <p:nvPr/>
          </p:nvSpPr>
          <p:spPr>
            <a:xfrm>
              <a:off x="4792586" y="763656"/>
              <a:ext cx="1498358" cy="202363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905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 dirty="0">
                  <a:latin typeface="+mj-lt"/>
                  <a:ea typeface="Impact"/>
                  <a:cs typeface="Impact"/>
                  <a:sym typeface="Impact"/>
                </a:rPr>
                <a:t>Food Babe</a:t>
              </a:r>
              <a:endParaRPr sz="1600" i="1" dirty="0">
                <a:latin typeface="+mj-lt"/>
                <a:ea typeface="Impact"/>
                <a:cs typeface="Impact"/>
                <a:sym typeface="Impact"/>
              </a:endParaRPr>
            </a:p>
          </p:txBody>
        </p:sp>
        <p:cxnSp>
          <p:nvCxnSpPr>
            <p:cNvPr id="41" name="Google Shape;68;p13">
              <a:extLst>
                <a:ext uri="{FF2B5EF4-FFF2-40B4-BE49-F238E27FC236}">
                  <a16:creationId xmlns:a16="http://schemas.microsoft.com/office/drawing/2014/main" id="{74147F0E-5E48-AC46-A71E-D60921076864}"/>
                </a:ext>
              </a:extLst>
            </p:cNvPr>
            <p:cNvCxnSpPr>
              <a:stCxn id="31" idx="0"/>
              <a:endCxn id="40" idx="3"/>
            </p:cNvCxnSpPr>
            <p:nvPr/>
          </p:nvCxnSpPr>
          <p:spPr>
            <a:xfrm rot="10800000">
              <a:off x="6290964" y="864837"/>
              <a:ext cx="1714746" cy="425224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69;p13">
              <a:extLst>
                <a:ext uri="{FF2B5EF4-FFF2-40B4-BE49-F238E27FC236}">
                  <a16:creationId xmlns:a16="http://schemas.microsoft.com/office/drawing/2014/main" id="{39B11B27-E464-2947-8195-47ED6BD52C48}"/>
                </a:ext>
              </a:extLst>
            </p:cNvPr>
            <p:cNvCxnSpPr>
              <a:cxnSpLocks/>
              <a:stCxn id="27" idx="0"/>
              <a:endCxn id="40" idx="1"/>
            </p:cNvCxnSpPr>
            <p:nvPr/>
          </p:nvCxnSpPr>
          <p:spPr>
            <a:xfrm rot="10800000" flipH="1">
              <a:off x="3069328" y="864837"/>
              <a:ext cx="1723278" cy="425224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" name="Google Shape;70;p13">
              <a:extLst>
                <a:ext uri="{FF2B5EF4-FFF2-40B4-BE49-F238E27FC236}">
                  <a16:creationId xmlns:a16="http://schemas.microsoft.com/office/drawing/2014/main" id="{0397C811-AA6B-9A4A-A041-3F137670361A}"/>
                </a:ext>
              </a:extLst>
            </p:cNvPr>
            <p:cNvCxnSpPr>
              <a:stCxn id="30" idx="0"/>
              <a:endCxn id="40" idx="2"/>
            </p:cNvCxnSpPr>
            <p:nvPr/>
          </p:nvCxnSpPr>
          <p:spPr>
            <a:xfrm rot="10800000" flipH="1">
              <a:off x="5537519" y="966019"/>
              <a:ext cx="4266" cy="324042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8D2177BE-9DCF-B24D-8363-3C7D95D03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6131" y="2598448"/>
            <a:ext cx="6641544" cy="3752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Stance Classifier</a:t>
            </a:r>
            <a:endParaRPr lang="el-GR" sz="2000" b="1" dirty="0"/>
          </a:p>
          <a:p>
            <a:pPr marL="0" indent="0">
              <a:buNone/>
            </a:pPr>
            <a:endParaRPr lang="en-US" sz="1800" b="1" dirty="0">
              <a:gradFill>
                <a:gsLst>
                  <a:gs pos="1000">
                    <a:schemeClr val="accent1">
                      <a:lumMod val="45000"/>
                      <a:lumOff val="55000"/>
                    </a:schemeClr>
                  </a:gs>
                  <a:gs pos="48000">
                    <a:schemeClr val="accent6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D2313BB-F5BA-4348-BD99-5785645EF3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84B0F7"/>
              </a:clrFrom>
              <a:clrTo>
                <a:srgbClr val="84B0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111" y="967331"/>
            <a:ext cx="1542471" cy="16490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960192-2122-FB45-B118-E939B7401408}"/>
              </a:ext>
            </a:extLst>
          </p:cNvPr>
          <p:cNvSpPr txBox="1"/>
          <p:nvPr/>
        </p:nvSpPr>
        <p:spPr>
          <a:xfrm>
            <a:off x="2870160" y="2834682"/>
            <a:ext cx="431822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Datasets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>
                <a:solidFill>
                  <a:schemeClr val="accent6"/>
                </a:solidFill>
                <a:latin typeface="+mj-lt"/>
              </a:rPr>
              <a:t>SemEval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2016 (general purpose)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300 tweets annotated by 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crowdworkers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(domain specific)</a:t>
            </a:r>
            <a:endParaRPr lang="en-US" sz="1400" u="sng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6C0EE3-B0B3-C649-BD74-6DD137FE77FA}"/>
              </a:ext>
            </a:extLst>
          </p:cNvPr>
          <p:cNvSpPr txBox="1"/>
          <p:nvPr/>
        </p:nvSpPr>
        <p:spPr>
          <a:xfrm>
            <a:off x="2870160" y="3497091"/>
            <a:ext cx="46454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+mj-lt"/>
              </a:rPr>
              <a:t>Features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total/positive/negative/negation words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total/fact-checking URLs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question/exclamation marks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similarity</a:t>
            </a:r>
            <a:r>
              <a:rPr lang="el-GR" dirty="0">
                <a:solidFill>
                  <a:schemeClr val="accent6"/>
                </a:solidFill>
                <a:latin typeface="+mj-lt"/>
              </a:rPr>
              <a:t>/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sentiment of the reply and the original post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92DAF-8585-B94C-B418-848C97AE699E}"/>
              </a:ext>
            </a:extLst>
          </p:cNvPr>
          <p:cNvSpPr txBox="1"/>
          <p:nvPr/>
        </p:nvSpPr>
        <p:spPr>
          <a:xfrm>
            <a:off x="2870160" y="4710063"/>
            <a:ext cx="46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+mj-lt"/>
              </a:rPr>
              <a:t>Average</a:t>
            </a:r>
            <a:r>
              <a:rPr lang="en-US" sz="1400" dirty="0">
                <a:latin typeface="+mj-lt"/>
              </a:rPr>
              <a:t> stance of 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multi</a:t>
            </a:r>
            <a:r>
              <a:rPr lang="en-US" sz="1400" dirty="0">
                <a:latin typeface="+mj-lt"/>
              </a:rPr>
              <a:t>-replies</a:t>
            </a:r>
          </a:p>
        </p:txBody>
      </p:sp>
    </p:spTree>
    <p:extLst>
      <p:ext uri="{BB962C8B-B14F-4D97-AF65-F5344CB8AC3E}">
        <p14:creationId xmlns:p14="http://schemas.microsoft.com/office/powerpoint/2010/main" val="10158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 build="p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A7FE6D-F2D6-EA4A-B866-024AAA4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D019C-E791-CD44-A9C8-11383D86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scilens.epfl.ch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1AD7-7C2F-D24E-9840-7A5C2FE5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Smeros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AD46-7D76-7145-BC44-B565C0F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5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3F701F-4DB5-423A-8196-014F59782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A7CB31-E4DC-4063-BDCD-36DC5F1DA1C8}">
  <ds:schemaRefs>
    <ds:schemaRef ds:uri="http://schemas.microsoft.com/office/2006/metadata/properties"/>
    <ds:schemaRef ds:uri="http://schemas.microsoft.com/office/infopath/2007/PartnerControls"/>
    <ds:schemaRef ds:uri="366578e5-d8fa-4ca3-80b4-96d4f4020af2"/>
    <ds:schemaRef ds:uri="505a1229-fefc-4964-aa43-a843a2e4cec8"/>
  </ds:schemaRefs>
</ds:datastoreItem>
</file>

<file path=customXml/itemProps3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4341</TotalTime>
  <Words>1074</Words>
  <Application>Microsoft Macintosh PowerPoint</Application>
  <PresentationFormat>On-screen Show (16:9)</PresentationFormat>
  <Paragraphs>285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Chalkduster</vt:lpstr>
      <vt:lpstr>Franklin Gothic Demi Cond</vt:lpstr>
      <vt:lpstr>Helvetica</vt:lpstr>
      <vt:lpstr>Wingdings</vt:lpstr>
      <vt:lpstr>Thème Office</vt:lpstr>
      <vt:lpstr>SciLens  Evaluating the Quality of Scientific News Articles  Using Social Media and Scientific Literature Indicators</vt:lpstr>
      <vt:lpstr>Fake Scientific News…</vt:lpstr>
      <vt:lpstr>SciLens Overview</vt:lpstr>
      <vt:lpstr>Contextual Data Collection</vt:lpstr>
      <vt:lpstr>Quality Indicators</vt:lpstr>
      <vt:lpstr>Quality Indicators (Article’s Content)</vt:lpstr>
      <vt:lpstr>Quality Indicators (Scientific Literature)</vt:lpstr>
      <vt:lpstr>Quality Indicators (Social Media)</vt:lpstr>
      <vt:lpstr>Evaluation</vt:lpstr>
      <vt:lpstr>Evaluation (Indicators Utility)</vt:lpstr>
      <vt:lpstr>Evaluation (Experts vs Non-Experts)</vt:lpstr>
      <vt:lpstr>Take away</vt:lpstr>
      <vt:lpstr>Backup</vt:lpstr>
      <vt:lpstr>Evaluation (Indicators Computation)</vt:lpstr>
      <vt:lpstr>Experts vs Non-Experts</vt:lpstr>
      <vt:lpstr>American Council on Science and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Panayiotis Smeros</cp:lastModifiedBy>
  <cp:revision>235</cp:revision>
  <cp:lastPrinted>2019-04-30T17:02:45Z</cp:lastPrinted>
  <dcterms:created xsi:type="dcterms:W3CDTF">2019-04-02T06:24:35Z</dcterms:created>
  <dcterms:modified xsi:type="dcterms:W3CDTF">2022-10-20T19:10:02Z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