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7"/>
  </p:notesMasterIdLst>
  <p:sldIdLst>
    <p:sldId id="257" r:id="rId2"/>
    <p:sldId id="258" r:id="rId3"/>
    <p:sldId id="261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mietana, Piotr" initials="SP" lastIdx="1" clrIdx="0">
    <p:extLst>
      <p:ext uri="{19B8F6BF-5375-455C-9EA6-DF929625EA0E}">
        <p15:presenceInfo xmlns:p15="http://schemas.microsoft.com/office/powerpoint/2012/main" userId="Smietana, Piot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6357" autoAdjust="0"/>
  </p:normalViewPr>
  <p:slideViewPr>
    <p:cSldViewPr snapToGrid="0" snapToObjects="1">
      <p:cViewPr varScale="1">
        <p:scale>
          <a:sx n="110" d="100"/>
          <a:sy n="110" d="100"/>
        </p:scale>
        <p:origin x="594" y="96"/>
      </p:cViewPr>
      <p:guideLst/>
    </p:cSldViewPr>
  </p:slideViewPr>
  <p:outlineViewPr>
    <p:cViewPr>
      <p:scale>
        <a:sx n="33" d="100"/>
        <a:sy n="33" d="100"/>
      </p:scale>
      <p:origin x="0" y="-24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27CA52-1ACC-1344-90A4-6AB164CBEDD0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7A1B92-7784-A145-9713-69F07AE01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2437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A8D7680D-E7C8-7643-BEFD-F7A179B77B7C}"/>
              </a:ext>
            </a:extLst>
          </p:cNvPr>
          <p:cNvSpPr/>
          <p:nvPr/>
        </p:nvSpPr>
        <p:spPr>
          <a:xfrm>
            <a:off x="0" y="0"/>
            <a:ext cx="4858439" cy="62906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61E9240D-8DC8-9444-8E0C-74703A718426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858439" y="0"/>
            <a:ext cx="7333560" cy="6291263"/>
          </a:xfrm>
          <a:solidFill>
            <a:schemeClr val="bg2"/>
          </a:solidFill>
        </p:spPr>
        <p:txBody>
          <a:bodyPr anchor="ctr" anchorCtr="0"/>
          <a:lstStyle>
            <a:lvl1pPr algn="ctr">
              <a:defRPr>
                <a:solidFill>
                  <a:srgbClr val="FF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DCD893F-4580-B544-83D6-ED7E385EA0E6}"/>
              </a:ext>
            </a:extLst>
          </p:cNvPr>
          <p:cNvCxnSpPr>
            <a:cxnSpLocks/>
          </p:cNvCxnSpPr>
          <p:nvPr/>
        </p:nvCxnSpPr>
        <p:spPr>
          <a:xfrm>
            <a:off x="375167" y="1010339"/>
            <a:ext cx="4114800" cy="0"/>
          </a:xfrm>
          <a:prstGeom prst="line">
            <a:avLst/>
          </a:prstGeom>
          <a:ln w="1016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3B8C66D2-8B0E-D644-958B-ADC9E569A62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94980" y="1230677"/>
            <a:ext cx="4083969" cy="2294721"/>
          </a:xfrm>
        </p:spPr>
        <p:txBody>
          <a:bodyPr anchor="t" anchorCtr="0">
            <a:normAutofit/>
          </a:bodyPr>
          <a:lstStyle>
            <a:lvl1pPr marL="0" indent="0">
              <a:buNone/>
              <a:defRPr sz="44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Presentation Title Goes Here</a:t>
            </a:r>
          </a:p>
        </p:txBody>
      </p:sp>
      <p:sp>
        <p:nvSpPr>
          <p:cNvPr id="21" name="Text Placeholder 21">
            <a:extLst>
              <a:ext uri="{FF2B5EF4-FFF2-40B4-BE49-F238E27FC236}">
                <a16:creationId xmlns:a16="http://schemas.microsoft.com/office/drawing/2014/main" id="{F41F2469-CF29-2044-8249-860BE15EF3D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94980" y="3756753"/>
            <a:ext cx="4083969" cy="1167787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4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Additional Content Here</a:t>
            </a:r>
          </a:p>
        </p:txBody>
      </p:sp>
      <p:sp>
        <p:nvSpPr>
          <p:cNvPr id="23" name="Text Placeholder 21">
            <a:extLst>
              <a:ext uri="{FF2B5EF4-FFF2-40B4-BE49-F238E27FC236}">
                <a16:creationId xmlns:a16="http://schemas.microsoft.com/office/drawing/2014/main" id="{04E17178-3A66-6644-B095-68F890E50C3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94980" y="5871992"/>
            <a:ext cx="4083969" cy="41864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0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Month XX, 2018</a:t>
            </a:r>
          </a:p>
        </p:txBody>
      </p:sp>
      <p:sp>
        <p:nvSpPr>
          <p:cNvPr id="31" name="Footer Placeholder 6">
            <a:extLst>
              <a:ext uri="{FF2B5EF4-FFF2-40B4-BE49-F238E27FC236}">
                <a16:creationId xmlns:a16="http://schemas.microsoft.com/office/drawing/2014/main" id="{B7F2E224-3E28-734C-8581-2AE71B6C884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93191" y="6389784"/>
            <a:ext cx="6365827" cy="434148"/>
          </a:xfrm>
          <a:prstGeom prst="rect">
            <a:avLst/>
          </a:prstGeom>
        </p:spPr>
        <p:txBody>
          <a:bodyPr/>
          <a:lstStyle/>
          <a:p>
            <a:r>
              <a:rPr lang="en-US"/>
              <a:t>Insert Unit Name Here &gt;&gt; Go to View &gt;&gt; Header/Footer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527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 Bullets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CFBD3-7012-E344-8CD9-02DDF7B6D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BBA8B-5C71-6241-BCD3-E43501C0B9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700284" cy="4351338"/>
          </a:xfrm>
        </p:spPr>
        <p:txBody>
          <a:bodyPr/>
          <a:lstStyle>
            <a:lvl1pPr>
              <a:spcAft>
                <a:spcPts val="600"/>
              </a:spcAft>
              <a:defRPr sz="32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BAA54C5-966A-2547-ADF1-C8A29D9AAEA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93192" y="6391656"/>
            <a:ext cx="6846594" cy="434148"/>
          </a:xfrm>
          <a:prstGeom prst="rect">
            <a:avLst/>
          </a:prstGeom>
        </p:spPr>
        <p:txBody>
          <a:bodyPr/>
          <a:lstStyle/>
          <a:p>
            <a:r>
              <a:rPr lang="en-US"/>
              <a:t>Insert Unit Name Here &gt;&gt; Go to View &gt;&gt; Header/Footer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64A74C90-07AF-2A4B-B930-56D31F5072F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666038" y="1797050"/>
            <a:ext cx="4061674" cy="3625555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6455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sic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CFBD3-7012-E344-8CD9-02DDF7B6D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BBA8B-5C71-6241-BCD3-E43501C0B9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>
            <a:lvl1pPr>
              <a:spcAft>
                <a:spcPts val="600"/>
              </a:spcAft>
              <a:defRPr sz="32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BAA54C5-966A-2547-ADF1-C8A29D9AAEA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93192" y="6391656"/>
            <a:ext cx="7044556" cy="434148"/>
          </a:xfrm>
          <a:prstGeom prst="rect">
            <a:avLst/>
          </a:prstGeom>
        </p:spPr>
        <p:txBody>
          <a:bodyPr/>
          <a:lstStyle/>
          <a:p>
            <a:r>
              <a:rPr lang="en-US"/>
              <a:t>Insert Unit Name Here &gt;&gt; Go to View &gt;&gt; Header/Footer</a:t>
            </a:r>
          </a:p>
        </p:txBody>
      </p:sp>
    </p:spTree>
    <p:extLst>
      <p:ext uri="{BB962C8B-B14F-4D97-AF65-F5344CB8AC3E}">
        <p14:creationId xmlns:p14="http://schemas.microsoft.com/office/powerpoint/2010/main" val="1486452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ullet Slide - Ar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CFBD3-7012-E344-8CD9-02DDF7B6D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BBA8B-5C71-6241-BCD3-E43501C0B9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>
            <a:lvl1pPr marL="407988" indent="-398463">
              <a:spcAft>
                <a:spcPts val="600"/>
              </a:spcAft>
              <a:buFontTx/>
              <a:buBlip>
                <a:blip r:embed="rId2"/>
              </a:buBlip>
              <a:tabLst/>
              <a:defRPr sz="32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BAA54C5-966A-2547-ADF1-C8A29D9AAEA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93192" y="6389784"/>
            <a:ext cx="6431814" cy="434148"/>
          </a:xfrm>
          <a:prstGeom prst="rect">
            <a:avLst/>
          </a:prstGeom>
        </p:spPr>
        <p:txBody>
          <a:bodyPr/>
          <a:lstStyle/>
          <a:p>
            <a:r>
              <a:rPr lang="en-US"/>
              <a:t>Insert Unit Name Here &gt;&gt; Go to View &gt;&gt; Header/Footer</a:t>
            </a:r>
          </a:p>
        </p:txBody>
      </p:sp>
    </p:spTree>
    <p:extLst>
      <p:ext uri="{BB962C8B-B14F-4D97-AF65-F5344CB8AC3E}">
        <p14:creationId xmlns:p14="http://schemas.microsoft.com/office/powerpoint/2010/main" val="3314519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Bullet Slide - Checkmar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CFBD3-7012-E344-8CD9-02DDF7B6D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BBA8B-5C71-6241-BCD3-E43501C0B9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>
            <a:lvl1pPr marL="407988" indent="-398463">
              <a:spcAft>
                <a:spcPts val="600"/>
              </a:spcAft>
              <a:buFontTx/>
              <a:buBlip>
                <a:blip r:embed="rId2"/>
              </a:buBlip>
              <a:tabLst/>
              <a:defRPr sz="32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BAA54C5-966A-2547-ADF1-C8A29D9AAEA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93191" y="6389784"/>
            <a:ext cx="6639205" cy="434148"/>
          </a:xfrm>
          <a:prstGeom prst="rect">
            <a:avLst/>
          </a:prstGeom>
        </p:spPr>
        <p:txBody>
          <a:bodyPr/>
          <a:lstStyle/>
          <a:p>
            <a:r>
              <a:rPr lang="en-US"/>
              <a:t>Insert Unit Name Here &gt;&gt; Go to View &gt;&gt; Header/Footer</a:t>
            </a:r>
          </a:p>
        </p:txBody>
      </p:sp>
    </p:spTree>
    <p:extLst>
      <p:ext uri="{BB962C8B-B14F-4D97-AF65-F5344CB8AC3E}">
        <p14:creationId xmlns:p14="http://schemas.microsoft.com/office/powerpoint/2010/main" val="2014040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B4A94-DAEA-0B4D-A560-6B0D29C98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27F293-DDBE-6C43-B409-42B316BDC2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10BAA6-F216-4E47-A454-29DB58A392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1AAA60-DAB6-0A4B-BBB9-1D32AB9AC53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93191" y="6391656"/>
            <a:ext cx="6346973" cy="434148"/>
          </a:xfrm>
          <a:prstGeom prst="rect">
            <a:avLst/>
          </a:prstGeom>
        </p:spPr>
        <p:txBody>
          <a:bodyPr/>
          <a:lstStyle/>
          <a:p>
            <a:r>
              <a:rPr lang="en-US"/>
              <a:t>Insert Unit Name Here &gt;&gt; Go to View &gt;&gt; Header/Footer</a:t>
            </a:r>
          </a:p>
        </p:txBody>
      </p:sp>
    </p:spTree>
    <p:extLst>
      <p:ext uri="{BB962C8B-B14F-4D97-AF65-F5344CB8AC3E}">
        <p14:creationId xmlns:p14="http://schemas.microsoft.com/office/powerpoint/2010/main" val="2320759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Divider with Photo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3CE28F-38A5-DE42-9231-928F7032A23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93192" y="6391656"/>
            <a:ext cx="7346214" cy="434148"/>
          </a:xfrm>
          <a:prstGeom prst="rect">
            <a:avLst/>
          </a:prstGeom>
        </p:spPr>
        <p:txBody>
          <a:bodyPr/>
          <a:lstStyle/>
          <a:p>
            <a:r>
              <a:rPr lang="en-US"/>
              <a:t>Insert Unit Name Here &gt;&gt; Go to View &gt;&gt; Header/Footer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06CB8017-7E7F-9B49-9B4B-B9336EB3F2B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2192000" cy="6301647"/>
          </a:xfr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BDF2F51-43AF-EB4F-AFBB-B545D7ECB4C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739899" y="1544538"/>
            <a:ext cx="2741841" cy="646331"/>
          </a:xfrm>
          <a:solidFill>
            <a:schemeClr val="accent1"/>
          </a:solidFill>
        </p:spPr>
        <p:txBody>
          <a:bodyPr vert="horz" wrap="none" lIns="91440" anchor="ctr" anchorCtr="0">
            <a:spAutoFit/>
          </a:bodyPr>
          <a:lstStyle>
            <a:lvl1pPr marL="0" indent="0">
              <a:buNone/>
              <a:defRPr sz="4000" b="1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Insert Text</a:t>
            </a:r>
          </a:p>
        </p:txBody>
      </p:sp>
    </p:spTree>
    <p:extLst>
      <p:ext uri="{BB962C8B-B14F-4D97-AF65-F5344CB8AC3E}">
        <p14:creationId xmlns:p14="http://schemas.microsoft.com/office/powerpoint/2010/main" val="3162356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28A53FEB-EECE-604B-823F-810D824B4F7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0" y="-1"/>
            <a:ext cx="7459281" cy="6301649"/>
          </a:xfrm>
        </p:spPr>
        <p:txBody>
          <a:bodyPr wrap="none" anchor="ctr" anchorCtr="0"/>
          <a:lstStyle>
            <a:lvl1pPr marL="0" indent="0" algn="ctr">
              <a:buNone/>
              <a:defRPr>
                <a:solidFill>
                  <a:srgbClr val="FF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FE2033-42DC-6F47-BA67-5A3FE433329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93191" y="6391656"/>
            <a:ext cx="6629778" cy="434148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Insert Unit Name Here &gt;&gt; Go to View &gt;&gt; Header/Footer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DF9CB07-5AF2-9B4A-B86C-EAAE286C41A3}"/>
              </a:ext>
            </a:extLst>
          </p:cNvPr>
          <p:cNvSpPr/>
          <p:nvPr/>
        </p:nvSpPr>
        <p:spPr>
          <a:xfrm>
            <a:off x="7459663" y="-1"/>
            <a:ext cx="4732337" cy="634571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DCD893F-4580-B544-83D6-ED7E385EA0E6}"/>
              </a:ext>
            </a:extLst>
          </p:cNvPr>
          <p:cNvCxnSpPr>
            <a:cxnSpLocks/>
          </p:cNvCxnSpPr>
          <p:nvPr/>
        </p:nvCxnSpPr>
        <p:spPr>
          <a:xfrm>
            <a:off x="7781925" y="2552700"/>
            <a:ext cx="4114800" cy="0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12">
            <a:extLst>
              <a:ext uri="{FF2B5EF4-FFF2-40B4-BE49-F238E27FC236}">
                <a16:creationId xmlns:a16="http://schemas.microsoft.com/office/drawing/2014/main" id="{EA7A6CA1-9D41-A340-8CE2-9A6C51938E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6374" r="89328"/>
          <a:stretch>
            <a:fillRect/>
          </a:stretch>
        </p:blipFill>
        <p:spPr bwMode="auto">
          <a:xfrm>
            <a:off x="7707313" y="2647950"/>
            <a:ext cx="366712" cy="55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3">
            <a:extLst>
              <a:ext uri="{FF2B5EF4-FFF2-40B4-BE49-F238E27FC236}">
                <a16:creationId xmlns:a16="http://schemas.microsoft.com/office/drawing/2014/main" id="{6B88A962-6EF7-6A4F-B98E-178C18FE48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11" t="-16374" r="66017"/>
          <a:stretch>
            <a:fillRect/>
          </a:stretch>
        </p:blipFill>
        <p:spPr bwMode="auto">
          <a:xfrm>
            <a:off x="7751381" y="3390900"/>
            <a:ext cx="366712" cy="55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4">
            <a:extLst>
              <a:ext uri="{FF2B5EF4-FFF2-40B4-BE49-F238E27FC236}">
                <a16:creationId xmlns:a16="http://schemas.microsoft.com/office/drawing/2014/main" id="{00D2CBF2-4A18-2345-BEF9-12E50BADAD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47" t="-16374" r="46681"/>
          <a:stretch>
            <a:fillRect/>
          </a:stretch>
        </p:blipFill>
        <p:spPr bwMode="auto">
          <a:xfrm>
            <a:off x="7747000" y="3944938"/>
            <a:ext cx="285750" cy="43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5">
            <a:extLst>
              <a:ext uri="{FF2B5EF4-FFF2-40B4-BE49-F238E27FC236}">
                <a16:creationId xmlns:a16="http://schemas.microsoft.com/office/drawing/2014/main" id="{81EBC177-4003-1940-9D95-6B158F0A78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339" t="-16374" r="24989"/>
          <a:stretch>
            <a:fillRect/>
          </a:stretch>
        </p:blipFill>
        <p:spPr bwMode="auto">
          <a:xfrm>
            <a:off x="7707313" y="4344988"/>
            <a:ext cx="366712" cy="557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6">
            <a:extLst>
              <a:ext uri="{FF2B5EF4-FFF2-40B4-BE49-F238E27FC236}">
                <a16:creationId xmlns:a16="http://schemas.microsoft.com/office/drawing/2014/main" id="{AFEDFA11-E964-F54F-B16F-34CC578EF9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009" t="34537" r="737"/>
          <a:stretch>
            <a:fillRect/>
          </a:stretch>
        </p:blipFill>
        <p:spPr bwMode="auto">
          <a:xfrm>
            <a:off x="7662863" y="5068888"/>
            <a:ext cx="455612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1233CEFE-0465-164B-A7FC-DA89EC13E83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801738" y="171449"/>
            <a:ext cx="4083969" cy="2309813"/>
          </a:xfrm>
        </p:spPr>
        <p:txBody>
          <a:bodyPr anchor="b" anchorCtr="0">
            <a:normAutofit/>
          </a:bodyPr>
          <a:lstStyle>
            <a:lvl1pPr marL="0" indent="0">
              <a:buNone/>
              <a:defRPr sz="4000" b="1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BFAEA2DC-2F40-D344-B961-344ADAEE450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118475" y="2738439"/>
            <a:ext cx="3767138" cy="652462"/>
          </a:xfrm>
        </p:spPr>
        <p:txBody>
          <a:bodyPr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Address goes here</a:t>
            </a:r>
          </a:p>
          <a:p>
            <a:pPr lvl="0"/>
            <a:r>
              <a:rPr lang="en-US" dirty="0"/>
              <a:t>City, ST ZIP</a:t>
            </a:r>
          </a:p>
        </p:txBody>
      </p:sp>
      <p:sp>
        <p:nvSpPr>
          <p:cNvPr id="25" name="Text Placeholder 23">
            <a:extLst>
              <a:ext uri="{FF2B5EF4-FFF2-40B4-BE49-F238E27FC236}">
                <a16:creationId xmlns:a16="http://schemas.microsoft.com/office/drawing/2014/main" id="{79528BCA-18EF-8449-8A17-21BBC85136F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118475" y="3505620"/>
            <a:ext cx="3767138" cy="467470"/>
          </a:xfrm>
        </p:spPr>
        <p:txBody>
          <a:bodyPr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319-XXX-XXXX</a:t>
            </a:r>
          </a:p>
        </p:txBody>
      </p:sp>
      <p:sp>
        <p:nvSpPr>
          <p:cNvPr id="26" name="Text Placeholder 23">
            <a:extLst>
              <a:ext uri="{FF2B5EF4-FFF2-40B4-BE49-F238E27FC236}">
                <a16:creationId xmlns:a16="http://schemas.microsoft.com/office/drawing/2014/main" id="{ACD9A33F-60C5-284B-9D46-72E5B57832C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118475" y="3968328"/>
            <a:ext cx="3767138" cy="467470"/>
          </a:xfrm>
        </p:spPr>
        <p:txBody>
          <a:bodyPr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/>
              <a:t>URL.uiowa.edu</a:t>
            </a:r>
            <a:endParaRPr lang="en-US" dirty="0"/>
          </a:p>
        </p:txBody>
      </p:sp>
      <p:sp>
        <p:nvSpPr>
          <p:cNvPr id="27" name="Text Placeholder 23">
            <a:extLst>
              <a:ext uri="{FF2B5EF4-FFF2-40B4-BE49-F238E27FC236}">
                <a16:creationId xmlns:a16="http://schemas.microsoft.com/office/drawing/2014/main" id="{8E9CD933-E414-1145-9754-ACBFFF59622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118475" y="4442053"/>
            <a:ext cx="3767138" cy="467470"/>
          </a:xfrm>
        </p:spPr>
        <p:txBody>
          <a:bodyPr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/>
              <a:t>facebook.com</a:t>
            </a:r>
            <a:r>
              <a:rPr lang="en-US" dirty="0"/>
              <a:t>/URL</a:t>
            </a:r>
          </a:p>
        </p:txBody>
      </p:sp>
      <p:sp>
        <p:nvSpPr>
          <p:cNvPr id="28" name="Text Placeholder 23">
            <a:extLst>
              <a:ext uri="{FF2B5EF4-FFF2-40B4-BE49-F238E27FC236}">
                <a16:creationId xmlns:a16="http://schemas.microsoft.com/office/drawing/2014/main" id="{971AC9B4-FCC0-5642-81E4-7080E62B0E6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18475" y="4926795"/>
            <a:ext cx="3767138" cy="467470"/>
          </a:xfrm>
        </p:spPr>
        <p:txBody>
          <a:bodyPr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@</a:t>
            </a:r>
            <a:r>
              <a:rPr lang="en-US" dirty="0" err="1"/>
              <a:t>twitterhandle</a:t>
            </a:r>
            <a:endParaRPr lang="en-US" dirty="0"/>
          </a:p>
        </p:txBody>
      </p:sp>
      <p:sp>
        <p:nvSpPr>
          <p:cNvPr id="29" name="Text Placeholder 23">
            <a:extLst>
              <a:ext uri="{FF2B5EF4-FFF2-40B4-BE49-F238E27FC236}">
                <a16:creationId xmlns:a16="http://schemas.microsoft.com/office/drawing/2014/main" id="{0523A405-5F07-2F4D-B77F-90515157D8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118475" y="5411537"/>
            <a:ext cx="3767138" cy="467470"/>
          </a:xfrm>
        </p:spPr>
        <p:txBody>
          <a:bodyPr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/>
              <a:t>contact@uiowa.edu</a:t>
            </a:r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34BE7270-8D8C-3343-A1A4-A69FB919824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615729" y="5478021"/>
            <a:ext cx="455230" cy="369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46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42FEF12B-F38D-AB4D-BBA1-2C7B74AA0A0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7B1A84-3AF2-7441-BD04-40E17B406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26F7B5-A644-9644-B0CB-54E848DBBD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623AB8D-52FB-394A-A04E-FEB81257FA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91885" y="6381946"/>
            <a:ext cx="6065475" cy="4419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600" b="1">
                <a:solidFill>
                  <a:schemeClr val="accent1"/>
                </a:solidFill>
              </a:defRPr>
            </a:lvl1pPr>
          </a:lstStyle>
          <a:p>
            <a:r>
              <a:rPr lang="en-US"/>
              <a:t>Insert Unit Name Here &gt;&gt; Go to View &gt;&gt; Header/Footer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692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A screenshot of a computer&#10;&#10;Description automatically generated">
            <a:extLst>
              <a:ext uri="{FF2B5EF4-FFF2-40B4-BE49-F238E27FC236}">
                <a16:creationId xmlns:a16="http://schemas.microsoft.com/office/drawing/2014/main" id="{622174A5-6BBA-4110-A603-594D2BEAE80E}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>
          <a:blip r:embed="rId2"/>
          <a:srcRect l="2309" r="2309"/>
          <a:stretch>
            <a:fillRect/>
          </a:stretch>
        </p:blipFill>
        <p:spPr>
          <a:xfrm>
            <a:off x="5132245" y="234892"/>
            <a:ext cx="6785948" cy="582148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A6F870-F80B-B244-B223-507B85F1509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94980" y="1270117"/>
            <a:ext cx="4083969" cy="2294721"/>
          </a:xfrm>
        </p:spPr>
        <p:txBody>
          <a:bodyPr>
            <a:normAutofit/>
          </a:bodyPr>
          <a:lstStyle/>
          <a:p>
            <a:endParaRPr lang="en-US" sz="3200" noProof="0" dirty="0"/>
          </a:p>
          <a:p>
            <a:r>
              <a:rPr lang="en-US" sz="3200" noProof="0" dirty="0"/>
              <a:t>HawkAir</a:t>
            </a:r>
          </a:p>
          <a:p>
            <a:r>
              <a:rPr lang="en-US" sz="3200" b="0" noProof="0" dirty="0"/>
              <a:t>Airline Database System</a:t>
            </a:r>
            <a:endParaRPr lang="en-US" sz="3200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D9CCC4-BFC0-074D-8089-0845BEB17C0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>
            <a:normAutofit/>
          </a:bodyPr>
          <a:lstStyle/>
          <a:p>
            <a:r>
              <a:rPr lang="en-US" b="0" noProof="0" dirty="0">
                <a:solidFill>
                  <a:schemeClr val="bg1"/>
                </a:solidFill>
              </a:rPr>
              <a:t>Jacob Seedorff</a:t>
            </a:r>
            <a:br>
              <a:rPr lang="en-US" b="0" noProof="0" dirty="0">
                <a:solidFill>
                  <a:schemeClr val="bg1"/>
                </a:solidFill>
              </a:rPr>
            </a:br>
            <a:r>
              <a:rPr lang="en-US" b="0" noProof="0" dirty="0">
                <a:solidFill>
                  <a:schemeClr val="bg1"/>
                </a:solidFill>
              </a:rPr>
              <a:t>Piotr Smietana</a:t>
            </a:r>
            <a:br>
              <a:rPr lang="en-US" b="0" noProof="0" dirty="0">
                <a:solidFill>
                  <a:schemeClr val="bg1"/>
                </a:solidFill>
              </a:rPr>
            </a:br>
            <a:r>
              <a:rPr lang="en-US" b="0" noProof="0" dirty="0">
                <a:solidFill>
                  <a:schemeClr val="bg1"/>
                </a:solidFill>
              </a:rPr>
              <a:t>Sriram Srinivasan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724E4-9BEE-4141-84E5-33D2AF9526F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94980" y="5587883"/>
            <a:ext cx="4083969" cy="702750"/>
          </a:xfrm>
        </p:spPr>
        <p:txBody>
          <a:bodyPr>
            <a:normAutofit/>
          </a:bodyPr>
          <a:lstStyle/>
          <a:p>
            <a:r>
              <a:rPr lang="en-US" noProof="0" dirty="0"/>
              <a:t>CS:4400</a:t>
            </a:r>
            <a:br>
              <a:rPr lang="en-US" noProof="0" dirty="0"/>
            </a:br>
            <a:r>
              <a:rPr lang="en-US" noProof="0" dirty="0"/>
              <a:t>May 4, 2020</a:t>
            </a:r>
          </a:p>
        </p:txBody>
      </p:sp>
    </p:spTree>
    <p:extLst>
      <p:ext uri="{BB962C8B-B14F-4D97-AF65-F5344CB8AC3E}">
        <p14:creationId xmlns:p14="http://schemas.microsoft.com/office/powerpoint/2010/main" val="3335962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7FD0F-988F-7246-A7A9-961C564FB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116977" cy="1325563"/>
          </a:xfrm>
        </p:spPr>
        <p:txBody>
          <a:bodyPr/>
          <a:lstStyle/>
          <a:p>
            <a:r>
              <a:rPr lang="en-US" noProof="0" dirty="0">
                <a:solidFill>
                  <a:schemeClr val="accent1"/>
                </a:solidFill>
              </a:rPr>
              <a:t>Technologies</a:t>
            </a:r>
            <a:br>
              <a:rPr lang="en-US" noProof="0" dirty="0">
                <a:solidFill>
                  <a:schemeClr val="accent1"/>
                </a:solidFill>
              </a:rPr>
            </a:br>
            <a:r>
              <a:rPr lang="en-US" noProof="0" dirty="0">
                <a:solidFill>
                  <a:schemeClr val="accent1"/>
                </a:solidFill>
              </a:rPr>
              <a:t>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A970C-B04C-6B4D-A142-35E77388A5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16977" cy="3164386"/>
          </a:xfrm>
        </p:spPr>
        <p:txBody>
          <a:bodyPr>
            <a:normAutofit/>
          </a:bodyPr>
          <a:lstStyle/>
          <a:p>
            <a:r>
              <a:rPr lang="en-US" sz="2400" noProof="0" dirty="0"/>
              <a:t>MySQL</a:t>
            </a:r>
          </a:p>
          <a:p>
            <a:r>
              <a:rPr lang="en-US" sz="2400" noProof="0" dirty="0"/>
              <a:t>Python</a:t>
            </a:r>
          </a:p>
          <a:p>
            <a:r>
              <a:rPr lang="en-US" sz="2400" noProof="0" dirty="0"/>
              <a:t>Flask</a:t>
            </a:r>
          </a:p>
          <a:p>
            <a:r>
              <a:rPr lang="en-US" sz="2400" noProof="0" dirty="0"/>
              <a:t>Bootstrap</a:t>
            </a:r>
          </a:p>
          <a:p>
            <a:r>
              <a:rPr lang="en-US" sz="2400" noProof="0" dirty="0"/>
              <a:t>HTML / CSS</a:t>
            </a:r>
          </a:p>
          <a:p>
            <a:r>
              <a:rPr lang="en-US" sz="2400" noProof="0" dirty="0"/>
              <a:t>JavaScript</a:t>
            </a:r>
          </a:p>
          <a:p>
            <a:endParaRPr lang="en-US" sz="2400" noProof="0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A8319A7C-996F-44F5-889C-BBB796587C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3155" y="681038"/>
            <a:ext cx="5963194" cy="507325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36317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5B319-0780-487D-A7B9-CD431262B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9949"/>
            <a:ext cx="10515600" cy="995915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9ABC6F-768A-4FB6-AC92-EEEE0CCDB5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8058"/>
            <a:ext cx="10515600" cy="4217976"/>
          </a:xfrm>
        </p:spPr>
        <p:txBody>
          <a:bodyPr>
            <a:normAutofit/>
          </a:bodyPr>
          <a:lstStyle/>
          <a:p>
            <a:pPr algn="just"/>
            <a:r>
              <a:rPr lang="en-US" sz="2400" dirty="0"/>
              <a:t>We worked regularly throughout the semester</a:t>
            </a:r>
          </a:p>
          <a:p>
            <a:pPr algn="just"/>
            <a:r>
              <a:rPr lang="en-US" sz="2400" dirty="0"/>
              <a:t>We communicated using WhatsApp and we used GitHub to collaborate together</a:t>
            </a:r>
          </a:p>
          <a:p>
            <a:pPr algn="just"/>
            <a:r>
              <a:rPr lang="en-US" sz="2400" dirty="0"/>
              <a:t>Our biggest strength was teamwork. Everyone wanted to learn something and build a cool database system</a:t>
            </a:r>
          </a:p>
          <a:p>
            <a:pPr algn="just"/>
            <a:r>
              <a:rPr lang="en-US" sz="2400" dirty="0"/>
              <a:t>Thanks to great communication, working remotely was not a big challenge for us. We just had to move our weekly meetings to Zoom</a:t>
            </a:r>
          </a:p>
          <a:p>
            <a:pPr algn="just"/>
            <a:r>
              <a:rPr lang="en-US" sz="2400" dirty="0"/>
              <a:t>We were splitting the workload evenly among each other</a:t>
            </a:r>
          </a:p>
        </p:txBody>
      </p:sp>
    </p:spTree>
    <p:extLst>
      <p:ext uri="{BB962C8B-B14F-4D97-AF65-F5344CB8AC3E}">
        <p14:creationId xmlns:p14="http://schemas.microsoft.com/office/powerpoint/2010/main" val="2873929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E88BF25-4BA3-4881-B6EE-663C3E731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9949"/>
            <a:ext cx="10515600" cy="995915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Features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304B70-EE6E-4177-94AD-B3779E1873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608058"/>
            <a:ext cx="5181600" cy="4522776"/>
          </a:xfrm>
        </p:spPr>
        <p:txBody>
          <a:bodyPr>
            <a:normAutofit fontScale="92500" lnSpcReduction="20000"/>
          </a:bodyPr>
          <a:lstStyle/>
          <a:p>
            <a:r>
              <a:rPr lang="en-US" noProof="0" dirty="0"/>
              <a:t>One-way flights</a:t>
            </a:r>
          </a:p>
          <a:p>
            <a:r>
              <a:rPr lang="en-US" noProof="0" dirty="0"/>
              <a:t>Round trip flights</a:t>
            </a:r>
          </a:p>
          <a:p>
            <a:r>
              <a:rPr lang="en-US" noProof="0" dirty="0"/>
              <a:t>Multi-city flights</a:t>
            </a:r>
          </a:p>
          <a:p>
            <a:r>
              <a:rPr lang="en-US" noProof="0" dirty="0"/>
              <a:t>Your trips / Dashboard</a:t>
            </a:r>
          </a:p>
          <a:p>
            <a:r>
              <a:rPr lang="en-US" noProof="0" dirty="0"/>
              <a:t>Flight status</a:t>
            </a:r>
          </a:p>
          <a:p>
            <a:r>
              <a:rPr lang="en-US" noProof="0" dirty="0"/>
              <a:t>News</a:t>
            </a:r>
          </a:p>
          <a:p>
            <a:r>
              <a:rPr lang="en-US" noProof="0" dirty="0"/>
              <a:t>About us</a:t>
            </a:r>
          </a:p>
          <a:p>
            <a:r>
              <a:rPr lang="en-US" noProof="0" dirty="0"/>
              <a:t>Contact us</a:t>
            </a:r>
          </a:p>
          <a:p>
            <a:r>
              <a:rPr lang="en-US" noProof="0" dirty="0"/>
              <a:t>Login</a:t>
            </a:r>
          </a:p>
          <a:p>
            <a:r>
              <a:rPr lang="en-US" noProof="0" dirty="0"/>
              <a:t>Register</a:t>
            </a:r>
            <a:endParaRPr lang="pl-PL" noProof="0" dirty="0"/>
          </a:p>
          <a:p>
            <a:r>
              <a:rPr lang="en-US" dirty="0"/>
              <a:t>Admin panel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006DC96-E7CB-497C-9F11-B59884AED7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608058"/>
            <a:ext cx="5181600" cy="4522776"/>
          </a:xfrm>
        </p:spPr>
        <p:txBody>
          <a:bodyPr>
            <a:normAutofit fontScale="92500" lnSpcReduction="20000"/>
          </a:bodyPr>
          <a:lstStyle/>
          <a:p>
            <a:r>
              <a:rPr lang="en-US" noProof="0" dirty="0"/>
              <a:t>Payments</a:t>
            </a:r>
          </a:p>
          <a:p>
            <a:r>
              <a:rPr lang="en-US" noProof="0" dirty="0"/>
              <a:t>Multiple passengers</a:t>
            </a:r>
          </a:p>
          <a:p>
            <a:r>
              <a:rPr lang="en-US" noProof="0" dirty="0"/>
              <a:t>Mileage program</a:t>
            </a:r>
          </a:p>
          <a:p>
            <a:r>
              <a:rPr lang="en-US" noProof="0" dirty="0"/>
              <a:t>Email notifications</a:t>
            </a:r>
            <a:endParaRPr lang="pl-PL" noProof="0" dirty="0"/>
          </a:p>
          <a:p>
            <a:r>
              <a:rPr lang="en-US" dirty="0"/>
              <a:t>Customer support</a:t>
            </a:r>
          </a:p>
          <a:p>
            <a:r>
              <a:rPr lang="en-US" noProof="0" dirty="0"/>
              <a:t>Trip cancellation</a:t>
            </a:r>
          </a:p>
          <a:p>
            <a:r>
              <a:rPr lang="en-US" noProof="0" dirty="0"/>
              <a:t>Trip change</a:t>
            </a:r>
          </a:p>
          <a:p>
            <a:r>
              <a:rPr lang="en-US" noProof="0" dirty="0"/>
              <a:t>SHA-2 encryption</a:t>
            </a:r>
          </a:p>
          <a:p>
            <a:r>
              <a:rPr lang="en-US" noProof="0" dirty="0"/>
              <a:t>Forgot username</a:t>
            </a:r>
          </a:p>
          <a:p>
            <a:r>
              <a:rPr lang="en-US" noProof="0" dirty="0"/>
              <a:t>Forgot password</a:t>
            </a:r>
            <a:endParaRPr lang="pl-PL" noProof="0" dirty="0"/>
          </a:p>
          <a:p>
            <a:r>
              <a:rPr lang="pl-PL" dirty="0"/>
              <a:t>CRUD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488336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4655D-213A-D549-9FAE-2C224E247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9949"/>
            <a:ext cx="3812177" cy="995915"/>
          </a:xfrm>
        </p:spPr>
        <p:txBody>
          <a:bodyPr/>
          <a:lstStyle/>
          <a:p>
            <a:r>
              <a:rPr lang="en-US" noProof="0" dirty="0">
                <a:solidFill>
                  <a:schemeClr val="accent1"/>
                </a:solidFill>
              </a:rPr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38499-0EB2-F842-AAA7-3B700417BE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8058"/>
            <a:ext cx="3812177" cy="4167562"/>
          </a:xfrm>
        </p:spPr>
        <p:txBody>
          <a:bodyPr>
            <a:normAutofit/>
          </a:bodyPr>
          <a:lstStyle/>
          <a:p>
            <a:r>
              <a:rPr lang="en-US" sz="2400" dirty="0"/>
              <a:t>Simple</a:t>
            </a:r>
          </a:p>
          <a:p>
            <a:r>
              <a:rPr lang="en-US" sz="2400" dirty="0"/>
              <a:t>Easy to use</a:t>
            </a:r>
          </a:p>
          <a:p>
            <a:r>
              <a:rPr lang="en-US" sz="2400" dirty="0"/>
              <a:t>High performance</a:t>
            </a:r>
          </a:p>
          <a:p>
            <a:r>
              <a:rPr lang="en-US" sz="2400" dirty="0"/>
              <a:t>Data consistency</a:t>
            </a:r>
          </a:p>
          <a:p>
            <a:r>
              <a:rPr lang="en-US" sz="2400" dirty="0"/>
              <a:t>Secure (SHA-2, JWT)</a:t>
            </a:r>
          </a:p>
          <a:p>
            <a:r>
              <a:rPr lang="en-US" sz="2400" dirty="0"/>
              <a:t>Robust design</a:t>
            </a:r>
          </a:p>
          <a:p>
            <a:r>
              <a:rPr lang="en-US" sz="2400" dirty="0"/>
              <a:t>Data driver approach</a:t>
            </a:r>
          </a:p>
          <a:p>
            <a:r>
              <a:rPr lang="en-US" sz="2400" dirty="0"/>
              <a:t>Concurrency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B0CFE834-6CE7-4611-A272-11D6E0397B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289" r="7767"/>
          <a:stretch/>
        </p:blipFill>
        <p:spPr>
          <a:xfrm>
            <a:off x="5068905" y="1082380"/>
            <a:ext cx="6564919" cy="469324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46495253"/>
      </p:ext>
    </p:extLst>
  </p:cSld>
  <p:clrMapOvr>
    <a:masterClrMapping/>
  </p:clrMapOvr>
</p:sld>
</file>

<file path=ppt/theme/theme1.xml><?xml version="1.0" encoding="utf-8"?>
<a:theme xmlns:a="http://schemas.openxmlformats.org/drawingml/2006/main" name="University of Iowa">
  <a:themeElements>
    <a:clrScheme name="University of Iowa Master">
      <a:dk1>
        <a:srgbClr val="000000"/>
      </a:dk1>
      <a:lt1>
        <a:srgbClr val="FFFFFF"/>
      </a:lt1>
      <a:dk2>
        <a:srgbClr val="9E9F9E"/>
      </a:dk2>
      <a:lt2>
        <a:srgbClr val="FFFFFF"/>
      </a:lt2>
      <a:accent1>
        <a:srgbClr val="FFCD00"/>
      </a:accent1>
      <a:accent2>
        <a:srgbClr val="000000"/>
      </a:accent2>
      <a:accent3>
        <a:srgbClr val="A5A5A5"/>
      </a:accent3>
      <a:accent4>
        <a:srgbClr val="CACBCA"/>
      </a:accent4>
      <a:accent5>
        <a:srgbClr val="767776"/>
      </a:accent5>
      <a:accent6>
        <a:srgbClr val="378093"/>
      </a:accent6>
      <a:hlink>
        <a:srgbClr val="378093"/>
      </a:hlink>
      <a:folHlink>
        <a:srgbClr val="9E9F9E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niversity of Iowa" id="{2444E05A-AFA2-A54F-8D2E-946502DE16C9}" vid="{C3EFCC9B-5335-724E-9CF2-A67B4B4327A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University of Iowa</Template>
  <TotalTime>71</TotalTime>
  <Words>164</Words>
  <Application>Microsoft Office PowerPoint</Application>
  <PresentationFormat>Widescreen</PresentationFormat>
  <Paragraphs>50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University of Iowa</vt:lpstr>
      <vt:lpstr>PowerPoint Presentation</vt:lpstr>
      <vt:lpstr>Technologies Used</vt:lpstr>
      <vt:lpstr>Process</vt:lpstr>
      <vt:lpstr>Features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Corliss, Jessica A</dc:creator>
  <cp:lastModifiedBy>Smietana, Piotr</cp:lastModifiedBy>
  <cp:revision>31</cp:revision>
  <dcterms:created xsi:type="dcterms:W3CDTF">2018-08-31T15:11:34Z</dcterms:created>
  <dcterms:modified xsi:type="dcterms:W3CDTF">2020-04-28T21:15:29Z</dcterms:modified>
</cp:coreProperties>
</file>