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Lato"/>
      <p:regular r:id="rId25"/>
      <p:bold r:id="rId26"/>
      <p:italic r:id="rId27"/>
      <p:boldItalic r:id="rId28"/>
    </p:embeddedFont>
    <p:embeddedFont>
      <p:font typeface="Century Schoolbook"/>
      <p:regular r:id="rId29"/>
      <p:bold r:id="rId30"/>
      <p:italic r:id="rId31"/>
      <p:boldItalic r:id="rId32"/>
    </p:embeddedFont>
    <p:embeddedFont>
      <p:font typeface="Helvetica Neu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AEAB0CA-B308-4C1D-8836-D1C90E1E9AB8}">
  <a:tblStyle styleId="{FAEAB0CA-B308-4C1D-8836-D1C90E1E9A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enturySchoolbook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enturySchoolbook-italic.fntdata"/><Relationship Id="rId30" Type="http://schemas.openxmlformats.org/officeDocument/2006/relationships/font" Target="fonts/CenturySchoolbook-bold.fntdata"/><Relationship Id="rId11" Type="http://schemas.openxmlformats.org/officeDocument/2006/relationships/slide" Target="slides/slide4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3.xml"/><Relationship Id="rId32" Type="http://schemas.openxmlformats.org/officeDocument/2006/relationships/font" Target="fonts/CenturySchoolbook-boldItalic.fntdata"/><Relationship Id="rId13" Type="http://schemas.openxmlformats.org/officeDocument/2006/relationships/slide" Target="slides/slide6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5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a681ceae_2_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75a681ceae_2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5a681ceae_2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75a681ceae_2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5a681ceae_2_1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75a681ceae_2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5a681ceae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5a681ceae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5a681ceae_2_2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75a681ceae_2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5a681ceae_2_1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75a681ceae_2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5a681ceae_2_2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75a681ceae_2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5a681ceae_2_1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75a681ceae_2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5a681ceae_2_2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75a681ceae_2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5a681ceae_2_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75a681ceae_2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a681ceae_2_1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75a681ceae_2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a681ceae_2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75a681ceae_2_1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talking about: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School and university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Project management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Civil and military construction and industry infrastructure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Computer software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State project</a:t>
            </a:r>
            <a:endParaRPr/>
          </a:p>
        </p:txBody>
      </p:sp>
      <p:sp>
        <p:nvSpPr>
          <p:cNvPr id="169" name="Google Shape;169;g75a681ceae_2_1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5a681ceae_2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75a681ceae_2_1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75a681ceae_2_1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a681ceae_2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75a681ceae_2_1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75a681ceae_2_1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5a681ceae_2_1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75a681ceae_2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a681ceae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5a681ceae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5a681ceae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5a681ceae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rgbClr val="A7A19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Schoolbook"/>
              <a:buNone/>
              <a:defRPr sz="5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 rot="-5400000">
            <a:off x="8098156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 rot="-5400000">
            <a:off x="7469505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7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27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27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27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27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27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27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27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27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 rot="-5400000">
            <a:off x="8098156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 rot="-5400000">
            <a:off x="7469505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46404" y="1285241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946404" y="1880663"/>
            <a:ext cx="3360420" cy="2748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74" name="Google Shape;74;p16"/>
          <p:cNvSpPr txBox="1"/>
          <p:nvPr>
            <p:ph idx="3" type="body"/>
          </p:nvPr>
        </p:nvSpPr>
        <p:spPr>
          <a:xfrm>
            <a:off x="4594860" y="1285241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5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75" name="Google Shape;75;p16"/>
          <p:cNvSpPr txBox="1"/>
          <p:nvPr>
            <p:ph idx="4" type="body"/>
          </p:nvPr>
        </p:nvSpPr>
        <p:spPr>
          <a:xfrm>
            <a:off x="4594860" y="1880663"/>
            <a:ext cx="3360420" cy="2748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 rot="-5400000">
            <a:off x="8098156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 rot="-5400000">
            <a:off x="7469505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 rot="-5400000">
            <a:off x="8098156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 rot="-5400000">
            <a:off x="7469505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rgbClr val="343437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 rot="-5400000">
            <a:off x="8098156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 rot="-5400000">
            <a:off x="7469505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Schoolbook"/>
              <a:buNone/>
              <a:defRPr b="0" sz="5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 rot="-5400000">
            <a:off x="8098156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 rot="-5400000">
            <a:off x="7469505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946404" y="1371600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4594860" y="1371600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102" name="Google Shape;102;p20"/>
          <p:cNvSpPr txBox="1"/>
          <p:nvPr>
            <p:ph idx="10" type="dt"/>
          </p:nvPr>
        </p:nvSpPr>
        <p:spPr>
          <a:xfrm rot="-5400000">
            <a:off x="8098156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 rot="-5400000">
            <a:off x="7469505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0" type="dt"/>
          </p:nvPr>
        </p:nvSpPr>
        <p:spPr>
          <a:xfrm rot="-5400000">
            <a:off x="8098156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 rot="-5400000">
            <a:off x="7469505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630936" y="342900"/>
            <a:ext cx="2400300" cy="12001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378200" y="514350"/>
            <a:ext cx="45592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2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630936" y="1574800"/>
            <a:ext cx="2400300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3" name="Google Shape;113;p22"/>
          <p:cNvSpPr txBox="1"/>
          <p:nvPr>
            <p:ph idx="10" type="dt"/>
          </p:nvPr>
        </p:nvSpPr>
        <p:spPr>
          <a:xfrm rot="-5400000">
            <a:off x="8098156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 rot="-5400000">
            <a:off x="7469505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type="title"/>
          </p:nvPr>
        </p:nvSpPr>
        <p:spPr>
          <a:xfrm>
            <a:off x="685800" y="3943350"/>
            <a:ext cx="74866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Schoolbook"/>
              <a:buNone/>
              <a:defRPr b="0"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/>
          <p:nvPr>
            <p:ph idx="2" type="pic"/>
          </p:nvPr>
        </p:nvSpPr>
        <p:spPr>
          <a:xfrm>
            <a:off x="0" y="0"/>
            <a:ext cx="8469630" cy="38466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685800" y="4581442"/>
            <a:ext cx="7486650" cy="4477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 rot="-5400000">
            <a:off x="8098156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 rot="-5400000">
            <a:off x="7469505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 rot="5400000">
            <a:off x="2537913" y="-219909"/>
            <a:ext cx="3263503" cy="6446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0" type="dt"/>
          </p:nvPr>
        </p:nvSpPr>
        <p:spPr>
          <a:xfrm rot="-5400000">
            <a:off x="8098156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 rot="-5400000">
            <a:off x="7469505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 rot="5400000">
            <a:off x="5203627" y="1568648"/>
            <a:ext cx="4423172" cy="18573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 rot="5400000">
            <a:off x="1260277" y="-403027"/>
            <a:ext cx="4423172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0" type="dt"/>
          </p:nvPr>
        </p:nvSpPr>
        <p:spPr>
          <a:xfrm rot="-5400000">
            <a:off x="8098156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1" type="ftr"/>
          </p:nvPr>
        </p:nvSpPr>
        <p:spPr>
          <a:xfrm rot="-5400000">
            <a:off x="7469505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  <a:defRPr b="0" i="0" sz="3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 rot="-5400000">
            <a:off x="8098156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 rot="-5400000">
            <a:off x="7469505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hyperlink" Target="https://github.com/Anjali-Deshmukh/255_DataMin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piegel.medill.northwestern.edu/_pdf/Spiegel_Online%20Review_eBook_Jun2017_FINAL.pdf" TargetMode="External"/><Relationship Id="rId4" Type="http://schemas.openxmlformats.org/officeDocument/2006/relationships/hyperlink" Target="https://link.springer.com/article/10.1007/s10664-019-09706-9" TargetMode="External"/><Relationship Id="rId5" Type="http://schemas.openxmlformats.org/officeDocument/2006/relationships/hyperlink" Target="https://www.academia.edu/291678/Sentiment_Analysis_An_Over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/>
          <p:nvPr/>
        </p:nvSpPr>
        <p:spPr>
          <a:xfrm>
            <a:off x="0" y="0"/>
            <a:ext cx="846963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2" name="Google Shape;142;p26"/>
          <p:cNvSpPr txBox="1"/>
          <p:nvPr>
            <p:ph type="ctrTitle"/>
          </p:nvPr>
        </p:nvSpPr>
        <p:spPr>
          <a:xfrm>
            <a:off x="482601" y="3423505"/>
            <a:ext cx="3008115" cy="12115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Schoolbook"/>
              <a:buNone/>
            </a:pPr>
            <a:r>
              <a:rPr b="1" lang="en" sz="2700"/>
              <a:t>Biased Review Detection</a:t>
            </a:r>
            <a:br>
              <a:rPr b="1" lang="en" sz="2000"/>
            </a:br>
            <a:r>
              <a:rPr b="1" lang="en" sz="1500"/>
              <a:t>CMPE 255 - Group 13</a:t>
            </a:r>
            <a:br>
              <a:rPr lang="en" sz="1800"/>
            </a:br>
            <a:endParaRPr sz="1800"/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15763" l="0" r="0" t="15757"/>
          <a:stretch/>
        </p:blipFill>
        <p:spPr>
          <a:xfrm>
            <a:off x="15" y="1"/>
            <a:ext cx="8469615" cy="31595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6"/>
          <p:cNvCxnSpPr/>
          <p:nvPr/>
        </p:nvCxnSpPr>
        <p:spPr>
          <a:xfrm>
            <a:off x="3714750" y="3610203"/>
            <a:ext cx="0" cy="83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26"/>
          <p:cNvSpPr txBox="1"/>
          <p:nvPr>
            <p:ph idx="1" type="subTitle"/>
          </p:nvPr>
        </p:nvSpPr>
        <p:spPr>
          <a:xfrm>
            <a:off x="3966480" y="3423505"/>
            <a:ext cx="4249403" cy="1211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397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" sz="1200"/>
              <a:t>Aayushi Gupta (01379958)</a:t>
            </a:r>
            <a:endParaRPr sz="1100"/>
          </a:p>
          <a:p>
            <a:pPr indent="-1397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" sz="1200"/>
              <a:t>Anjali Deshmukh (013859196)</a:t>
            </a:r>
            <a:endParaRPr sz="1100"/>
          </a:p>
          <a:p>
            <a:pPr indent="-1397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" sz="1200"/>
              <a:t>Sneha (013850174)</a:t>
            </a:r>
            <a:endParaRPr sz="1100"/>
          </a:p>
          <a:p>
            <a:pPr indent="-1397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" sz="1200"/>
              <a:t>Vaibhav Gupta(013859417)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937266" y="1391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None/>
            </a:pPr>
            <a:r>
              <a:rPr b="1" lang="en" sz="3000"/>
              <a:t>Dimensionality Reduction</a:t>
            </a:r>
            <a:endParaRPr sz="3000"/>
          </a:p>
        </p:txBody>
      </p:sp>
      <p:sp>
        <p:nvSpPr>
          <p:cNvPr id="226" name="Google Shape;226;p35"/>
          <p:cNvSpPr txBox="1"/>
          <p:nvPr/>
        </p:nvSpPr>
        <p:spPr>
          <a:xfrm>
            <a:off x="821100" y="1650325"/>
            <a:ext cx="5280900" cy="28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AutoNum type="arabicParenR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Removed the features DOC_ID, PRODUCT_CATEGORY, PRODUCT_ID as they played no significant role in the model training and prediction.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AutoNum type="arabicParenR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Performed feature aggregation - combined REVIEW_TEXT and REVIEW_TITLE and then used it as a single feature. 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AutoNum type="arabicParenR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Implemented PCA on the newly created features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482875" y="480050"/>
            <a:ext cx="72846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Schoolbook"/>
              <a:buNone/>
            </a:pPr>
            <a:r>
              <a:rPr b="1" lang="en" sz="3000"/>
              <a:t>Machine learning algorithms used</a:t>
            </a:r>
            <a:endParaRPr sz="3000"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482875" y="1743875"/>
            <a:ext cx="28923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200"/>
              <a:t>Classification models:</a:t>
            </a:r>
            <a:endParaRPr sz="1100"/>
          </a:p>
          <a:p>
            <a:pPr indent="-13970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en" sz="1100"/>
              <a:t>Logistic Regression</a:t>
            </a:r>
            <a:endParaRPr sz="1100"/>
          </a:p>
          <a:p>
            <a:pPr indent="-1397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100"/>
              <a:t>SVM</a:t>
            </a:r>
            <a:endParaRPr sz="1100"/>
          </a:p>
          <a:p>
            <a:pPr indent="-1397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100"/>
              <a:t>Decision Tree</a:t>
            </a:r>
            <a:endParaRPr sz="1100"/>
          </a:p>
          <a:p>
            <a:pPr indent="-13335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Logistic Regression with N-GRAMS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000"/>
              <a:buNone/>
            </a:pPr>
            <a:r>
              <a:rPr b="1" lang="en" sz="1200"/>
              <a:t>Ensemble methods:</a:t>
            </a:r>
            <a:endParaRPr sz="1100"/>
          </a:p>
          <a:p>
            <a:pPr indent="-13970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en" sz="1100"/>
              <a:t>Random Forest</a:t>
            </a:r>
            <a:endParaRPr sz="1100"/>
          </a:p>
          <a:p>
            <a:pPr indent="-1397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100"/>
              <a:t>Gradient Boosting</a:t>
            </a:r>
            <a:endParaRPr sz="1100"/>
          </a:p>
          <a:p>
            <a:pPr indent="-1397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100"/>
              <a:t>Extreme Gradient Boosting</a:t>
            </a:r>
            <a:endParaRPr sz="1100"/>
          </a:p>
          <a:p>
            <a:pPr indent="-1397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100"/>
              <a:t>Adaptive Boosting</a:t>
            </a:r>
            <a:endParaRPr sz="1100"/>
          </a:p>
        </p:txBody>
      </p:sp>
      <p:pic>
        <p:nvPicPr>
          <p:cNvPr id="233" name="Google Shape;23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0722" y="1675321"/>
            <a:ext cx="4616802" cy="1800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850" y="0"/>
            <a:ext cx="3088899" cy="22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7"/>
          <p:cNvSpPr txBox="1"/>
          <p:nvPr/>
        </p:nvSpPr>
        <p:spPr>
          <a:xfrm>
            <a:off x="4195700" y="2126800"/>
            <a:ext cx="2381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Decision Trees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763" y="2461900"/>
            <a:ext cx="3258625" cy="24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7"/>
          <p:cNvSpPr txBox="1"/>
          <p:nvPr/>
        </p:nvSpPr>
        <p:spPr>
          <a:xfrm>
            <a:off x="5067863" y="4727500"/>
            <a:ext cx="21384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9291" y="3039825"/>
            <a:ext cx="2750959" cy="202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7"/>
          <p:cNvSpPr txBox="1"/>
          <p:nvPr/>
        </p:nvSpPr>
        <p:spPr>
          <a:xfrm rot="-5400000">
            <a:off x="1139605" y="3808582"/>
            <a:ext cx="624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SVM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4" name="Google Shape;24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400" y="152400"/>
            <a:ext cx="3438451" cy="254180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7"/>
          <p:cNvSpPr txBox="1"/>
          <p:nvPr/>
        </p:nvSpPr>
        <p:spPr>
          <a:xfrm>
            <a:off x="1028725" y="2404200"/>
            <a:ext cx="2034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Gradient boosting</a:t>
            </a:r>
            <a:endParaRPr b="1" sz="165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/>
          <p:nvPr/>
        </p:nvSpPr>
        <p:spPr>
          <a:xfrm>
            <a:off x="342900" y="3829050"/>
            <a:ext cx="8126730" cy="131445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8"/>
          <p:cNvSpPr txBox="1"/>
          <p:nvPr>
            <p:ph type="title"/>
          </p:nvPr>
        </p:nvSpPr>
        <p:spPr>
          <a:xfrm>
            <a:off x="511512" y="4232925"/>
            <a:ext cx="76173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Century Schoolbook"/>
              <a:buNone/>
            </a:pPr>
            <a:r>
              <a:rPr b="1" lang="en" sz="3600">
                <a:solidFill>
                  <a:srgbClr val="FFFFFF"/>
                </a:solidFill>
              </a:rPr>
              <a:t>Model Results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53" name="Google Shape;253;p38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4" name="Google Shape;254;p38"/>
          <p:cNvSpPr/>
          <p:nvPr/>
        </p:nvSpPr>
        <p:spPr>
          <a:xfrm>
            <a:off x="8469630" y="0"/>
            <a:ext cx="674370" cy="51435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255" name="Google Shape;255;p38"/>
          <p:cNvGraphicFramePr/>
          <p:nvPr/>
        </p:nvGraphicFramePr>
        <p:xfrm>
          <a:off x="394075" y="9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{FAEAB0CA-B308-4C1D-8836-D1C90E1E9AB8}</a:tableStyleId>
              </a:tblPr>
              <a:tblGrid>
                <a:gridCol w="1853750"/>
                <a:gridCol w="1599500"/>
                <a:gridCol w="1726625"/>
                <a:gridCol w="1726625"/>
                <a:gridCol w="1726625"/>
              </a:tblGrid>
              <a:tr h="42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 score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 (with NGRAMS)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2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2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2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3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Boosting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2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AdaBoost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b="1" lang="en" sz="3000"/>
              <a:t>Lessons Learnt:</a:t>
            </a:r>
            <a:endParaRPr sz="3000"/>
          </a:p>
        </p:txBody>
      </p:sp>
      <p:grpSp>
        <p:nvGrpSpPr>
          <p:cNvPr id="261" name="Google Shape;261;p39"/>
          <p:cNvGrpSpPr/>
          <p:nvPr/>
        </p:nvGrpSpPr>
        <p:grpSpPr>
          <a:xfrm>
            <a:off x="1048792" y="1973065"/>
            <a:ext cx="6378507" cy="2224560"/>
            <a:chOff x="136326" y="617699"/>
            <a:chExt cx="8504676" cy="2966080"/>
          </a:xfrm>
        </p:grpSpPr>
        <p:sp>
          <p:nvSpPr>
            <p:cNvPr id="262" name="Google Shape;262;p39"/>
            <p:cNvSpPr/>
            <p:nvPr/>
          </p:nvSpPr>
          <p:spPr>
            <a:xfrm>
              <a:off x="136326" y="617699"/>
              <a:ext cx="1125914" cy="1125914"/>
            </a:xfrm>
            <a:prstGeom prst="ellipse">
              <a:avLst/>
            </a:prstGeom>
            <a:solidFill>
              <a:srgbClr val="91A9B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9"/>
            <p:cNvSpPr/>
            <p:nvPr/>
          </p:nvSpPr>
          <p:spPr>
            <a:xfrm>
              <a:off x="372768" y="854141"/>
              <a:ext cx="653030" cy="6530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1503508" y="617699"/>
              <a:ext cx="2653941" cy="1125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9"/>
            <p:cNvSpPr txBox="1"/>
            <p:nvPr/>
          </p:nvSpPr>
          <p:spPr>
            <a:xfrm>
              <a:off x="1503508" y="617699"/>
              <a:ext cx="2653941" cy="1125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Schoolbook"/>
                <a:buNone/>
              </a:pPr>
              <a:r>
                <a:rPr lang="en" sz="12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Data exploration and preprocessing form the very important steps. </a:t>
              </a:r>
              <a:endParaRPr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66" name="Google Shape;266;p39"/>
            <p:cNvSpPr/>
            <p:nvPr/>
          </p:nvSpPr>
          <p:spPr>
            <a:xfrm>
              <a:off x="4619879" y="617699"/>
              <a:ext cx="1125914" cy="11259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4856321" y="854141"/>
              <a:ext cx="653030" cy="65303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5987061" y="617699"/>
              <a:ext cx="2653941" cy="1125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9"/>
            <p:cNvSpPr txBox="1"/>
            <p:nvPr/>
          </p:nvSpPr>
          <p:spPr>
            <a:xfrm>
              <a:off x="5987061" y="617699"/>
              <a:ext cx="2653941" cy="1125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Schoolbook"/>
                <a:buNone/>
              </a:pPr>
              <a:r>
                <a:rPr lang="en" sz="12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Quality of the dataset plays a vital role in building quality models. “Garbage in Garbage out policy” exists.</a:t>
              </a:r>
              <a:endParaRPr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136326" y="2457865"/>
              <a:ext cx="1125914" cy="11259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372768" y="2694307"/>
              <a:ext cx="653030" cy="6530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9"/>
            <p:cNvSpPr/>
            <p:nvPr/>
          </p:nvSpPr>
          <p:spPr>
            <a:xfrm>
              <a:off x="1503508" y="2457865"/>
              <a:ext cx="2653941" cy="1125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9"/>
            <p:cNvSpPr txBox="1"/>
            <p:nvPr/>
          </p:nvSpPr>
          <p:spPr>
            <a:xfrm>
              <a:off x="1503508" y="2457865"/>
              <a:ext cx="2653941" cy="1125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Schoolbook"/>
                <a:buNone/>
              </a:pPr>
              <a:r>
                <a:rPr lang="en" sz="12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Text mining process is challenging-”especially if we have less number of  features to rely on”. </a:t>
              </a:r>
              <a:endParaRPr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74" name="Google Shape;274;p39"/>
            <p:cNvSpPr/>
            <p:nvPr/>
          </p:nvSpPr>
          <p:spPr>
            <a:xfrm>
              <a:off x="4619879" y="2457865"/>
              <a:ext cx="1125914" cy="112591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9"/>
            <p:cNvSpPr/>
            <p:nvPr/>
          </p:nvSpPr>
          <p:spPr>
            <a:xfrm>
              <a:off x="4856321" y="2694307"/>
              <a:ext cx="653030" cy="65303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9"/>
            <p:cNvSpPr/>
            <p:nvPr/>
          </p:nvSpPr>
          <p:spPr>
            <a:xfrm>
              <a:off x="5987061" y="2457865"/>
              <a:ext cx="2653941" cy="1125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9"/>
            <p:cNvSpPr txBox="1"/>
            <p:nvPr/>
          </p:nvSpPr>
          <p:spPr>
            <a:xfrm>
              <a:off x="5987061" y="2457865"/>
              <a:ext cx="2653941" cy="1125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Schoolbook"/>
                <a:buNone/>
              </a:pPr>
              <a:r>
                <a:rPr lang="en" sz="12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Model accuracy can be improved with hyper-tuning parameters.</a:t>
              </a:r>
              <a:endParaRPr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0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-2" l="0" r="7338" t="0"/>
          <a:stretch/>
        </p:blipFill>
        <p:spPr>
          <a:xfrm>
            <a:off x="475499" y="480060"/>
            <a:ext cx="4197897" cy="419107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/>
          <p:nvPr>
            <p:ph idx="2" type="body"/>
          </p:nvPr>
        </p:nvSpPr>
        <p:spPr>
          <a:xfrm>
            <a:off x="4745293" y="558595"/>
            <a:ext cx="3470590" cy="40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33350" lvl="0" marL="139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700"/>
              <a:t>After a lot of data exploration, Feature engineering and trying out a number of machine learning algorithms, we achieved a maximum accuracy of </a:t>
            </a:r>
            <a:r>
              <a:rPr b="1" lang="en" sz="1700"/>
              <a:t>80.6%</a:t>
            </a:r>
            <a:r>
              <a:rPr lang="en" sz="1700"/>
              <a:t> in identifying biased customer review.</a:t>
            </a:r>
            <a:endParaRPr sz="1100"/>
          </a:p>
          <a:p>
            <a:pPr indent="-133350" lvl="0" marL="1397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Char char="•"/>
            </a:pPr>
            <a:r>
              <a:rPr lang="en" sz="1700" u="sng"/>
              <a:t>Github Repo:</a:t>
            </a:r>
            <a:endParaRPr sz="1700"/>
          </a:p>
          <a:p>
            <a:pPr indent="-133350" lvl="0" marL="1397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Char char="•"/>
            </a:pPr>
            <a:r>
              <a:rPr lang="en" sz="1700" u="sng">
                <a:solidFill>
                  <a:schemeClr val="hlink"/>
                </a:solidFill>
                <a:hlinkClick r:id="rId4"/>
              </a:rPr>
              <a:t>https://github.com/Anjali-Deshmukh/255_DataMining</a:t>
            </a:r>
            <a:br>
              <a:rPr lang="en" sz="1700"/>
            </a:b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1"/>
          <p:cNvSpPr/>
          <p:nvPr/>
        </p:nvSpPr>
        <p:spPr>
          <a:xfrm>
            <a:off x="629675" y="-376575"/>
            <a:ext cx="8205300" cy="360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1"/>
          <p:cNvSpPr/>
          <p:nvPr/>
        </p:nvSpPr>
        <p:spPr>
          <a:xfrm>
            <a:off x="342900" y="3829050"/>
            <a:ext cx="8126730" cy="131445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1"/>
          <p:cNvSpPr txBox="1"/>
          <p:nvPr>
            <p:ph type="title"/>
          </p:nvPr>
        </p:nvSpPr>
        <p:spPr>
          <a:xfrm>
            <a:off x="708137" y="3899104"/>
            <a:ext cx="7617326" cy="7943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Century Schoolbook"/>
              <a:buNone/>
            </a:pPr>
            <a:r>
              <a:rPr b="1" lang="en" sz="3600">
                <a:solidFill>
                  <a:srgbClr val="FFFFFF"/>
                </a:solidFill>
              </a:rPr>
              <a:t>Rubrics</a:t>
            </a:r>
            <a:r>
              <a:rPr b="1" lang="en" sz="4100">
                <a:solidFill>
                  <a:srgbClr val="FFFFFF"/>
                </a:solidFill>
              </a:rPr>
              <a:t> </a:t>
            </a:r>
            <a:endParaRPr sz="4100">
              <a:solidFill>
                <a:srgbClr val="FFFFFF"/>
              </a:solidFill>
            </a:endParaRPr>
          </a:p>
        </p:txBody>
      </p:sp>
      <p:sp>
        <p:nvSpPr>
          <p:cNvPr id="293" name="Google Shape;293;p41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4" name="Google Shape;294;p41"/>
          <p:cNvSpPr/>
          <p:nvPr/>
        </p:nvSpPr>
        <p:spPr>
          <a:xfrm>
            <a:off x="8469630" y="0"/>
            <a:ext cx="674370" cy="51435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95" name="Google Shape;2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542665"/>
            <a:ext cx="8126725" cy="3126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122291" y="49562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" sz="3000"/>
              <a:t>References</a:t>
            </a:r>
            <a:endParaRPr sz="3000"/>
          </a:p>
        </p:txBody>
      </p:sp>
      <p:sp>
        <p:nvSpPr>
          <p:cNvPr id="301" name="Google Shape;301;p42"/>
          <p:cNvSpPr txBox="1"/>
          <p:nvPr/>
        </p:nvSpPr>
        <p:spPr>
          <a:xfrm>
            <a:off x="201700" y="1540805"/>
            <a:ext cx="83565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entury Schoolbook"/>
                <a:ea typeface="Century Schoolbook"/>
                <a:cs typeface="Century Schoolbook"/>
                <a:sym typeface="Century Schoolbook"/>
                <a:hlinkClick r:id="rId3"/>
              </a:rPr>
              <a:t>1. https://spiegel.medill.northwestern.edu/_pdf/Spiegel_Online%20Review_eBook_Jun2017_FINAL.pdf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2. Towards understanding and detecting fake reviews in app stores: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u="sng">
                <a:solidFill>
                  <a:schemeClr val="hlink"/>
                </a:solidFill>
                <a:latin typeface="Century Schoolbook"/>
                <a:ea typeface="Century Schoolbook"/>
                <a:cs typeface="Century Schoolbook"/>
                <a:sym typeface="Century Schoolbook"/>
                <a:hlinkClick r:id="rId4"/>
              </a:rPr>
              <a:t>https://link.springer.com/article/10.1007/s10664-019-09706-9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3. Yelena Mejova. Sentiment Analysis: An Overview, </a:t>
            </a:r>
            <a:r>
              <a:rPr lang="en" sz="1200" u="sng">
                <a:solidFill>
                  <a:schemeClr val="hlink"/>
                </a:solidFill>
                <a:latin typeface="Century Schoolbook"/>
                <a:ea typeface="Century Schoolbook"/>
                <a:cs typeface="Century Schoolbook"/>
                <a:sym typeface="Century Schoolbook"/>
                <a:hlinkClick r:id="rId5"/>
              </a:rPr>
              <a:t>https://www.academia.edu/291678/Sentiment_Analysis_An_Overview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4. C.J. Hutto, Dennis Folds, Scott Appling, “Computationally Detecting and Quantifying the Degree of Bias in Sentence-Level Text of News Stories”(HUSO 2015)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5. Nitin Jindal, Bing Liu, “Review Spam Detection” (WWW 2007 / Poster Paper)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249379" y="249745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" sz="3000"/>
              <a:t>Reviews influence our Opinion</a:t>
            </a:r>
            <a:endParaRPr sz="3000"/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9" y="1611809"/>
            <a:ext cx="3605465" cy="24066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27"/>
          <p:cNvGrpSpPr/>
          <p:nvPr/>
        </p:nvGrpSpPr>
        <p:grpSpPr>
          <a:xfrm>
            <a:off x="249367" y="2288763"/>
            <a:ext cx="3997680" cy="1268787"/>
            <a:chOff x="650" y="1436736"/>
            <a:chExt cx="5330240" cy="1691716"/>
          </a:xfrm>
        </p:grpSpPr>
        <p:sp>
          <p:nvSpPr>
            <p:cNvPr id="153" name="Google Shape;153;p27"/>
            <p:cNvSpPr/>
            <p:nvPr/>
          </p:nvSpPr>
          <p:spPr>
            <a:xfrm>
              <a:off x="650" y="1436736"/>
              <a:ext cx="2284388" cy="1450586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254471" y="1677866"/>
              <a:ext cx="2284388" cy="145058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39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 txBox="1"/>
            <p:nvPr/>
          </p:nvSpPr>
          <p:spPr>
            <a:xfrm>
              <a:off x="296957" y="1720352"/>
              <a:ext cx="2199416" cy="1365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entury Schoolbook"/>
                <a:buNone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Nearly 95% of shoppers read online reviews before making a purchase.</a:t>
              </a:r>
              <a:endParaRPr sz="1100"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2792681" y="1436736"/>
              <a:ext cx="2284388" cy="1450586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3046502" y="1677866"/>
              <a:ext cx="2284388" cy="145058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39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7"/>
            <p:cNvSpPr txBox="1"/>
            <p:nvPr/>
          </p:nvSpPr>
          <p:spPr>
            <a:xfrm>
              <a:off x="3088988" y="1720352"/>
              <a:ext cx="2199416" cy="1365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entury Schoolbook"/>
                <a:buNone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Reviews are a powerful form of consumer engagement. </a:t>
              </a:r>
              <a:endParaRPr sz="11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67029" y="237445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" sz="3000"/>
              <a:t>Why is this important?</a:t>
            </a:r>
            <a:endParaRPr sz="3000"/>
          </a:p>
        </p:txBody>
      </p:sp>
      <p:sp>
        <p:nvSpPr>
          <p:cNvPr id="164" name="Google Shape;164;p28"/>
          <p:cNvSpPr/>
          <p:nvPr/>
        </p:nvSpPr>
        <p:spPr>
          <a:xfrm>
            <a:off x="467023" y="1450175"/>
            <a:ext cx="37806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Big businesses like Amazon earn millions of dollars based on the online selling platform where they give countless options to the customers. </a:t>
            </a:r>
            <a:endParaRPr sz="1100"/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Customers highly depend on the reviews given by previous customers to decide on buying that product.</a:t>
            </a:r>
            <a:endParaRPr sz="1100"/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Thus it is very important that these reviews are dependable.</a:t>
            </a:r>
            <a:endParaRPr sz="1100"/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Our dataset consists of around 20 thousand labelled customer reviews from Amazon for various products.</a:t>
            </a:r>
            <a:endParaRPr sz="1100"/>
          </a:p>
        </p:txBody>
      </p:sp>
      <p:pic>
        <p:nvPicPr>
          <p:cNvPr id="165" name="Google Shape;165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093" r="30349" t="0"/>
          <a:stretch/>
        </p:blipFill>
        <p:spPr>
          <a:xfrm>
            <a:off x="4871465" y="1450181"/>
            <a:ext cx="3006533" cy="2729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b="1" lang="en" sz="3000"/>
              <a:t>DataSet </a:t>
            </a:r>
            <a:endParaRPr sz="3000"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946404" y="1450181"/>
            <a:ext cx="4389120" cy="31849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39700" lvl="0" marL="139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b="1" lang="en" sz="1300"/>
              <a:t>Real </a:t>
            </a:r>
            <a:r>
              <a:rPr lang="en" sz="1300"/>
              <a:t>customer reviews data set from Amazon.com</a:t>
            </a:r>
            <a:endParaRPr sz="1100"/>
          </a:p>
          <a:p>
            <a:pPr indent="-139700" lvl="0" marL="1397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00"/>
              <a:buChar char="•"/>
            </a:pPr>
            <a:r>
              <a:rPr b="1" lang="en" sz="1300"/>
              <a:t>Source</a:t>
            </a:r>
            <a:r>
              <a:rPr lang="en" sz="1300"/>
              <a:t>: Amazon (requested through student mail &amp; follow-up)</a:t>
            </a:r>
            <a:endParaRPr sz="1100"/>
          </a:p>
          <a:p>
            <a:pPr indent="-139700" lvl="0" marL="1397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00"/>
              <a:buChar char="•"/>
            </a:pPr>
            <a:r>
              <a:rPr lang="en" sz="1300"/>
              <a:t>Categorized as: Biased &amp; Unbiased </a:t>
            </a:r>
            <a:r>
              <a:rPr b="1" lang="en" sz="1300"/>
              <a:t>labelled </a:t>
            </a:r>
            <a:r>
              <a:rPr lang="en" sz="1300"/>
              <a:t>Vectors.</a:t>
            </a:r>
            <a:endParaRPr sz="1100"/>
          </a:p>
          <a:p>
            <a:pPr indent="-139700" lvl="0" marL="1397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00"/>
              <a:buChar char="•"/>
            </a:pPr>
            <a:r>
              <a:rPr lang="en" sz="1300"/>
              <a:t>Data Count: 21000 </a:t>
            </a:r>
            <a:endParaRPr sz="1100"/>
          </a:p>
          <a:p>
            <a:pPr indent="-139700" lvl="0" marL="1397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00"/>
              <a:buChar char="•"/>
            </a:pPr>
            <a:r>
              <a:rPr b="1" lang="en" sz="1300"/>
              <a:t>Biased</a:t>
            </a:r>
            <a:r>
              <a:rPr lang="en" sz="1300"/>
              <a:t>: </a:t>
            </a:r>
            <a:r>
              <a:rPr b="1" lang="en" sz="1300"/>
              <a:t>10500; Unbiased: 10500</a:t>
            </a:r>
            <a:endParaRPr sz="1300"/>
          </a:p>
          <a:p>
            <a:pPr indent="-139700" lvl="0" marL="1397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00"/>
              <a:buChar char="•"/>
            </a:pPr>
            <a:r>
              <a:rPr b="1" lang="en" sz="1300"/>
              <a:t>Fields </a:t>
            </a:r>
            <a:r>
              <a:rPr lang="en" sz="1300"/>
              <a:t>(Count 10)</a:t>
            </a:r>
            <a:r>
              <a:rPr b="1" lang="en" sz="1300"/>
              <a:t>: </a:t>
            </a:r>
            <a:r>
              <a:rPr lang="en" sz="1300"/>
              <a:t>DOC_ID, </a:t>
            </a:r>
            <a:r>
              <a:rPr b="1" lang="en" sz="1300"/>
              <a:t>LABEL</a:t>
            </a:r>
            <a:r>
              <a:rPr lang="en" sz="1300"/>
              <a:t>, RATING, </a:t>
            </a:r>
            <a:r>
              <a:rPr b="1" lang="en" sz="1300"/>
              <a:t>VERIFIED_PURCHASE</a:t>
            </a:r>
            <a:r>
              <a:rPr lang="en" sz="1300"/>
              <a:t>, PRODUCT_CATEGORY,  PRODUCT_ID, PRODUCT_TITLE, REVIEW_TITLE, </a:t>
            </a:r>
            <a:r>
              <a:rPr b="1" lang="en" sz="1300"/>
              <a:t>REVIEW_TEXT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300"/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8998" y="2059503"/>
            <a:ext cx="2478466" cy="1511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81631" y="274872"/>
            <a:ext cx="3400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b="1" lang="en" sz="3000"/>
              <a:t>Feature set</a:t>
            </a:r>
            <a:endParaRPr sz="3000"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81614" y="1743869"/>
            <a:ext cx="3794023" cy="3183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Features considered for training the model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</a:pPr>
            <a:r>
              <a:rPr lang="en" sz="1300"/>
              <a:t>	</a:t>
            </a:r>
            <a:r>
              <a:rPr b="1" lang="en" sz="1300"/>
              <a:t>From DataSet: </a:t>
            </a:r>
            <a:endParaRPr sz="1100"/>
          </a:p>
          <a:p>
            <a:pPr indent="-146050" lvl="4" marL="965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Verified_Purchase</a:t>
            </a:r>
            <a:endParaRPr sz="1300"/>
          </a:p>
          <a:p>
            <a:pPr indent="-146050" lvl="4" marL="965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Review Text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000"/>
              <a:buNone/>
            </a:pPr>
            <a:r>
              <a:rPr lang="en" sz="1300"/>
              <a:t>	</a:t>
            </a:r>
            <a:r>
              <a:rPr b="1" lang="en" sz="1300"/>
              <a:t>Explored:</a:t>
            </a:r>
            <a:endParaRPr sz="1100"/>
          </a:p>
          <a:p>
            <a:pPr indent="-146050" lvl="4" marL="965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Review Nouns</a:t>
            </a:r>
            <a:endParaRPr sz="1100"/>
          </a:p>
          <a:p>
            <a:pPr indent="-146050" lvl="4" marL="965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Review Polarity</a:t>
            </a:r>
            <a:endParaRPr sz="1100"/>
          </a:p>
          <a:p>
            <a:pPr indent="-146050" lvl="4" marL="965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Review Word Count</a:t>
            </a:r>
            <a:endParaRPr sz="1100"/>
          </a:p>
          <a:p>
            <a:pPr indent="-146050" lvl="4" marL="965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Review Adjectives</a:t>
            </a:r>
            <a:endParaRPr sz="1100"/>
          </a:p>
          <a:p>
            <a:pPr indent="-146050" lvl="4" marL="965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Review Adverbs</a:t>
            </a:r>
            <a:endParaRPr sz="1100"/>
          </a:p>
          <a:p>
            <a:pPr indent="-146050" lvl="4" marL="965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Review Verbs</a:t>
            </a:r>
            <a:endParaRPr sz="1100"/>
          </a:p>
          <a:p>
            <a:pPr indent="-146050" lvl="4" marL="965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Review Length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300"/>
          </a:p>
        </p:txBody>
      </p:sp>
      <p:pic>
        <p:nvPicPr>
          <p:cNvPr id="181" name="Google Shape;18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4868" y="1108326"/>
            <a:ext cx="3907492" cy="2926847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Database" id="182" name="Google Shape;18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960" y="2015911"/>
            <a:ext cx="353962" cy="3539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g under magnifying glass" id="183" name="Google Shape;18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903" y="2817527"/>
            <a:ext cx="332050" cy="3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7A192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342900" y="0"/>
            <a:ext cx="8126730" cy="3829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342900" y="3829050"/>
            <a:ext cx="8126730" cy="131445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 txBox="1"/>
          <p:nvPr>
            <p:ph type="title"/>
          </p:nvPr>
        </p:nvSpPr>
        <p:spPr>
          <a:xfrm>
            <a:off x="442666" y="4082653"/>
            <a:ext cx="7617326" cy="80724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b="1" lang="en" sz="3600"/>
              <a:t>Product Category Distribution</a:t>
            </a:r>
            <a:endParaRPr sz="1100"/>
          </a:p>
        </p:txBody>
      </p:sp>
      <p:pic>
        <p:nvPicPr>
          <p:cNvPr id="193" name="Google Shape;193;p31"/>
          <p:cNvPicPr preferRelativeResize="0"/>
          <p:nvPr/>
        </p:nvPicPr>
        <p:blipFill rotWithShape="1">
          <a:blip r:embed="rId3">
            <a:alphaModFix/>
          </a:blip>
          <a:srcRect b="9354" l="0" r="-1" t="3516"/>
          <a:stretch/>
        </p:blipFill>
        <p:spPr>
          <a:xfrm>
            <a:off x="680682" y="332096"/>
            <a:ext cx="7451166" cy="3164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7A19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342900" y="0"/>
            <a:ext cx="8115300" cy="37124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/>
          <p:nvPr/>
        </p:nvSpPr>
        <p:spPr>
          <a:xfrm>
            <a:off x="342900" y="3829050"/>
            <a:ext cx="8126730" cy="131445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2"/>
          <p:cNvSpPr txBox="1"/>
          <p:nvPr>
            <p:ph type="title"/>
          </p:nvPr>
        </p:nvSpPr>
        <p:spPr>
          <a:xfrm>
            <a:off x="708137" y="3886200"/>
            <a:ext cx="7617326" cy="80724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entury Schoolbook"/>
              <a:buNone/>
            </a:pPr>
            <a:r>
              <a:rPr b="1" lang="en" sz="3600"/>
              <a:t>Ratings Distribution</a:t>
            </a:r>
            <a:endParaRPr sz="3600"/>
          </a:p>
        </p:txBody>
      </p:sp>
      <p:pic>
        <p:nvPicPr>
          <p:cNvPr id="202" name="Google Shape;202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424" y="480061"/>
            <a:ext cx="3241728" cy="286893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/>
          <p:nvPr/>
        </p:nvSpPr>
        <p:spPr>
          <a:xfrm>
            <a:off x="204140" y="3348991"/>
            <a:ext cx="4572000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BIASED</a:t>
            </a:r>
            <a:endParaRPr b="0" i="0" sz="1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4" name="Google Shape;204;p32"/>
          <p:cNvSpPr/>
          <p:nvPr/>
        </p:nvSpPr>
        <p:spPr>
          <a:xfrm>
            <a:off x="4128743" y="3348991"/>
            <a:ext cx="4572000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UNBIASED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600" y="383787"/>
            <a:ext cx="3241726" cy="2944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106125" y="274325"/>
            <a:ext cx="8109900" cy="657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Frequency/Most used Words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946404" y="1371600"/>
            <a:ext cx="64464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0" y="1371600"/>
            <a:ext cx="8279225" cy="360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133700" y="274325"/>
            <a:ext cx="80823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Polarity distribution for the biased and unbiased label sets:</a:t>
            </a:r>
            <a:endParaRPr/>
          </a:p>
        </p:txBody>
      </p:sp>
      <p:graphicFrame>
        <p:nvGraphicFramePr>
          <p:cNvPr id="218" name="Google Shape;218;p34"/>
          <p:cNvGraphicFramePr/>
          <p:nvPr/>
        </p:nvGraphicFramePr>
        <p:xfrm>
          <a:off x="555350" y="168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{FAEAB0CA-B308-4C1D-8836-D1C90E1E9AB8}</a:tableStyleId>
              </a:tblPr>
              <a:tblGrid>
                <a:gridCol w="3619500"/>
                <a:gridCol w="3619500"/>
              </a:tblGrid>
              <a:tr h="303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25" y="2044300"/>
            <a:ext cx="3353125" cy="23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000" y="2067275"/>
            <a:ext cx="3289700" cy="22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