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8" autoAdjust="0"/>
    <p:restoredTop sz="95885" autoAdjust="0"/>
  </p:normalViewPr>
  <p:slideViewPr>
    <p:cSldViewPr snapToGrid="0" snapToObjects="1">
      <p:cViewPr>
        <p:scale>
          <a:sx n="33" d="100"/>
          <a:sy n="33" d="100"/>
        </p:scale>
        <p:origin x="-1013" y="-3005"/>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5"/>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207568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f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9422547"/>
          </a:xfrm>
          <a:prstGeom prst="rect">
            <a:avLst/>
          </a:prstGeom>
          <a:noFill/>
          <a:ln w="9525">
            <a:noFill/>
            <a:miter lim="800000"/>
            <a:headEnd/>
            <a:tailEnd/>
          </a:ln>
        </p:spPr>
        <p:txBody>
          <a:bodyPr lIns="406384" tIns="406384" rIns="406384" bIns="406384">
            <a:spAutoFit/>
          </a:bodyPr>
          <a:lstStyle/>
          <a:p>
            <a:pPr defTabSz="3901342"/>
            <a:endParaRPr lang="en-US" sz="2987" dirty="0"/>
          </a:p>
          <a:p>
            <a:pPr lvl="0"/>
            <a:r>
              <a:rPr lang="en-US" sz="2987" dirty="0"/>
              <a:t>[1] </a:t>
            </a:r>
            <a:r>
              <a:rPr lang="en-US" dirty="0"/>
              <a:t>Kim, Kyoung-Jae, and Won Lee. "Stock Market Prediction Using Artificial Neural Networks with Optimal Feature Transformation." </a:t>
            </a:r>
            <a:r>
              <a:rPr lang="en-US" i="1" dirty="0"/>
              <a:t>Neural Computing &amp; Applications </a:t>
            </a:r>
            <a:r>
              <a:rPr lang="en-US" dirty="0"/>
              <a:t>13.3 (2004): 255-60.</a:t>
            </a:r>
          </a:p>
          <a:p>
            <a:pPr>
              <a:defRPr/>
            </a:pPr>
            <a:endParaRPr lang="en-US" sz="2987" dirty="0"/>
          </a:p>
          <a:p>
            <a:pPr lvl="0"/>
            <a:r>
              <a:rPr lang="en-US" sz="2987" dirty="0"/>
              <a:t>[2] </a:t>
            </a:r>
            <a:r>
              <a:rPr lang="en-US" dirty="0"/>
              <a:t>Tilakaratne, C., M. Mammadov, and S. Morris. "Modified Neural Network Algorithms for Predicting Trading Signals of Stock Market Indices." </a:t>
            </a:r>
            <a:r>
              <a:rPr lang="en-US" i="1" dirty="0"/>
              <a:t>Journal of Applied Mathematics &amp; Decision Sciences </a:t>
            </a:r>
            <a:r>
              <a:rPr lang="en-US" dirty="0"/>
              <a:t>2009 (2009): 1-22.</a:t>
            </a:r>
          </a:p>
          <a:p>
            <a:pPr>
              <a:defRPr/>
            </a:pPr>
            <a:endParaRPr lang="en-US" sz="2987" dirty="0"/>
          </a:p>
          <a:p>
            <a:pPr lvl="0"/>
            <a:r>
              <a:rPr lang="en-US" sz="2987" dirty="0"/>
              <a:t>[3] </a:t>
            </a:r>
            <a:r>
              <a:rPr lang="en-US" dirty="0"/>
              <a:t>L. Yu, H. Chen, S. Wang and K. K. Lai, "Evolving Least Squares Support Vector Machines for Stock Market Trend Mining," in </a:t>
            </a:r>
            <a:r>
              <a:rPr lang="en-US" i="1" dirty="0"/>
              <a:t>IEEE Transactions on Evolutionary Computation</a:t>
            </a:r>
            <a:r>
              <a:rPr lang="en-US" dirty="0"/>
              <a:t>, vol. 13, no. 1, pp. 87-102, Feb. 2009</a:t>
            </a:r>
          </a:p>
          <a:p>
            <a:pPr>
              <a:defRPr/>
            </a:pPr>
            <a:endParaRPr lang="en-US" sz="2987" dirty="0"/>
          </a:p>
          <a:p>
            <a:pPr>
              <a:defRPr/>
            </a:pPr>
            <a:r>
              <a:rPr lang="en-US" sz="2987" dirty="0"/>
              <a:t>[4] </a:t>
            </a:r>
            <a:r>
              <a:rPr lang="en-US" dirty="0"/>
              <a:t>. Kwon and B. Moon, "A Hybrid Neurogenetic Approach for Stock Forecasting," in </a:t>
            </a:r>
            <a:r>
              <a:rPr lang="en-US" i="1" dirty="0"/>
              <a:t>IEEE Transactions on Neural Networks</a:t>
            </a:r>
            <a:r>
              <a:rPr lang="en-US" dirty="0"/>
              <a:t>, vol. 18, no. 3, pp. 851-864, May 2007.</a:t>
            </a:r>
            <a:r>
              <a:rPr lang="en-US" sz="3200" dirty="0"/>
              <a:t> </a:t>
            </a:r>
            <a:endParaRPr lang="en-US" sz="2987" dirty="0"/>
          </a:p>
        </p:txBody>
      </p:sp>
      <p:sp>
        <p:nvSpPr>
          <p:cNvPr id="4155" name="Text Box 406"/>
          <p:cNvSpPr txBox="1">
            <a:spLocks noChangeArrowheads="1"/>
          </p:cNvSpPr>
          <p:nvPr/>
        </p:nvSpPr>
        <p:spPr bwMode="auto">
          <a:xfrm>
            <a:off x="33458655" y="5725399"/>
            <a:ext cx="8839200" cy="6336831"/>
          </a:xfrm>
          <a:prstGeom prst="rect">
            <a:avLst/>
          </a:prstGeom>
          <a:noFill/>
          <a:ln w="9525">
            <a:noFill/>
            <a:miter lim="800000"/>
            <a:headEnd/>
            <a:tailEnd/>
          </a:ln>
        </p:spPr>
        <p:txBody>
          <a:bodyPr lIns="406384" tIns="406384" rIns="406384" bIns="406384">
            <a:spAutoFit/>
          </a:bodyPr>
          <a:lstStyle/>
          <a:p>
            <a:pPr>
              <a:defRPr/>
            </a:pPr>
            <a:r>
              <a:rPr lang="en-US" sz="2987" dirty="0"/>
              <a:t>After data preprocessing for correlation analysis, it was clear that there was a significant impact of trend on the stock prices. With the Apple Stock price analysis the model was only able to trace the negative veracity in the stock prices. But after the preprocessing and hyper parameter tuning, the model was better at tracking the trend. Both the uptrend and downtrend were very closely matched by the model’s predictions. </a:t>
            </a:r>
          </a:p>
          <a:p>
            <a:pPr>
              <a:defRPr/>
            </a:pPr>
            <a:endParaRPr lang="en-US" sz="2987" dirty="0"/>
          </a:p>
          <a:p>
            <a:pPr>
              <a:defRPr/>
            </a:pPr>
            <a:r>
              <a:rPr lang="en-US" sz="2987" dirty="0"/>
              <a:t>The model was then integrated with a web application running on a flask server deployed on AWS EC2 for remote availability.</a:t>
            </a:r>
          </a:p>
        </p:txBody>
      </p:sp>
      <p:sp>
        <p:nvSpPr>
          <p:cNvPr id="77" name="Text Box 406"/>
          <p:cNvSpPr txBox="1">
            <a:spLocks noChangeArrowheads="1"/>
          </p:cNvSpPr>
          <p:nvPr/>
        </p:nvSpPr>
        <p:spPr bwMode="auto">
          <a:xfrm>
            <a:off x="22334951" y="6582680"/>
            <a:ext cx="9342350" cy="3102420"/>
          </a:xfrm>
          <a:prstGeom prst="rect">
            <a:avLst/>
          </a:prstGeom>
          <a:noFill/>
          <a:ln w="9525">
            <a:noFill/>
            <a:miter lim="800000"/>
            <a:headEnd/>
            <a:tailEnd/>
          </a:ln>
        </p:spPr>
        <p:txBody>
          <a:bodyPr wrap="square" lIns="406384" tIns="406384" rIns="406384" bIns="406384">
            <a:spAutoFit/>
          </a:bodyPr>
          <a:lstStyle/>
          <a:p>
            <a:pPr>
              <a:defRPr/>
            </a:pPr>
            <a:r>
              <a:rPr lang="en-US" dirty="0"/>
              <a:t>Since the stock market data is spread into different directories. Data processing involves combining the time series data together. The combined data is then cleaned to handling any missing values in the data set, handling any duplicate rows, to ensure right data format of the attributes</a:t>
            </a:r>
            <a:r>
              <a:rPr lang="en-US" sz="3200" dirty="0"/>
              <a:t> .</a:t>
            </a:r>
            <a:endParaRPr lang="en-US" sz="2987" dirty="0"/>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Stock prediction using neural networks</a:t>
            </a:r>
          </a:p>
          <a:p>
            <a:pPr algn="ctr" eaLnBrk="0" hangingPunct="0">
              <a:defRPr/>
            </a:pPr>
            <a:r>
              <a:rPr lang="en-US" sz="4800" b="1" dirty="0">
                <a:solidFill>
                  <a:srgbClr val="FFFFFF"/>
                </a:solidFill>
                <a:latin typeface="Arial" charset="0"/>
              </a:rPr>
              <a:t>Project Advisor: </a:t>
            </a:r>
            <a:r>
              <a:rPr lang="en-US" sz="4800" b="1" dirty="0" err="1">
                <a:solidFill>
                  <a:srgbClr val="FFFFFF"/>
                </a:solidFill>
                <a:latin typeface="Arial" charset="0"/>
              </a:rPr>
              <a:t>Gokay</a:t>
            </a:r>
            <a:r>
              <a:rPr lang="en-US" sz="4800" b="1" dirty="0">
                <a:solidFill>
                  <a:srgbClr val="FFFFFF"/>
                </a:solidFill>
                <a:latin typeface="Arial" charset="0"/>
              </a:rPr>
              <a:t> </a:t>
            </a:r>
            <a:r>
              <a:rPr lang="en-US" sz="4800" b="1" dirty="0" err="1">
                <a:solidFill>
                  <a:srgbClr val="FFFFFF"/>
                </a:solidFill>
                <a:latin typeface="Arial" charset="0"/>
              </a:rPr>
              <a:t>Saldamli</a:t>
            </a:r>
            <a:endParaRPr lang="en-US" sz="4800" b="1" dirty="0">
              <a:solidFill>
                <a:srgbClr val="FFFFFF"/>
              </a:solidFill>
              <a:latin typeface="Arial" charset="0"/>
            </a:endParaRPr>
          </a:p>
        </p:txBody>
      </p:sp>
      <p:sp>
        <p:nvSpPr>
          <p:cNvPr id="4100" name="Text Box 14"/>
          <p:cNvSpPr txBox="1">
            <a:spLocks noChangeArrowheads="1"/>
          </p:cNvSpPr>
          <p:nvPr/>
        </p:nvSpPr>
        <p:spPr bwMode="auto">
          <a:xfrm>
            <a:off x="1306437" y="6196723"/>
            <a:ext cx="8873067" cy="5022946"/>
          </a:xfrm>
          <a:prstGeom prst="rect">
            <a:avLst/>
          </a:prstGeom>
          <a:noFill/>
          <a:ln w="9525">
            <a:noFill/>
            <a:miter lim="800000"/>
            <a:headEnd/>
            <a:tailEnd/>
          </a:ln>
        </p:spPr>
        <p:txBody>
          <a:bodyPr wrap="square" lIns="406384" tIns="406384" rIns="406384" bIns="406384">
            <a:spAutoFit/>
          </a:bodyPr>
          <a:lstStyle/>
          <a:p>
            <a:pPr defTabSz="3901342"/>
            <a:r>
              <a:rPr lang="en-US" dirty="0"/>
              <a:t>Stock market historically has been very volatile with many factors having direct impact on the fluctuating nature of it. Many stock trading techniques involve technical analysis and fundamental analysis of each individual company’s stock to understand the future of its value. Not only does a company's health and earnings have weight in deriving its stock value, but also many other external factors such as sentiment of the market and public reaction toward events have direct effect on the volatility. </a:t>
            </a:r>
          </a:p>
          <a:p>
            <a:pPr defTabSz="3901342"/>
            <a:endParaRPr lang="en-US" sz="1280" dirty="0"/>
          </a:p>
        </p:txBody>
      </p:sp>
      <p:sp>
        <p:nvSpPr>
          <p:cNvPr id="4101" name="Text Box 388"/>
          <p:cNvSpPr txBox="1">
            <a:spLocks noChangeArrowheads="1"/>
          </p:cNvSpPr>
          <p:nvPr/>
        </p:nvSpPr>
        <p:spPr bwMode="auto">
          <a:xfrm>
            <a:off x="698502" y="18515803"/>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11510433" y="5678437"/>
            <a:ext cx="20747566"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1866" y="12474086"/>
            <a:ext cx="8873067" cy="4498122"/>
          </a:xfrm>
          <a:prstGeom prst="rect">
            <a:avLst/>
          </a:prstGeom>
          <a:noFill/>
          <a:ln w="9525">
            <a:noFill/>
            <a:miter lim="800000"/>
            <a:headEnd/>
            <a:tailEnd/>
          </a:ln>
        </p:spPr>
        <p:txBody>
          <a:bodyPr lIns="406384" tIns="406384" rIns="406384" bIns="406384">
            <a:spAutoFit/>
          </a:bodyPr>
          <a:lstStyle/>
          <a:p>
            <a:pPr>
              <a:defRPr/>
            </a:pPr>
            <a:endParaRPr lang="en-US" sz="2987" dirty="0"/>
          </a:p>
          <a:p>
            <a:pPr>
              <a:defRPr/>
            </a:pPr>
            <a:r>
              <a:rPr lang="en-US" sz="2987" dirty="0"/>
              <a:t>The model currently tracks the real stock prices very closely; but there is still scope for improvement. The parameters can still be tuned for better predictions. Also, the latest developments in the field of deep learning for time series like Transformers can be used to obtain better results. The project uses static data. This can be improved to make predictions dynamically the streaming data.</a:t>
            </a:r>
          </a:p>
        </p:txBody>
      </p:sp>
      <p:graphicFrame>
        <p:nvGraphicFramePr>
          <p:cNvPr id="2561" name="Group 513"/>
          <p:cNvGraphicFramePr>
            <a:graphicFrameLocks noGrp="1"/>
          </p:cNvGraphicFramePr>
          <p:nvPr>
            <p:extLst>
              <p:ext uri="{D42A27DB-BD31-4B8C-83A1-F6EECF244321}">
                <p14:modId xmlns:p14="http://schemas.microsoft.com/office/powerpoint/2010/main" val="61812728"/>
              </p:ext>
            </p:extLst>
          </p:nvPr>
        </p:nvGraphicFramePr>
        <p:xfrm>
          <a:off x="33568641" y="27125669"/>
          <a:ext cx="8873066" cy="519602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defRPr/>
                      </a:pPr>
                      <a:r>
                        <a:rPr lang="en-US" sz="2800" dirty="0"/>
                        <a:t>We are very grateful to our project advisor Professor Gokay Saldamli for his invaluable assistance and guidance in our research.</a:t>
                      </a:r>
                    </a:p>
                    <a:p>
                      <a:pPr>
                        <a:defRPr/>
                      </a:pPr>
                      <a:endParaRPr lang="en-US" sz="2800" dirty="0"/>
                    </a:p>
                    <a:p>
                      <a:pPr>
                        <a:defRPr/>
                      </a:pPr>
                      <a:r>
                        <a:rPr lang="en-US" sz="2800" dirty="0"/>
                        <a:t> W</a:t>
                      </a:r>
                      <a:r>
                        <a:rPr lang="en-US" sz="3200" kern="1200" dirty="0">
                          <a:solidFill>
                            <a:schemeClr val="tx1"/>
                          </a:solidFill>
                          <a:latin typeface="Arial Narrow" pitchFamily="34" charset="0"/>
                          <a:ea typeface="+mn-ea"/>
                          <a:cs typeface="Arial" charset="0"/>
                        </a:rPr>
                        <a:t>e are also very thankful to Computer Engineering Department for providing us the facilities to conduct our research.</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246718" y="13118237"/>
            <a:ext cx="8873067" cy="6463788"/>
          </a:xfrm>
          <a:prstGeom prst="rect">
            <a:avLst/>
          </a:prstGeom>
          <a:noFill/>
          <a:ln w="9525">
            <a:noFill/>
            <a:miter lim="800000"/>
            <a:headEnd/>
            <a:tailEnd/>
          </a:ln>
        </p:spPr>
        <p:txBody>
          <a:bodyPr wrap="square" lIns="406384" tIns="406384" rIns="406384" bIns="406384">
            <a:spAutoFit/>
          </a:bodyPr>
          <a:lstStyle/>
          <a:p>
            <a:pPr defTabSz="3901342">
              <a:spcAft>
                <a:spcPts val="2400"/>
              </a:spcAft>
            </a:pPr>
            <a:r>
              <a:rPr lang="en-US" dirty="0"/>
              <a:t>This research focuses on the previous movement of the stock market to predict the near future volatility without taking into consideration other external factors. The idea behind this approach is how to derive certain knowledge from stock market time series data using deep learning to understand near future positive or negative volatility. The automation of such a process will allow anyone to make quick decisions for making profit from the stock market volatility. Since LSTMs are specialized in keeping the historical context of inputs, it makes it a viable option for stock market prediction.</a:t>
            </a:r>
          </a:p>
          <a:p>
            <a:pPr defTabSz="3901342">
              <a:spcAft>
                <a:spcPts val="2400"/>
              </a:spcAft>
            </a:pPr>
            <a:endParaRPr lang="en-US" sz="2990" dirty="0">
              <a:solidFill>
                <a:srgbClr val="333333"/>
              </a:solidFill>
            </a:endParaRPr>
          </a:p>
        </p:txBody>
      </p:sp>
      <p:sp>
        <p:nvSpPr>
          <p:cNvPr id="4113" name="Text Box 14"/>
          <p:cNvSpPr txBox="1">
            <a:spLocks noChangeArrowheads="1"/>
          </p:cNvSpPr>
          <p:nvPr/>
        </p:nvSpPr>
        <p:spPr bwMode="auto">
          <a:xfrm>
            <a:off x="1295333" y="19092389"/>
            <a:ext cx="8873067" cy="9421971"/>
          </a:xfrm>
          <a:prstGeom prst="rect">
            <a:avLst/>
          </a:prstGeom>
          <a:noFill/>
          <a:ln w="9525">
            <a:noFill/>
            <a:miter lim="800000"/>
            <a:headEnd/>
            <a:tailEnd/>
          </a:ln>
        </p:spPr>
        <p:txBody>
          <a:bodyPr wrap="square" lIns="406384" tIns="406384" rIns="406384" bIns="406384">
            <a:spAutoFit/>
          </a:bodyPr>
          <a:lstStyle/>
          <a:p>
            <a:pPr marL="548626" indent="-548626" algn="just"/>
            <a:r>
              <a:rPr lang="en-US" b="1" dirty="0"/>
              <a:t>Long Short-Term Memory (LSTM)</a:t>
            </a:r>
          </a:p>
          <a:p>
            <a:pPr marL="548626" indent="-548626" algn="just"/>
            <a:endParaRPr lang="en-US" sz="2987" b="1" dirty="0"/>
          </a:p>
          <a:p>
            <a:pPr marL="548626" indent="-548626" algn="just"/>
            <a:endParaRPr lang="en-US" sz="2987" dirty="0"/>
          </a:p>
          <a:p>
            <a:pPr defTabSz="3901342"/>
            <a:r>
              <a:rPr lang="en-US" dirty="0"/>
              <a:t>LSTM Neural Networks are a type of Recurrent Neural Networks that are designed to specifically handle long term dependencies. The RNN module is a simple design having a single tanh layer. LSTMs consist of four layers of tanh where each layer communicates in a unique way. The LSTM can remove or add information to a cell state through a structure called gates.</a:t>
            </a:r>
            <a:endParaRPr lang="en-US" sz="2987" dirty="0"/>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363182" y="6554842"/>
            <a:ext cx="9545807" cy="6172042"/>
          </a:xfrm>
          <a:prstGeom prst="rect">
            <a:avLst/>
          </a:prstGeom>
          <a:noFill/>
          <a:ln w="9525">
            <a:noFill/>
            <a:miter lim="800000"/>
            <a:headEnd/>
            <a:tailEnd/>
          </a:ln>
        </p:spPr>
        <p:txBody>
          <a:bodyPr wrap="square" lIns="406384" tIns="406384" rIns="406384" bIns="406384">
            <a:spAutoFit/>
          </a:bodyPr>
          <a:lstStyle/>
          <a:p>
            <a:r>
              <a:rPr lang="en-US" dirty="0"/>
              <a:t>Input gate layer – The next step in the model is to evaluate what new data in the cell state will be processed. The sigmoid layer is given x(t) and h(t-1) as input. The candidate values that can be added to the cell state is determined by the tanh layer. </a:t>
            </a:r>
          </a:p>
          <a:p>
            <a:pPr indent="-548626">
              <a:defRPr/>
            </a:pPr>
            <a:endParaRPr lang="en-US" sz="2987" dirty="0"/>
          </a:p>
          <a:p>
            <a:pPr indent="-548626">
              <a:defRPr/>
            </a:pPr>
            <a:r>
              <a:rPr lang="en-US" dirty="0"/>
              <a:t>Output layer – The final step is to determine the cell state output information. Sigmoid layer is part of this decision. Sigmoid layer will be used to set the information to be sent as output by taking x(t) and h(t-1) as input. This data is multiplied to only relay this part of the information as the output by the tanh layer. The formula is shown below to determine the output value.</a:t>
            </a:r>
          </a:p>
          <a:p>
            <a:pPr indent="-548626">
              <a:defRPr/>
            </a:pPr>
            <a:endParaRPr lang="en-US" sz="2987" dirty="0"/>
          </a:p>
        </p:txBody>
      </p:sp>
      <p:sp>
        <p:nvSpPr>
          <p:cNvPr id="4143" name="Text Box 406"/>
          <p:cNvSpPr txBox="1">
            <a:spLocks noChangeArrowheads="1"/>
          </p:cNvSpPr>
          <p:nvPr/>
        </p:nvSpPr>
        <p:spPr bwMode="auto">
          <a:xfrm>
            <a:off x="22334951" y="13995402"/>
            <a:ext cx="9282969" cy="2593498"/>
          </a:xfrm>
          <a:prstGeom prst="rect">
            <a:avLst/>
          </a:prstGeom>
          <a:noFill/>
          <a:ln w="9525">
            <a:noFill/>
            <a:miter lim="800000"/>
            <a:headEnd/>
            <a:tailEnd/>
          </a:ln>
        </p:spPr>
        <p:txBody>
          <a:bodyPr wrap="square" lIns="406384" tIns="406384" rIns="406384" bIns="406384">
            <a:spAutoFit/>
          </a:bodyPr>
          <a:lstStyle/>
          <a:p>
            <a:pPr>
              <a:defRPr/>
            </a:pPr>
            <a:r>
              <a:rPr lang="en-US" dirty="0"/>
              <a:t>With Minimizing MSE, one can observe that the performance of the model increases. Usually in the training step, the MSE starts to be a higher number but through different epochs, there is a significant reduction in the error rate.</a:t>
            </a:r>
            <a:endParaRPr lang="en-US" sz="2987" dirty="0"/>
          </a:p>
        </p:txBody>
      </p:sp>
      <p:sp>
        <p:nvSpPr>
          <p:cNvPr id="4144" name="Text Box 406"/>
          <p:cNvSpPr txBox="1">
            <a:spLocks noChangeArrowheads="1"/>
          </p:cNvSpPr>
          <p:nvPr/>
        </p:nvSpPr>
        <p:spPr bwMode="auto">
          <a:xfrm>
            <a:off x="22334951" y="9238828"/>
            <a:ext cx="9282969" cy="2150300"/>
          </a:xfrm>
          <a:prstGeom prst="rect">
            <a:avLst/>
          </a:prstGeom>
          <a:noFill/>
          <a:ln w="9525">
            <a:noFill/>
            <a:miter lim="800000"/>
            <a:headEnd/>
            <a:tailEnd/>
          </a:ln>
        </p:spPr>
        <p:txBody>
          <a:bodyPr wrap="square" lIns="406384" tIns="406384" rIns="406384" bIns="406384">
            <a:spAutoFit/>
          </a:bodyPr>
          <a:lstStyle/>
          <a:p>
            <a:pPr>
              <a:defRPr/>
            </a:pPr>
            <a:r>
              <a:rPr lang="en-US" dirty="0"/>
              <a:t>The processed dataset is divided into 75% training set and 25% test to be applied for the LSTM model. The visualization of the training set and test set for AAPL stock .</a:t>
            </a:r>
            <a:endParaRPr lang="en-US" sz="2987" dirty="0"/>
          </a:p>
        </p:txBody>
      </p:sp>
      <p:sp>
        <p:nvSpPr>
          <p:cNvPr id="4146" name="Text Box 406"/>
          <p:cNvSpPr txBox="1">
            <a:spLocks noChangeArrowheads="1"/>
          </p:cNvSpPr>
          <p:nvPr/>
        </p:nvSpPr>
        <p:spPr bwMode="auto">
          <a:xfrm>
            <a:off x="1246261" y="27125669"/>
            <a:ext cx="8873067" cy="4661757"/>
          </a:xfrm>
          <a:prstGeom prst="rect">
            <a:avLst/>
          </a:prstGeom>
          <a:noFill/>
          <a:ln w="9525">
            <a:noFill/>
            <a:miter lim="800000"/>
            <a:headEnd/>
            <a:tailEnd/>
          </a:ln>
        </p:spPr>
        <p:txBody>
          <a:bodyPr wrap="square" lIns="406384" tIns="406384" rIns="406384" bIns="406384">
            <a:spAutoFit/>
          </a:bodyPr>
          <a:lstStyle/>
          <a:p>
            <a:pPr defTabSz="3901342">
              <a:spcAft>
                <a:spcPts val="2400"/>
              </a:spcAft>
            </a:pPr>
            <a:r>
              <a:rPr lang="en-IN" dirty="0"/>
              <a:t>The architecture of LSTM neural network is as shown above. </a:t>
            </a:r>
            <a:r>
              <a:rPr lang="en-US" dirty="0"/>
              <a:t>It consists of three gates - input gate, forget gate, and output gate. The design has 4 layers among which three of them are sigmoid layers connected to the three gates and the fourth layer is the tanh layer. Forget gate layer -The first step in the LSTM model is to remove the information in the cell state c(t-1) with the help of sigmoid layer. </a:t>
            </a:r>
          </a:p>
          <a:p>
            <a:pPr defTabSz="3901342">
              <a:spcAft>
                <a:spcPts val="2400"/>
              </a:spcAft>
            </a:pPr>
            <a:endParaRPr lang="en-US" sz="2800" dirty="0">
              <a:solidFill>
                <a:srgbClr val="333333"/>
              </a:solidFill>
            </a:endParaRPr>
          </a:p>
        </p:txBody>
      </p:sp>
      <p:sp>
        <p:nvSpPr>
          <p:cNvPr id="4152" name="TextBox 80"/>
          <p:cNvSpPr txBox="1">
            <a:spLocks noChangeArrowheads="1"/>
          </p:cNvSpPr>
          <p:nvPr/>
        </p:nvSpPr>
        <p:spPr bwMode="auto">
          <a:xfrm>
            <a:off x="12162944" y="16512487"/>
            <a:ext cx="9746045" cy="10204075"/>
          </a:xfrm>
          <a:prstGeom prst="rect">
            <a:avLst/>
          </a:prstGeom>
          <a:noFill/>
          <a:ln w="9525">
            <a:noFill/>
            <a:miter lim="800000"/>
            <a:headEnd/>
            <a:tailEnd/>
          </a:ln>
        </p:spPr>
        <p:txBody>
          <a:bodyPr wrap="square">
            <a:spAutoFit/>
          </a:bodyPr>
          <a:lstStyle/>
          <a:p>
            <a:pPr marL="406390" lvl="2" indent="0"/>
            <a:r>
              <a:rPr lang="en-US" dirty="0"/>
              <a:t>The LSTM model has the ability to distinguish between recent and early samples via this architecture by assigning them various weights. This helps to boost stock price prediction results. The input sample here is considered to be independent by the LSTM model. In stock price prediction, this serves as an advantage. The current stock is linked to previous stock prices, so the model is capable of capturing this dependence to provide a better outcome.</a:t>
            </a:r>
          </a:p>
          <a:p>
            <a:pPr marL="406390" lvl="2" indent="0"/>
            <a:r>
              <a:rPr lang="en-US" sz="3200" dirty="0"/>
              <a:t> </a:t>
            </a:r>
          </a:p>
          <a:p>
            <a:pPr marL="406390" lvl="2" indent="0"/>
            <a:endParaRPr lang="en-US" sz="2987" dirty="0"/>
          </a:p>
          <a:p>
            <a:pPr marL="406390" lvl="2" indent="0"/>
            <a:r>
              <a:rPr lang="en-US" sz="2987" b="1" dirty="0"/>
              <a:t>Gated Recurrent Unit (GRU)</a:t>
            </a:r>
          </a:p>
          <a:p>
            <a:pPr marL="406390" lvl="2" indent="0"/>
            <a:endParaRPr lang="en-US" sz="2987" b="1" dirty="0"/>
          </a:p>
          <a:p>
            <a:pPr marL="406390" lvl="2" indent="0"/>
            <a:r>
              <a:rPr lang="en-US" sz="3200" dirty="0"/>
              <a:t>Gated Recurrent Unit is the improvised version of Recurrent Neural Network and has a lot in common with LSTM. While LSTM used cell state to maintain internal memory, GRU uses the hidden state to transfer information. It has two gates, a reset gate and an update gate. </a:t>
            </a:r>
          </a:p>
          <a:p>
            <a:pPr marL="406390" lvl="2" indent="0"/>
            <a:endParaRPr lang="en-US" sz="2987" dirty="0"/>
          </a:p>
          <a:p>
            <a:pPr marL="406390" lvl="2" indent="0"/>
            <a:r>
              <a:rPr lang="en-US" dirty="0"/>
              <a:t>GRU is computationally more efficient considering fewer parameters and need less data to generalize. However, GRU does not have any mechanism to control the degree to which its state or memory content is exposed but exposes the whole state or memory content each time. </a:t>
            </a:r>
            <a:endParaRPr lang="en-US" sz="2195" dirty="0"/>
          </a:p>
        </p:txBody>
      </p:sp>
      <p:sp>
        <p:nvSpPr>
          <p:cNvPr id="4153" name="Text Box 406"/>
          <p:cNvSpPr txBox="1">
            <a:spLocks noChangeArrowheads="1"/>
          </p:cNvSpPr>
          <p:nvPr/>
        </p:nvSpPr>
        <p:spPr bwMode="auto">
          <a:xfrm>
            <a:off x="22334951" y="18976950"/>
            <a:ext cx="9282969" cy="4809489"/>
          </a:xfrm>
          <a:prstGeom prst="rect">
            <a:avLst/>
          </a:prstGeom>
          <a:noFill/>
          <a:ln w="9525">
            <a:noFill/>
            <a:miter lim="800000"/>
            <a:headEnd/>
            <a:tailEnd/>
          </a:ln>
        </p:spPr>
        <p:txBody>
          <a:bodyPr wrap="square" lIns="406384" tIns="406384" rIns="406384" bIns="406384">
            <a:spAutoFit/>
          </a:bodyPr>
          <a:lstStyle/>
          <a:p>
            <a:r>
              <a:rPr lang="en-US" dirty="0"/>
              <a:t>The processed data is given as input to the LSTM model. The LSTM neural network currently consists of four layers and a 20 % dropout is attained at each layer to prevent any overfitting. Utilized Adam optimizer with mean square error as loss function. The above figure shows the preliminary results obtained. As we can see the model is able to predict the negative movements in stock price clearly. This model will further be fine-tuned to be able to get the predictions for positive movements in stock price.</a:t>
            </a:r>
          </a:p>
        </p:txBody>
      </p:sp>
      <p:sp>
        <p:nvSpPr>
          <p:cNvPr id="4154" name="Text Box 406"/>
          <p:cNvSpPr txBox="1">
            <a:spLocks noChangeArrowheads="1"/>
          </p:cNvSpPr>
          <p:nvPr/>
        </p:nvSpPr>
        <p:spPr bwMode="auto">
          <a:xfrm>
            <a:off x="22334951" y="23104835"/>
            <a:ext cx="9122122" cy="3069654"/>
          </a:xfrm>
          <a:prstGeom prst="rect">
            <a:avLst/>
          </a:prstGeom>
          <a:noFill/>
          <a:ln w="9525">
            <a:noFill/>
            <a:miter lim="800000"/>
            <a:headEnd/>
            <a:tailEnd/>
          </a:ln>
        </p:spPr>
        <p:txBody>
          <a:bodyPr wrap="square" lIns="406384" tIns="406384" rIns="406384" bIns="406384">
            <a:spAutoFit/>
          </a:bodyPr>
          <a:lstStyle/>
          <a:p>
            <a:pPr>
              <a:defRPr/>
            </a:pPr>
            <a:r>
              <a:rPr lang="en-US" dirty="0"/>
              <a:t>Mean Squared Error (MSE)is used is to calculate the square root of the mean of actual values minus predicted values divided by the number of observations. Mathematically it is defined by the following formula: </a:t>
            </a:r>
          </a:p>
          <a:p>
            <a:pPr>
              <a:defRPr/>
            </a:pPr>
            <a:endParaRPr lang="en-US" sz="2987" dirty="0"/>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959865"/>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Konatham, Mahesh Reddy</a:t>
            </a:r>
          </a:p>
          <a:p>
            <a:pPr eaLnBrk="0" hangingPunct="0">
              <a:defRPr/>
            </a:pPr>
            <a:r>
              <a:rPr lang="en-US" sz="3600" b="1" dirty="0">
                <a:solidFill>
                  <a:srgbClr val="FFFFFF"/>
                </a:solidFill>
                <a:latin typeface="Arial" charset="0"/>
              </a:rPr>
              <a:t>(MS Software Engineering) </a:t>
            </a:r>
          </a:p>
          <a:p>
            <a:pPr eaLnBrk="0" hangingPunct="0">
              <a:defRPr/>
            </a:pPr>
            <a:r>
              <a:rPr lang="en-US" sz="3600" b="1" dirty="0">
                <a:solidFill>
                  <a:srgbClr val="FFFFFF"/>
                </a:solidFill>
                <a:latin typeface="Arial" charset="0"/>
              </a:rPr>
              <a:t>Hagalahalli Srinivas, Shreya </a:t>
            </a:r>
          </a:p>
          <a:p>
            <a:pPr eaLnBrk="0" hangingPunct="0">
              <a:defRPr/>
            </a:pPr>
            <a:r>
              <a:rPr lang="en-US" sz="3600" b="1" dirty="0">
                <a:solidFill>
                  <a:srgbClr val="FFFFFF"/>
                </a:solidFill>
                <a:latin typeface="Arial" charset="0"/>
              </a:rPr>
              <a:t>(MS Computer Engineering)</a:t>
            </a:r>
          </a:p>
          <a:p>
            <a:pPr eaLnBrk="0" hangingPunct="0">
              <a:defRPr/>
            </a:pPr>
            <a:r>
              <a:rPr lang="en-US" sz="3600" b="1" dirty="0">
                <a:solidFill>
                  <a:srgbClr val="FFFFFF"/>
                </a:solidFill>
                <a:latin typeface="Arial" charset="0"/>
              </a:rPr>
              <a:t>Habibi, Mohdi (MS Software Engineering) Sneha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sp>
        <p:nvSpPr>
          <p:cNvPr id="4099" name="Text Box 7"/>
          <p:cNvSpPr txBox="1">
            <a:spLocks noChangeArrowheads="1"/>
          </p:cNvSpPr>
          <p:nvPr/>
        </p:nvSpPr>
        <p:spPr bwMode="auto">
          <a:xfrm>
            <a:off x="698502" y="5671630"/>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pic>
        <p:nvPicPr>
          <p:cNvPr id="40" name="Picture 39">
            <a:extLst>
              <a:ext uri="{FF2B5EF4-FFF2-40B4-BE49-F238E27FC236}">
                <a16:creationId xmlns:a16="http://schemas.microsoft.com/office/drawing/2014/main" id="{F129AE39-5CCC-4D0E-8AD6-72A30A77B3F4}"/>
              </a:ext>
            </a:extLst>
          </p:cNvPr>
          <p:cNvPicPr/>
          <p:nvPr/>
        </p:nvPicPr>
        <p:blipFill>
          <a:blip r:embed="rId4"/>
          <a:stretch>
            <a:fillRect/>
          </a:stretch>
        </p:blipFill>
        <p:spPr>
          <a:xfrm>
            <a:off x="3056021" y="24061891"/>
            <a:ext cx="4499811" cy="2441648"/>
          </a:xfrm>
          <a:prstGeom prst="rect">
            <a:avLst/>
          </a:prstGeom>
          <a:ln w="12700">
            <a:solidFill>
              <a:schemeClr val="tx1"/>
            </a:solidFill>
          </a:ln>
        </p:spPr>
      </p:pic>
      <p:pic>
        <p:nvPicPr>
          <p:cNvPr id="43" name="Picture 42">
            <a:extLst>
              <a:ext uri="{FF2B5EF4-FFF2-40B4-BE49-F238E27FC236}">
                <a16:creationId xmlns:a16="http://schemas.microsoft.com/office/drawing/2014/main" id="{64A19FED-6D0A-3045-8203-3E45872C5AF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07548" y="11211703"/>
            <a:ext cx="4061833" cy="2697092"/>
          </a:xfrm>
          <a:prstGeom prst="rect">
            <a:avLst/>
          </a:prstGeom>
          <a:noFill/>
          <a:ln>
            <a:noFill/>
          </a:ln>
        </p:spPr>
      </p:pic>
      <p:pic>
        <p:nvPicPr>
          <p:cNvPr id="50" name="Picture 49" descr="Diagram&#10;&#10;Description automatically generated">
            <a:extLst>
              <a:ext uri="{FF2B5EF4-FFF2-40B4-BE49-F238E27FC236}">
                <a16:creationId xmlns:a16="http://schemas.microsoft.com/office/drawing/2014/main" id="{4353704A-0D9F-5E4A-B152-0E3A552967C4}"/>
              </a:ext>
            </a:extLst>
          </p:cNvPr>
          <p:cNvPicPr/>
          <p:nvPr/>
        </p:nvPicPr>
        <p:blipFill>
          <a:blip r:embed="rId6"/>
          <a:stretch>
            <a:fillRect/>
          </a:stretch>
        </p:blipFill>
        <p:spPr>
          <a:xfrm>
            <a:off x="12797341" y="27239963"/>
            <a:ext cx="7077823" cy="2659414"/>
          </a:xfrm>
          <a:prstGeom prst="rect">
            <a:avLst/>
          </a:prstGeom>
        </p:spPr>
      </p:pic>
      <p:pic>
        <p:nvPicPr>
          <p:cNvPr id="4" name="Picture 3" descr="Diagram&#10;&#10;Description automatically generated">
            <a:extLst>
              <a:ext uri="{FF2B5EF4-FFF2-40B4-BE49-F238E27FC236}">
                <a16:creationId xmlns:a16="http://schemas.microsoft.com/office/drawing/2014/main" id="{B8959157-C143-445A-B590-81FEADBB70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56021" y="10632030"/>
            <a:ext cx="4302289" cy="2809643"/>
          </a:xfrm>
          <a:prstGeom prst="rect">
            <a:avLst/>
          </a:prstGeom>
        </p:spPr>
      </p:pic>
      <p:pic>
        <p:nvPicPr>
          <p:cNvPr id="6" name="Picture 5" descr="A picture containing text, newspaper&#10;&#10;Description automatically generated">
            <a:extLst>
              <a:ext uri="{FF2B5EF4-FFF2-40B4-BE49-F238E27FC236}">
                <a16:creationId xmlns:a16="http://schemas.microsoft.com/office/drawing/2014/main" id="{9FA54E41-0456-4BA3-86C6-07C8D5EA3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97341" y="12036851"/>
            <a:ext cx="8477250" cy="4124325"/>
          </a:xfrm>
          <a:prstGeom prst="rect">
            <a:avLst/>
          </a:prstGeom>
        </p:spPr>
      </p:pic>
      <p:pic>
        <p:nvPicPr>
          <p:cNvPr id="8" name="Picture 7" descr="Diagram&#10;&#10;Description automatically generated">
            <a:extLst>
              <a:ext uri="{FF2B5EF4-FFF2-40B4-BE49-F238E27FC236}">
                <a16:creationId xmlns:a16="http://schemas.microsoft.com/office/drawing/2014/main" id="{BE269C62-4493-4F35-8EE8-C859B929C9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19730" y="11204353"/>
            <a:ext cx="3629025" cy="2771775"/>
          </a:xfrm>
          <a:prstGeom prst="rect">
            <a:avLst/>
          </a:prstGeom>
        </p:spPr>
      </p:pic>
      <p:pic>
        <p:nvPicPr>
          <p:cNvPr id="12" name="Picture 11" descr="Chart, line chart&#10;&#10;Description automatically generated">
            <a:extLst>
              <a:ext uri="{FF2B5EF4-FFF2-40B4-BE49-F238E27FC236}">
                <a16:creationId xmlns:a16="http://schemas.microsoft.com/office/drawing/2014/main" id="{E213F200-EAFC-4A1E-8D0B-D40BF4812C6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745954" y="16459200"/>
            <a:ext cx="4061834" cy="2885760"/>
          </a:xfrm>
          <a:prstGeom prst="rect">
            <a:avLst/>
          </a:prstGeom>
        </p:spPr>
      </p:pic>
      <p:pic>
        <p:nvPicPr>
          <p:cNvPr id="49" name="Picture 48">
            <a:extLst>
              <a:ext uri="{FF2B5EF4-FFF2-40B4-BE49-F238E27FC236}">
                <a16:creationId xmlns:a16="http://schemas.microsoft.com/office/drawing/2014/main" id="{8297835B-C8E6-4F24-B744-C2BF36AAF4A7}"/>
              </a:ext>
            </a:extLst>
          </p:cNvPr>
          <p:cNvPicPr>
            <a:picLocks noChangeAspect="1"/>
          </p:cNvPicPr>
          <p:nvPr/>
        </p:nvPicPr>
        <p:blipFill>
          <a:blip r:embed="rId11"/>
          <a:stretch>
            <a:fillRect/>
          </a:stretch>
        </p:blipFill>
        <p:spPr>
          <a:xfrm>
            <a:off x="27292434" y="16314361"/>
            <a:ext cx="3662177" cy="2885760"/>
          </a:xfrm>
          <a:prstGeom prst="rect">
            <a:avLst/>
          </a:prstGeom>
        </p:spPr>
      </p:pic>
      <p:pic>
        <p:nvPicPr>
          <p:cNvPr id="16" name="Picture 15" descr="A picture containing text, clock, gauge&#10;&#10;Description automatically generated">
            <a:extLst>
              <a:ext uri="{FF2B5EF4-FFF2-40B4-BE49-F238E27FC236}">
                <a16:creationId xmlns:a16="http://schemas.microsoft.com/office/drawing/2014/main" id="{A693F7AB-E884-41F8-8F96-8E325DF13BC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23559" y="30274336"/>
            <a:ext cx="6069073" cy="1881249"/>
          </a:xfrm>
          <a:prstGeom prst="rect">
            <a:avLst/>
          </a:prstGeom>
        </p:spPr>
      </p:pic>
      <p:pic>
        <p:nvPicPr>
          <p:cNvPr id="18" name="Picture 17" descr="Chart&#10;&#10;Description automatically generated">
            <a:extLst>
              <a:ext uri="{FF2B5EF4-FFF2-40B4-BE49-F238E27FC236}">
                <a16:creationId xmlns:a16="http://schemas.microsoft.com/office/drawing/2014/main" id="{FFACCB88-E902-44AC-A0B5-8499E391B31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400478" y="25271552"/>
            <a:ext cx="8873066" cy="66548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1371</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Sneha .</cp:lastModifiedBy>
  <cp:revision>254</cp:revision>
  <dcterms:created xsi:type="dcterms:W3CDTF">2005-05-18T01:24:28Z</dcterms:created>
  <dcterms:modified xsi:type="dcterms:W3CDTF">2020-11-30T06:15:43Z</dcterms:modified>
  <cp:category>Powerpoint poster templates</cp:category>
</cp:coreProperties>
</file>