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7" d="100"/>
          <a:sy n="107" d="100"/>
        </p:scale>
        <p:origin x="-84" y="-2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2793411-84E5-4B05-B685-8239022C128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F1ED83-44CE-47FA-AD92-6DC5E6A03EE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AB9B6E-B46F-4860-B5E5-3435492AE79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95653D6-FA8D-4E4C-AC8D-8AEFA84DFB4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DDED45F-1BBB-47F6-84F1-B49C84ACB84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5958570-674B-467F-A1B1-98F4C7FC200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2A7371B-10D1-4BD8-BDDF-EC77AFFC242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5693A94-4080-4F2F-88AE-6789429A20D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F470F92-EE25-4C3D-999A-C95923D1890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517ED2E-BAA5-4F4C-94B5-A267111FB55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CF51141-9D35-432F-8954-10D78D7AF57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A5BAC4F-568B-42C2-B3F6-1738E50BA81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CSI Application Framework</a:t>
            </a:r>
            <a:endParaRPr lang="en-US" dirty="0"/>
          </a:p>
        </p:txBody>
      </p:sp>
      <p:sp>
        <p:nvSpPr>
          <p:cNvPr id="5" name="Rectangle 11"/>
          <p:cNvSpPr>
            <a:spLocks noChangeArrowheads="1"/>
          </p:cNvSpPr>
          <p:nvPr/>
        </p:nvSpPr>
        <p:spPr bwMode="auto">
          <a:xfrm>
            <a:off x="228600" y="1981200"/>
            <a:ext cx="19812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smtClean="0"/>
              <a:t>Any Application</a:t>
            </a:r>
          </a:p>
          <a:p>
            <a:pPr algn="ctr"/>
            <a:r>
              <a:rPr lang="en-US" dirty="0" smtClean="0"/>
              <a:t>(XGTApplication)</a:t>
            </a:r>
            <a:endParaRPr lang="en-US" dirty="0"/>
          </a:p>
        </p:txBody>
      </p:sp>
      <p:sp>
        <p:nvSpPr>
          <p:cNvPr id="6" name="Rectangle 11"/>
          <p:cNvSpPr>
            <a:spLocks noChangeArrowheads="1"/>
          </p:cNvSpPr>
          <p:nvPr/>
        </p:nvSpPr>
        <p:spPr bwMode="auto">
          <a:xfrm>
            <a:off x="3124200" y="2743200"/>
            <a:ext cx="2819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smtClean="0"/>
              <a:t>Standard CSI Application</a:t>
            </a:r>
            <a:endParaRPr lang="en-US" dirty="0"/>
          </a:p>
        </p:txBody>
      </p:sp>
      <p:sp>
        <p:nvSpPr>
          <p:cNvPr id="7" name="Rectangle 11"/>
          <p:cNvSpPr>
            <a:spLocks noChangeArrowheads="1"/>
          </p:cNvSpPr>
          <p:nvPr/>
        </p:nvSpPr>
        <p:spPr bwMode="auto">
          <a:xfrm>
            <a:off x="3276600" y="5029200"/>
            <a:ext cx="2590800" cy="457200"/>
          </a:xfrm>
          <a:prstGeom prst="rect">
            <a:avLst/>
          </a:prstGeom>
          <a:solidFill>
            <a:srgbClr val="FFFF00"/>
          </a:solidFill>
          <a:ln w="9525">
            <a:solidFill>
              <a:schemeClr val="tx1"/>
            </a:solidFill>
            <a:miter lim="800000"/>
            <a:headEnd/>
            <a:tailEnd/>
          </a:ln>
          <a:effectLst/>
        </p:spPr>
        <p:txBody>
          <a:bodyPr wrap="none" anchor="ctr"/>
          <a:lstStyle/>
          <a:p>
            <a:pPr algn="ctr"/>
            <a:r>
              <a:rPr lang="en-US" dirty="0" smtClean="0"/>
              <a:t>CSI Parameter Reader</a:t>
            </a:r>
            <a:endParaRPr lang="en-US" dirty="0"/>
          </a:p>
        </p:txBody>
      </p:sp>
      <p:sp>
        <p:nvSpPr>
          <p:cNvPr id="8" name="Rectangle 11"/>
          <p:cNvSpPr>
            <a:spLocks noChangeArrowheads="1"/>
          </p:cNvSpPr>
          <p:nvPr/>
        </p:nvSpPr>
        <p:spPr bwMode="auto">
          <a:xfrm>
            <a:off x="3733800" y="6019800"/>
            <a:ext cx="3200400" cy="457200"/>
          </a:xfrm>
          <a:prstGeom prst="rect">
            <a:avLst/>
          </a:prstGeom>
          <a:solidFill>
            <a:srgbClr val="FFFF00"/>
          </a:solidFill>
          <a:ln w="9525">
            <a:solidFill>
              <a:schemeClr val="tx1"/>
            </a:solidFill>
            <a:miter lim="800000"/>
            <a:headEnd/>
            <a:tailEnd/>
          </a:ln>
          <a:effectLst/>
        </p:spPr>
        <p:txBody>
          <a:bodyPr wrap="none" anchor="ctr"/>
          <a:lstStyle/>
          <a:p>
            <a:pPr algn="ctr"/>
            <a:r>
              <a:rPr lang="en-US" dirty="0"/>
              <a:t>CSI</a:t>
            </a:r>
            <a:r>
              <a:rPr lang="en-US" dirty="0" smtClean="0"/>
              <a:t> Parameter Table Reader</a:t>
            </a:r>
            <a:endParaRPr lang="en-US" dirty="0"/>
          </a:p>
        </p:txBody>
      </p:sp>
      <p:cxnSp>
        <p:nvCxnSpPr>
          <p:cNvPr id="11" name="Straight Arrow Connector 10"/>
          <p:cNvCxnSpPr>
            <a:stCxn id="5" idx="3"/>
            <a:endCxn id="6" idx="1"/>
          </p:cNvCxnSpPr>
          <p:nvPr/>
        </p:nvCxnSpPr>
        <p:spPr>
          <a:xfrm>
            <a:off x="2209800" y="2247900"/>
            <a:ext cx="914400" cy="7239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6" idx="2"/>
            <a:endCxn id="7" idx="0"/>
          </p:cNvCxnSpPr>
          <p:nvPr/>
        </p:nvCxnSpPr>
        <p:spPr>
          <a:xfrm rot="16200000" flipH="1">
            <a:off x="3638550" y="4095750"/>
            <a:ext cx="1828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2"/>
            <a:endCxn id="8" idx="0"/>
          </p:cNvCxnSpPr>
          <p:nvPr/>
        </p:nvCxnSpPr>
        <p:spPr>
          <a:xfrm rot="16200000" flipH="1">
            <a:off x="4686300" y="5372100"/>
            <a:ext cx="533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11"/>
          <p:cNvSpPr>
            <a:spLocks noChangeArrowheads="1"/>
          </p:cNvSpPr>
          <p:nvPr/>
        </p:nvSpPr>
        <p:spPr bwMode="auto">
          <a:xfrm>
            <a:off x="3124200" y="3200400"/>
            <a:ext cx="4343400" cy="1143000"/>
          </a:xfrm>
          <a:prstGeom prst="rect">
            <a:avLst/>
          </a:prstGeom>
          <a:gradFill flip="none" rotWithShape="1">
            <a:gsLst>
              <a:gs pos="0">
                <a:srgbClr val="33CCCC">
                  <a:tint val="66000"/>
                  <a:satMod val="160000"/>
                </a:srgbClr>
              </a:gs>
              <a:gs pos="50000">
                <a:srgbClr val="33CCCC">
                  <a:tint val="44500"/>
                  <a:satMod val="160000"/>
                </a:srgbClr>
              </a:gs>
              <a:gs pos="100000">
                <a:srgbClr val="33CCCC">
                  <a:tint val="23500"/>
                  <a:satMod val="160000"/>
                </a:srgbClr>
              </a:gs>
            </a:gsLst>
            <a:path path="circle">
              <a:fillToRect l="100000" t="100000"/>
            </a:path>
            <a:tileRect r="-100000" b="-100000"/>
          </a:gradFill>
          <a:ln w="9525">
            <a:solidFill>
              <a:schemeClr val="tx1"/>
            </a:solidFill>
            <a:miter lim="800000"/>
            <a:headEnd/>
            <a:tailEnd/>
          </a:ln>
          <a:effectLst/>
        </p:spPr>
        <p:txBody>
          <a:bodyPr wrap="none" anchor="ctr"/>
          <a:lstStyle/>
          <a:p>
            <a:r>
              <a:rPr lang="en-US" dirty="0" smtClean="0"/>
              <a:t>data Location</a:t>
            </a:r>
          </a:p>
          <a:p>
            <a:r>
              <a:rPr lang="en-US" dirty="0" smtClean="0"/>
              <a:t>user ID</a:t>
            </a:r>
          </a:p>
          <a:p>
            <a:r>
              <a:rPr lang="en-US" dirty="0"/>
              <a:t>t</a:t>
            </a:r>
            <a:r>
              <a:rPr lang="en-US" dirty="0" smtClean="0"/>
              <a:t>ask ID</a:t>
            </a:r>
          </a:p>
          <a:p>
            <a:r>
              <a:rPr lang="en-US" dirty="0" smtClean="0"/>
              <a:t>addTableNameVersionParameterName()</a:t>
            </a:r>
            <a:endParaRPr lang="en-US" dirty="0"/>
          </a:p>
        </p:txBody>
      </p:sp>
      <p:sp>
        <p:nvSpPr>
          <p:cNvPr id="46" name="Rectangle 11"/>
          <p:cNvSpPr>
            <a:spLocks noChangeArrowheads="1"/>
          </p:cNvSpPr>
          <p:nvPr/>
        </p:nvSpPr>
        <p:spPr bwMode="auto">
          <a:xfrm>
            <a:off x="6629400" y="2286000"/>
            <a:ext cx="19812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smtClean="0"/>
              <a:t>Base Application</a:t>
            </a:r>
            <a:endParaRPr lang="en-US" dirty="0"/>
          </a:p>
        </p:txBody>
      </p:sp>
      <p:cxnSp>
        <p:nvCxnSpPr>
          <p:cNvPr id="47" name="Straight Arrow Connector 46"/>
          <p:cNvCxnSpPr>
            <a:stCxn id="6" idx="3"/>
            <a:endCxn id="46" idx="1"/>
          </p:cNvCxnSpPr>
          <p:nvPr/>
        </p:nvCxnSpPr>
        <p:spPr>
          <a:xfrm flipV="1">
            <a:off x="5943600" y="2514600"/>
            <a:ext cx="68580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2514600" y="2362200"/>
            <a:ext cx="630301" cy="246221"/>
          </a:xfrm>
          <a:prstGeom prst="rect">
            <a:avLst/>
          </a:prstGeom>
          <a:noFill/>
        </p:spPr>
        <p:txBody>
          <a:bodyPr wrap="none" rtlCol="0">
            <a:spAutoFit/>
          </a:bodyPr>
          <a:lstStyle/>
          <a:p>
            <a:r>
              <a:rPr lang="en-US" sz="1000" dirty="0" smtClean="0"/>
              <a:t>extends</a:t>
            </a:r>
            <a:endParaRPr lang="en-US" sz="1000" dirty="0"/>
          </a:p>
        </p:txBody>
      </p:sp>
      <p:sp>
        <p:nvSpPr>
          <p:cNvPr id="67" name="TextBox 66"/>
          <p:cNvSpPr txBox="1"/>
          <p:nvPr/>
        </p:nvSpPr>
        <p:spPr>
          <a:xfrm>
            <a:off x="6096000" y="2743200"/>
            <a:ext cx="630301" cy="246221"/>
          </a:xfrm>
          <a:prstGeom prst="rect">
            <a:avLst/>
          </a:prstGeom>
          <a:noFill/>
        </p:spPr>
        <p:txBody>
          <a:bodyPr wrap="none" rtlCol="0">
            <a:spAutoFit/>
          </a:bodyPr>
          <a:lstStyle/>
          <a:p>
            <a:r>
              <a:rPr lang="en-US" sz="1000" dirty="0" smtClean="0"/>
              <a:t>extends</a:t>
            </a:r>
            <a:endParaRPr lang="en-US" sz="1000" dirty="0"/>
          </a:p>
        </p:txBody>
      </p:sp>
      <p:sp>
        <p:nvSpPr>
          <p:cNvPr id="68" name="TextBox 67"/>
          <p:cNvSpPr txBox="1"/>
          <p:nvPr/>
        </p:nvSpPr>
        <p:spPr>
          <a:xfrm>
            <a:off x="4495800" y="4572000"/>
            <a:ext cx="453970" cy="246221"/>
          </a:xfrm>
          <a:prstGeom prst="rect">
            <a:avLst/>
          </a:prstGeom>
          <a:noFill/>
        </p:spPr>
        <p:txBody>
          <a:bodyPr wrap="none" rtlCol="0">
            <a:spAutoFit/>
          </a:bodyPr>
          <a:lstStyle/>
          <a:p>
            <a:r>
              <a:rPr lang="en-US" sz="1000" dirty="0" smtClean="0"/>
              <a:t>uses</a:t>
            </a:r>
            <a:endParaRPr lang="en-US" sz="1000" dirty="0"/>
          </a:p>
        </p:txBody>
      </p:sp>
      <p:sp>
        <p:nvSpPr>
          <p:cNvPr id="69" name="TextBox 68"/>
          <p:cNvSpPr txBox="1"/>
          <p:nvPr/>
        </p:nvSpPr>
        <p:spPr>
          <a:xfrm>
            <a:off x="4953000" y="5638800"/>
            <a:ext cx="453970" cy="246221"/>
          </a:xfrm>
          <a:prstGeom prst="rect">
            <a:avLst/>
          </a:prstGeom>
          <a:noFill/>
        </p:spPr>
        <p:txBody>
          <a:bodyPr wrap="none" rtlCol="0">
            <a:spAutoFit/>
          </a:bodyPr>
          <a:lstStyle/>
          <a:p>
            <a:r>
              <a:rPr lang="en-US" sz="1000" dirty="0" smtClean="0"/>
              <a:t>uses</a:t>
            </a:r>
            <a:endParaRPr lang="en-US" sz="1000" dirty="0"/>
          </a:p>
        </p:txBody>
      </p:sp>
      <p:sp>
        <p:nvSpPr>
          <p:cNvPr id="70" name="TextBox 69"/>
          <p:cNvSpPr txBox="1"/>
          <p:nvPr/>
        </p:nvSpPr>
        <p:spPr>
          <a:xfrm>
            <a:off x="5257800" y="5867400"/>
            <a:ext cx="234360" cy="246221"/>
          </a:xfrm>
          <a:prstGeom prst="rect">
            <a:avLst/>
          </a:prstGeom>
          <a:noFill/>
        </p:spPr>
        <p:txBody>
          <a:bodyPr wrap="none" rtlCol="0">
            <a:spAutoFit/>
          </a:bodyPr>
          <a:lstStyle/>
          <a:p>
            <a:r>
              <a:rPr lang="en-US" sz="1000" dirty="0" smtClean="0"/>
              <a:t>*</a:t>
            </a:r>
            <a:endParaRPr lang="en-US" sz="1000" dirty="0"/>
          </a:p>
        </p:txBody>
      </p:sp>
      <p:sp>
        <p:nvSpPr>
          <p:cNvPr id="71" name="TextBox 70"/>
          <p:cNvSpPr txBox="1"/>
          <p:nvPr/>
        </p:nvSpPr>
        <p:spPr>
          <a:xfrm>
            <a:off x="4572000" y="4800600"/>
            <a:ext cx="228600" cy="246221"/>
          </a:xfrm>
          <a:prstGeom prst="rect">
            <a:avLst/>
          </a:prstGeom>
          <a:noFill/>
        </p:spPr>
        <p:txBody>
          <a:bodyPr wrap="square" rtlCol="0">
            <a:spAutoFit/>
          </a:bodyPr>
          <a:lstStyle/>
          <a:p>
            <a:r>
              <a:rPr lang="en-US" sz="1000" dirty="0" smtClean="0"/>
              <a:t>1</a:t>
            </a:r>
            <a:endParaRPr lang="en-US" sz="1000" dirty="0"/>
          </a:p>
        </p:txBody>
      </p:sp>
      <p:sp>
        <p:nvSpPr>
          <p:cNvPr id="19" name="Rectangular Callout 18"/>
          <p:cNvSpPr/>
          <p:nvPr/>
        </p:nvSpPr>
        <p:spPr>
          <a:xfrm>
            <a:off x="7010400" y="4876800"/>
            <a:ext cx="1905000" cy="612648"/>
          </a:xfrm>
          <a:prstGeom prst="wedgeRectCallout">
            <a:avLst>
              <a:gd name="adj1" fmla="val -109893"/>
              <a:gd name="adj2" fmla="val 8769"/>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Reads CSI Application parameter table names and corresponding version number</a:t>
            </a:r>
            <a:endParaRPr lang="en-US" sz="1000" dirty="0">
              <a:solidFill>
                <a:schemeClr val="tx1"/>
              </a:solidFill>
            </a:endParaRPr>
          </a:p>
        </p:txBody>
      </p:sp>
      <p:sp>
        <p:nvSpPr>
          <p:cNvPr id="22" name="Rectangular Callout 21"/>
          <p:cNvSpPr/>
          <p:nvPr/>
        </p:nvSpPr>
        <p:spPr>
          <a:xfrm>
            <a:off x="7086600" y="5715000"/>
            <a:ext cx="1905000" cy="612648"/>
          </a:xfrm>
          <a:prstGeom prst="wedgeRectCallout">
            <a:avLst>
              <a:gd name="adj1" fmla="val -58053"/>
              <a:gd name="adj2" fmla="val 41605"/>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Reads CSI Application parameters from their corresponding tables</a:t>
            </a:r>
            <a:endParaRPr lang="en-US" sz="1000" dirty="0">
              <a:solidFill>
                <a:schemeClr val="tx1"/>
              </a:solidFill>
            </a:endParaRPr>
          </a:p>
        </p:txBody>
      </p:sp>
      <p:sp>
        <p:nvSpPr>
          <p:cNvPr id="23" name="Rectangular Callout 22"/>
          <p:cNvSpPr/>
          <p:nvPr/>
        </p:nvSpPr>
        <p:spPr>
          <a:xfrm>
            <a:off x="152400" y="3733800"/>
            <a:ext cx="2667000" cy="2286000"/>
          </a:xfrm>
          <a:prstGeom prst="wedgeRectCallout">
            <a:avLst>
              <a:gd name="adj1" fmla="val 60987"/>
              <a:gd name="adj2" fmla="val -74515"/>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Provides the standard plumbing needed for any Application that is going to be executed through CSI. All the application needs to know to execute is the data location to use for writing output etc, user Id of the user executing the application and the task Id or the study Id of the current run. If there are any data tables/editors  that are used in the application then you should specify the CSI data table Name and the corresponding version parameter name using the method addTableNameVersionParameterName(). This would make sure that the respective versions data is read.</a:t>
            </a:r>
            <a:endParaRPr lang="en-US" sz="1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files</a:t>
            </a:r>
            <a:endParaRPr lang="en-US" dirty="0"/>
          </a:p>
        </p:txBody>
      </p:sp>
      <p:sp>
        <p:nvSpPr>
          <p:cNvPr id="3" name="Content Placeholder 2"/>
          <p:cNvSpPr>
            <a:spLocks noGrp="1"/>
          </p:cNvSpPr>
          <p:nvPr>
            <p:ph idx="1"/>
          </p:nvPr>
        </p:nvSpPr>
        <p:spPr/>
        <p:txBody>
          <a:bodyPr/>
          <a:lstStyle/>
          <a:p>
            <a:r>
              <a:rPr lang="en-US" dirty="0" smtClean="0"/>
              <a:t>CSI Standard Application reads property files (properties.dat) from the following locations in that order:-</a:t>
            </a:r>
          </a:p>
          <a:p>
            <a:pPr lvl="1"/>
            <a:r>
              <a:rPr lang="en-US" sz="2000" dirty="0" smtClean="0"/>
              <a:t>Config Directory</a:t>
            </a:r>
            <a:r>
              <a:rPr lang="en-US" dirty="0" smtClean="0"/>
              <a:t>: </a:t>
            </a:r>
            <a:r>
              <a:rPr lang="en-US" sz="1200" dirty="0" smtClean="0"/>
              <a:t>Built as part of the Application Jar file. This would be different for different deployments like dev/stage/prod etc</a:t>
            </a:r>
            <a:endParaRPr lang="en-US" dirty="0" smtClean="0"/>
          </a:p>
          <a:p>
            <a:pPr lvl="2"/>
            <a:r>
              <a:rPr lang="en-US" sz="2000" dirty="0" smtClean="0"/>
              <a:t>Data Directory : </a:t>
            </a:r>
            <a:r>
              <a:rPr lang="en-US" sz="1200" dirty="0" smtClean="0"/>
              <a:t>Properties specified in the file at this location applies to all the runs under this Data Directory</a:t>
            </a:r>
            <a:endParaRPr lang="en-US" sz="2000" dirty="0" smtClean="0"/>
          </a:p>
          <a:p>
            <a:pPr lvl="3"/>
            <a:r>
              <a:rPr lang="en-US" dirty="0" smtClean="0"/>
              <a:t>Employee Directory : </a:t>
            </a:r>
            <a:r>
              <a:rPr lang="en-US" sz="1200" dirty="0" smtClean="0"/>
              <a:t>Properties specified in the file at this location applied to all the runs made by this particular employee</a:t>
            </a:r>
            <a:endParaRPr lang="en-US" dirty="0" smtClean="0"/>
          </a:p>
          <a:p>
            <a:pPr lvl="4"/>
            <a:r>
              <a:rPr lang="en-US" dirty="0" smtClean="0"/>
              <a:t>Task/Study/Run Directory : </a:t>
            </a:r>
            <a:r>
              <a:rPr lang="en-US" sz="1200" dirty="0" smtClean="0"/>
              <a:t>Properties specified in the file at this location are applied to just this run</a:t>
            </a:r>
            <a:endParaRPr lang="en-US" dirty="0" smtClean="0"/>
          </a:p>
          <a:p>
            <a:r>
              <a:rPr lang="en-US" dirty="0" smtClean="0"/>
              <a:t>Parameters override the properties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1456</TotalTime>
  <Words>257</Words>
  <Application>Microsoft Office PowerPoint</Application>
  <PresentationFormat>On-screen Show (4:3)</PresentationFormat>
  <Paragraphs>27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Default Design</vt:lpstr>
      <vt:lpstr>Standard CSI Application Framework</vt:lpstr>
      <vt:lpstr>Property files</vt:lpstr>
    </vt:vector>
  </TitlesOfParts>
  <Company>American Airlines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Giri Padmasolala</dc:creator>
  <cp:lastModifiedBy>Giri Padmasolala</cp:lastModifiedBy>
  <cp:revision>16</cp:revision>
  <dcterms:created xsi:type="dcterms:W3CDTF">2007-09-19T18:53:22Z</dcterms:created>
  <dcterms:modified xsi:type="dcterms:W3CDTF">2008-10-02T14:06:07Z</dcterms:modified>
</cp:coreProperties>
</file>