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7" d="100"/>
          <a:sy n="117" d="100"/>
        </p:scale>
        <p:origin x="-4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F3E5-D182-B143-AFE6-84F8893DC2F5}" type="datetimeFigureOut">
              <a:rPr lang="en-US" smtClean="0"/>
              <a:pPr/>
              <a:t>6/26/09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3C68-6DE2-7C46-8DB6-A57630032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F3E5-D182-B143-AFE6-84F8893DC2F5}" type="datetimeFigureOut">
              <a:rPr lang="en-US" smtClean="0"/>
              <a:pPr/>
              <a:t>6/26/09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3C68-6DE2-7C46-8DB6-A57630032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F3E5-D182-B143-AFE6-84F8893DC2F5}" type="datetimeFigureOut">
              <a:rPr lang="en-US" smtClean="0"/>
              <a:pPr/>
              <a:t>6/26/09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3C68-6DE2-7C46-8DB6-A57630032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F3E5-D182-B143-AFE6-84F8893DC2F5}" type="datetimeFigureOut">
              <a:rPr lang="en-US" smtClean="0"/>
              <a:pPr/>
              <a:t>6/26/09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3C68-6DE2-7C46-8DB6-A57630032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F3E5-D182-B143-AFE6-84F8893DC2F5}" type="datetimeFigureOut">
              <a:rPr lang="en-US" smtClean="0"/>
              <a:pPr/>
              <a:t>6/26/09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3C68-6DE2-7C46-8DB6-A57630032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F3E5-D182-B143-AFE6-84F8893DC2F5}" type="datetimeFigureOut">
              <a:rPr lang="en-US" smtClean="0"/>
              <a:pPr/>
              <a:t>6/26/09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3C68-6DE2-7C46-8DB6-A57630032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F3E5-D182-B143-AFE6-84F8893DC2F5}" type="datetimeFigureOut">
              <a:rPr lang="en-US" smtClean="0"/>
              <a:pPr/>
              <a:t>6/26/09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3C68-6DE2-7C46-8DB6-A57630032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F3E5-D182-B143-AFE6-84F8893DC2F5}" type="datetimeFigureOut">
              <a:rPr lang="en-US" smtClean="0"/>
              <a:pPr/>
              <a:t>6/26/09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3C68-6DE2-7C46-8DB6-A57630032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F3E5-D182-B143-AFE6-84F8893DC2F5}" type="datetimeFigureOut">
              <a:rPr lang="en-US" smtClean="0"/>
              <a:pPr/>
              <a:t>6/26/09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3C68-6DE2-7C46-8DB6-A57630032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F3E5-D182-B143-AFE6-84F8893DC2F5}" type="datetimeFigureOut">
              <a:rPr lang="en-US" smtClean="0"/>
              <a:pPr/>
              <a:t>6/26/09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3C68-6DE2-7C46-8DB6-A57630032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F3E5-D182-B143-AFE6-84F8893DC2F5}" type="datetimeFigureOut">
              <a:rPr lang="en-US" smtClean="0"/>
              <a:pPr/>
              <a:t>6/26/09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3C68-6DE2-7C46-8DB6-A57630032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F3E5-D182-B143-AFE6-84F8893DC2F5}" type="datetimeFigureOut">
              <a:rPr lang="en-US" smtClean="0"/>
              <a:pPr/>
              <a:t>6/26/09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E3C68-6DE2-7C46-8DB6-A57630032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sldepartmentlogo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95800"/>
            <a:ext cx="1993392" cy="19933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4152728"/>
            <a:ext cx="2457193" cy="2336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4495800"/>
            <a:ext cx="1941448" cy="19414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2438400"/>
            <a:ext cx="80772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000" dirty="0" smtClean="0"/>
              <a:t>   Carroll, H., </a:t>
            </a:r>
            <a:r>
              <a:rPr lang="en-US" sz="1000" dirty="0" err="1" smtClean="0"/>
              <a:t>Teichert</a:t>
            </a:r>
            <a:r>
              <a:rPr lang="en-US" sz="1000" dirty="0" smtClean="0"/>
              <a:t>, A., </a:t>
            </a:r>
            <a:r>
              <a:rPr lang="en-US" sz="1000" dirty="0" err="1" smtClean="0"/>
              <a:t>Krein</a:t>
            </a:r>
            <a:r>
              <a:rPr lang="en-US" sz="1000" dirty="0" smtClean="0"/>
              <a:t>, </a:t>
            </a:r>
            <a:r>
              <a:rPr lang="en-US" sz="1000" dirty="0" err="1" smtClean="0"/>
              <a:t>J.,Sundberg</a:t>
            </a:r>
            <a:r>
              <a:rPr lang="en-US" sz="1000" dirty="0" smtClean="0"/>
              <a:t>, </a:t>
            </a:r>
            <a:r>
              <a:rPr lang="en-US" sz="1000" dirty="0" err="1" smtClean="0"/>
              <a:t>K.,Snell</a:t>
            </a:r>
            <a:r>
              <a:rPr lang="en-US" sz="1000" dirty="0" smtClean="0"/>
              <a:t>, </a:t>
            </a:r>
            <a:r>
              <a:rPr lang="en-US" sz="1000" dirty="0" err="1" smtClean="0"/>
              <a:t>Q.,Clement</a:t>
            </a:r>
            <a:r>
              <a:rPr lang="en-US" sz="1000" dirty="0" smtClean="0"/>
              <a:t>, </a:t>
            </a:r>
            <a:r>
              <a:rPr lang="en-US" sz="1000" dirty="0" err="1" smtClean="0"/>
              <a:t>M.,“An</a:t>
            </a:r>
            <a:r>
              <a:rPr lang="en-US" sz="1000" dirty="0" smtClean="0"/>
              <a:t> open source </a:t>
            </a:r>
            <a:r>
              <a:rPr lang="en-US" sz="1000" dirty="0" err="1" smtClean="0"/>
              <a:t>phylogenetic</a:t>
            </a:r>
            <a:r>
              <a:rPr lang="en-US" sz="1000" dirty="0" smtClean="0"/>
              <a:t> search and alignment package”, International Journal of Bioinformatics Research and Applications (IJBRA), Vol. 5, No. 3, 2009</a:t>
            </a:r>
          </a:p>
          <a:p>
            <a:endParaRPr lang="en-US" sz="1000" dirty="0" smtClean="0"/>
          </a:p>
          <a:p>
            <a:pPr>
              <a:buFont typeface="Arial"/>
              <a:buChar char="•"/>
            </a:pPr>
            <a:r>
              <a:rPr lang="en-US" sz="1000" baseline="0" dirty="0" smtClean="0"/>
              <a:t>  Woolley, S., Johnson, J., Smith, M., Crandall,</a:t>
            </a:r>
            <a:r>
              <a:rPr lang="en-US" sz="1000" dirty="0" smtClean="0"/>
              <a:t> K., McClellan, D. “</a:t>
            </a:r>
            <a:r>
              <a:rPr lang="en-US" sz="1000" baseline="0" dirty="0" err="1" smtClean="0"/>
              <a:t>TreeSAAP</a:t>
            </a:r>
            <a:r>
              <a:rPr lang="en-US" sz="1000" baseline="0" dirty="0" smtClean="0"/>
              <a:t>: Selection on Amino Acid Properties</a:t>
            </a:r>
            <a:r>
              <a:rPr lang="en-US" sz="1000" dirty="0" smtClean="0"/>
              <a:t> </a:t>
            </a:r>
            <a:r>
              <a:rPr lang="en-US" sz="1000" baseline="0" dirty="0" smtClean="0"/>
              <a:t>using </a:t>
            </a:r>
            <a:r>
              <a:rPr lang="en-US" sz="1000" baseline="0" dirty="0" err="1" smtClean="0"/>
              <a:t>phylogenetic</a:t>
            </a:r>
            <a:r>
              <a:rPr lang="en-US" sz="1000" baseline="0" dirty="0" smtClean="0"/>
              <a:t> trees”, Bioinformatics, 19, 671-672</a:t>
            </a:r>
          </a:p>
          <a:p>
            <a:pPr>
              <a:buFont typeface="Arial"/>
              <a:buChar char="•"/>
            </a:pPr>
            <a:r>
              <a:rPr lang="en-US" sz="1000" dirty="0" smtClean="0"/>
              <a:t>  Clamp, M., Cuff, J., Searle, S. M. and Barton, G. J. (2004), "The </a:t>
            </a:r>
            <a:r>
              <a:rPr lang="en-US" sz="1000" dirty="0" err="1" smtClean="0"/>
              <a:t>Jalview</a:t>
            </a:r>
            <a:r>
              <a:rPr lang="en-US" sz="1000" dirty="0" smtClean="0"/>
              <a:t> Java Alignment Editor", Bioinformatics, 20, 426-7.</a:t>
            </a:r>
          </a:p>
          <a:p>
            <a:pPr>
              <a:buFont typeface="Arial"/>
              <a:buChar char="•"/>
            </a:pPr>
            <a:r>
              <a:rPr lang="en-US" sz="1000" dirty="0" smtClean="0"/>
              <a:t>  </a:t>
            </a:r>
            <a:r>
              <a:rPr lang="en-US" sz="1000" dirty="0" err="1" smtClean="0"/>
              <a:t>Ronquist</a:t>
            </a:r>
            <a:r>
              <a:rPr lang="en-US" sz="1000" dirty="0" smtClean="0"/>
              <a:t>, F. and J. P. </a:t>
            </a:r>
            <a:r>
              <a:rPr lang="en-US" sz="1000" dirty="0" err="1" smtClean="0"/>
              <a:t>Huelsenbeck</a:t>
            </a:r>
            <a:r>
              <a:rPr lang="en-US" sz="1000" dirty="0" smtClean="0"/>
              <a:t>. 2003. MRBAYES 3: Bayesian </a:t>
            </a:r>
            <a:r>
              <a:rPr lang="en-US" sz="1000" dirty="0" err="1" smtClean="0"/>
              <a:t>phylogenetic</a:t>
            </a:r>
            <a:r>
              <a:rPr lang="en-US" sz="1000" dirty="0"/>
              <a:t> </a:t>
            </a:r>
            <a:r>
              <a:rPr lang="en-US" sz="1000" dirty="0" smtClean="0"/>
              <a:t>inference under mixed models. Bioinformatics 19:1572-1574. </a:t>
            </a:r>
          </a:p>
          <a:p>
            <a:pPr>
              <a:buFont typeface="Arial"/>
              <a:buChar char="•"/>
            </a:pPr>
            <a:r>
              <a:rPr lang="en-US" sz="1000" dirty="0" smtClean="0"/>
              <a:t>  </a:t>
            </a:r>
            <a:r>
              <a:rPr lang="en-US" sz="1000" dirty="0" err="1" smtClean="0"/>
              <a:t>Alexandros</a:t>
            </a:r>
            <a:r>
              <a:rPr lang="en-US" sz="1000" dirty="0" smtClean="0"/>
              <a:t> </a:t>
            </a:r>
            <a:r>
              <a:rPr lang="en-US" sz="1000" dirty="0" err="1" smtClean="0"/>
              <a:t>Stamatakis</a:t>
            </a:r>
            <a:r>
              <a:rPr lang="en-US" sz="1000" dirty="0" smtClean="0"/>
              <a:t>, "</a:t>
            </a:r>
            <a:r>
              <a:rPr lang="en-US" sz="1000" dirty="0" err="1" smtClean="0"/>
              <a:t>RAxML</a:t>
            </a:r>
            <a:r>
              <a:rPr lang="en-US" sz="1000" dirty="0" smtClean="0"/>
              <a:t>-VI-HPC: maximum likelihood-based </a:t>
            </a:r>
            <a:r>
              <a:rPr lang="en-US" sz="1000" dirty="0" err="1" smtClean="0"/>
              <a:t>phylogenetic</a:t>
            </a:r>
            <a:r>
              <a:rPr lang="en-US" sz="1000" dirty="0" smtClean="0"/>
              <a:t> analyses with thousands of </a:t>
            </a:r>
            <a:r>
              <a:rPr lang="en-US" sz="1000" dirty="0" err="1" smtClean="0"/>
              <a:t>taxa</a:t>
            </a:r>
            <a:r>
              <a:rPr lang="en-US" sz="1000" dirty="0" smtClean="0"/>
              <a:t> and mixed models”, Bioinformatics 2006; </a:t>
            </a:r>
            <a:r>
              <a:rPr lang="en-US" sz="1000" dirty="0" err="1" smtClean="0"/>
              <a:t>doi</a:t>
            </a:r>
            <a:r>
              <a:rPr lang="en-US" sz="1000" dirty="0" smtClean="0"/>
              <a:t>: 10.1093/bioinformatics/</a:t>
            </a:r>
            <a:r>
              <a:rPr lang="en-US" sz="1000" dirty="0" smtClean="0"/>
              <a:t>btl446</a:t>
            </a:r>
          </a:p>
          <a:p>
            <a:pPr>
              <a:buFont typeface="Arial"/>
              <a:buChar char="•"/>
            </a:pPr>
            <a:r>
              <a:rPr lang="en-US" sz="1000" dirty="0" smtClean="0"/>
              <a:t> </a:t>
            </a:r>
            <a:r>
              <a:rPr lang="en-US" sz="1000" dirty="0" err="1" smtClean="0"/>
              <a:t>Zmasek</a:t>
            </a:r>
            <a:r>
              <a:rPr lang="en-US" sz="1000" dirty="0" smtClean="0"/>
              <a:t>, C. M. and Eddy, S. R. (2001).</a:t>
            </a:r>
            <a:r>
              <a:rPr lang="en-US" sz="1000" dirty="0" smtClean="0"/>
              <a:t> "</a:t>
            </a:r>
            <a:r>
              <a:rPr lang="en-US" sz="1000" dirty="0" smtClean="0"/>
              <a:t>ATV: display and manipulation of annotated </a:t>
            </a:r>
            <a:r>
              <a:rPr lang="en-US" sz="1000" dirty="0" err="1" smtClean="0"/>
              <a:t>phylogenetic</a:t>
            </a:r>
            <a:r>
              <a:rPr lang="en-US" sz="1000" dirty="0" smtClean="0"/>
              <a:t> </a:t>
            </a:r>
            <a:r>
              <a:rPr lang="en-US" sz="1000" dirty="0" smtClean="0"/>
              <a:t>trees" </a:t>
            </a:r>
            <a:r>
              <a:rPr lang="en-US" sz="1000" dirty="0" smtClean="0"/>
              <a:t>Bioinformatics, 17(4), 383-384</a:t>
            </a:r>
            <a:r>
              <a:rPr lang="en-US" sz="1000" dirty="0" smtClean="0"/>
              <a:t>.</a:t>
            </a:r>
          </a:p>
          <a:p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7966" y="228600"/>
            <a:ext cx="9066755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Open Source Genomic Analysis</a:t>
            </a:r>
            <a:endParaRPr 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4478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use this application, open a nexus file from file menu, or use the command menu under the PSODA tab to run alignment or phylogeny search.</a:t>
            </a:r>
          </a:p>
          <a:p>
            <a:r>
              <a:rPr lang="en-US" dirty="0" smtClean="0"/>
              <a:t>The following references can be used  for PSODA and incorporated software.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303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Brigham Young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Clement</dc:creator>
  <cp:lastModifiedBy>Mark Clement</cp:lastModifiedBy>
  <cp:revision>3</cp:revision>
  <dcterms:created xsi:type="dcterms:W3CDTF">2009-06-26T06:25:02Z</dcterms:created>
  <dcterms:modified xsi:type="dcterms:W3CDTF">2009-06-26T06:42:45Z</dcterms:modified>
</cp:coreProperties>
</file>