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8" r:id="rId9"/>
    <p:sldId id="263" r:id="rId10"/>
    <p:sldId id="269" r:id="rId11"/>
    <p:sldId id="264" r:id="rId12"/>
    <p:sldId id="266" r:id="rId13"/>
    <p:sldId id="270" r:id="rId14"/>
    <p:sldId id="271" r:id="rId15"/>
    <p:sldId id="273" r:id="rId16"/>
    <p:sldId id="272" r:id="rId17"/>
    <p:sldId id="274" r:id="rId18"/>
    <p:sldId id="275" r:id="rId19"/>
    <p:sldId id="276" r:id="rId20"/>
    <p:sldId id="277" r:id="rId21"/>
    <p:sldId id="280" r:id="rId22"/>
    <p:sldId id="299" r:id="rId23"/>
    <p:sldId id="281" r:id="rId24"/>
    <p:sldId id="282" r:id="rId25"/>
    <p:sldId id="298" r:id="rId26"/>
    <p:sldId id="283" r:id="rId27"/>
    <p:sldId id="284" r:id="rId28"/>
    <p:sldId id="297" r:id="rId29"/>
    <p:sldId id="286" r:id="rId30"/>
    <p:sldId id="287" r:id="rId31"/>
    <p:sldId id="288" r:id="rId32"/>
    <p:sldId id="285" r:id="rId33"/>
    <p:sldId id="289" r:id="rId34"/>
    <p:sldId id="290" r:id="rId35"/>
    <p:sldId id="291" r:id="rId36"/>
    <p:sldId id="292" r:id="rId37"/>
    <p:sldId id="293" r:id="rId38"/>
    <p:sldId id="295" r:id="rId39"/>
    <p:sldId id="294"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1" d="100"/>
          <a:sy n="101" d="100"/>
        </p:scale>
        <p:origin x="353"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6572F-6C11-47AA-8540-817AA04C7F23}"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71308-C263-457B-92D1-AF37A6B4B3D7}" type="slidenum">
              <a:rPr lang="en-IN" smtClean="0"/>
              <a:t>‹#›</a:t>
            </a:fld>
            <a:endParaRPr lang="en-IN"/>
          </a:p>
        </p:txBody>
      </p:sp>
    </p:spTree>
    <p:extLst>
      <p:ext uri="{BB962C8B-B14F-4D97-AF65-F5344CB8AC3E}">
        <p14:creationId xmlns:p14="http://schemas.microsoft.com/office/powerpoint/2010/main" val="254581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D71308-C263-457B-92D1-AF37A6B4B3D7}" type="slidenum">
              <a:rPr lang="en-IN" smtClean="0"/>
              <a:t>15</a:t>
            </a:fld>
            <a:endParaRPr lang="en-IN"/>
          </a:p>
        </p:txBody>
      </p:sp>
    </p:spTree>
    <p:extLst>
      <p:ext uri="{BB962C8B-B14F-4D97-AF65-F5344CB8AC3E}">
        <p14:creationId xmlns:p14="http://schemas.microsoft.com/office/powerpoint/2010/main" val="184467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D71308-C263-457B-92D1-AF37A6B4B3D7}" type="slidenum">
              <a:rPr lang="en-IN" smtClean="0"/>
              <a:t>16</a:t>
            </a:fld>
            <a:endParaRPr lang="en-IN"/>
          </a:p>
        </p:txBody>
      </p:sp>
    </p:spTree>
    <p:extLst>
      <p:ext uri="{BB962C8B-B14F-4D97-AF65-F5344CB8AC3E}">
        <p14:creationId xmlns:p14="http://schemas.microsoft.com/office/powerpoint/2010/main" val="318165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0402-8814-BAEB-7C3B-BD935B77D0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7841A4-138D-0035-71C0-39689274F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E95061-D736-848B-5F8D-1BACE8C61D85}"/>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5" name="Footer Placeholder 4">
            <a:extLst>
              <a:ext uri="{FF2B5EF4-FFF2-40B4-BE49-F238E27FC236}">
                <a16:creationId xmlns:a16="http://schemas.microsoft.com/office/drawing/2014/main" id="{6B977808-0559-9664-7C4D-5A3CD8584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7C6FC0-0AE2-8956-932C-86A7C24B49F8}"/>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2880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3176-A5F2-B33D-CF5C-B92AFB47F4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A6F29B-F826-F65E-42F6-9A9D97964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77E8A-2EC0-6F42-46DC-AAE56BFE3792}"/>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5" name="Footer Placeholder 4">
            <a:extLst>
              <a:ext uri="{FF2B5EF4-FFF2-40B4-BE49-F238E27FC236}">
                <a16:creationId xmlns:a16="http://schemas.microsoft.com/office/drawing/2014/main" id="{65EDEB96-7C23-270B-F57D-55B2C412B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1E86F-DFE1-A731-4A4D-389177EE626F}"/>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371792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9AA64-CDC2-EA53-2641-3F4F1D2387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8D9320-2F1A-FA7D-4E20-9A03C3415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08A96-A060-DD91-4BE8-410711F4BCDC}"/>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5" name="Footer Placeholder 4">
            <a:extLst>
              <a:ext uri="{FF2B5EF4-FFF2-40B4-BE49-F238E27FC236}">
                <a16:creationId xmlns:a16="http://schemas.microsoft.com/office/drawing/2014/main" id="{C8F6C94A-727A-9692-EF86-28BA02989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42F482-81DE-8149-F56F-D5C890902E2A}"/>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412022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E43B-87D7-21EA-4BD6-3847BFD4B4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5E7E2F-729E-0BC0-4E3A-46FFEC991C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66F69-6418-B378-65F9-02620A70302D}"/>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5" name="Footer Placeholder 4">
            <a:extLst>
              <a:ext uri="{FF2B5EF4-FFF2-40B4-BE49-F238E27FC236}">
                <a16:creationId xmlns:a16="http://schemas.microsoft.com/office/drawing/2014/main" id="{B3E9F7B5-BA6B-9097-8B98-5C17E45C4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BFAE0-33C5-B2A2-437B-E368E8032E93}"/>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14818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181-A91A-A092-A3EC-3F745C5B3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3CC907-6AF5-2D45-E982-448A65130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D4AA0-1C9A-315F-1518-EC3C77B84C86}"/>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5" name="Footer Placeholder 4">
            <a:extLst>
              <a:ext uri="{FF2B5EF4-FFF2-40B4-BE49-F238E27FC236}">
                <a16:creationId xmlns:a16="http://schemas.microsoft.com/office/drawing/2014/main" id="{2B5347BA-7CD9-D164-71C7-08CA61D1A3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399E51-5415-960A-AB90-C86F86077AA3}"/>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221880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1A72-68CE-716F-4F89-2DA5AFB94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77137D-F4B1-D30F-46E6-9FB1AF97E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357267-D0B6-95A2-F61C-FE7B8BAD1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6C791A-7234-21D9-87F5-3F06C5453EF8}"/>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6" name="Footer Placeholder 5">
            <a:extLst>
              <a:ext uri="{FF2B5EF4-FFF2-40B4-BE49-F238E27FC236}">
                <a16:creationId xmlns:a16="http://schemas.microsoft.com/office/drawing/2014/main" id="{66D507A8-508D-C7F2-A73C-569359E27C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BE5F9-4EDC-E7A4-F353-FA278B807F10}"/>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322337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7C46-5C8F-EE43-1660-3F24A198B0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F6CF79-9D80-187F-0CD9-37CC027A6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788FF-FEB9-04A2-0090-C26E35E7C7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C0F0E0-552A-5AE3-9BB2-928694028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E67FD-F6F5-27F1-E98B-EF5226C3D1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83088F-AC5C-808D-BB70-8ADD387BE45D}"/>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8" name="Footer Placeholder 7">
            <a:extLst>
              <a:ext uri="{FF2B5EF4-FFF2-40B4-BE49-F238E27FC236}">
                <a16:creationId xmlns:a16="http://schemas.microsoft.com/office/drawing/2014/main" id="{FC15D637-9C30-5E46-F9A1-81CFCEFA06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13B947-B668-9C9F-D706-066C88145E77}"/>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319304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30F-771C-6FF7-F56A-7A6A2AC878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8CEC8F-398D-E0FB-2817-F1861D15A4FB}"/>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4" name="Footer Placeholder 3">
            <a:extLst>
              <a:ext uri="{FF2B5EF4-FFF2-40B4-BE49-F238E27FC236}">
                <a16:creationId xmlns:a16="http://schemas.microsoft.com/office/drawing/2014/main" id="{8CE3A949-D101-CDA4-7A69-09FF0CDC0F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11F45B-5F53-D1BB-8229-7FCD9D765470}"/>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80105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25256-C701-AC56-7039-4BD6813CC2BC}"/>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3" name="Footer Placeholder 2">
            <a:extLst>
              <a:ext uri="{FF2B5EF4-FFF2-40B4-BE49-F238E27FC236}">
                <a16:creationId xmlns:a16="http://schemas.microsoft.com/office/drawing/2014/main" id="{6251B4B0-DAAA-1F19-B541-00E407C3E8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2F3DD-8A5E-DDEB-A302-789FFB0EC993}"/>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298966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2943-212C-4972-C4C0-F85F211B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9C501B-7690-4D26-522C-3F93024E0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BA5502-70AD-6D88-BDB6-9BEC7658A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3DA65-AC47-F92A-777B-75230EBEBBFF}"/>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6" name="Footer Placeholder 5">
            <a:extLst>
              <a:ext uri="{FF2B5EF4-FFF2-40B4-BE49-F238E27FC236}">
                <a16:creationId xmlns:a16="http://schemas.microsoft.com/office/drawing/2014/main" id="{0CC65CA6-70B9-AA48-0846-DA74D18F9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67ED1-C510-7176-E394-39D9C0693BD8}"/>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315874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8A79-8E9A-76CF-2D4B-DF23A9A26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88F93C-AC7E-3BA8-B142-D45A50CB0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D3E1D8-3E36-FE29-0FDD-82CBEC381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1123E-EF57-ED82-9109-7D60CA49306D}"/>
              </a:ext>
            </a:extLst>
          </p:cNvPr>
          <p:cNvSpPr>
            <a:spLocks noGrp="1"/>
          </p:cNvSpPr>
          <p:nvPr>
            <p:ph type="dt" sz="half" idx="10"/>
          </p:nvPr>
        </p:nvSpPr>
        <p:spPr/>
        <p:txBody>
          <a:bodyPr/>
          <a:lstStyle/>
          <a:p>
            <a:fld id="{2179EFEA-4AF2-4C13-9699-B54793C7135B}" type="datetimeFigureOut">
              <a:rPr lang="en-IN" smtClean="0"/>
              <a:t>18-06-2024</a:t>
            </a:fld>
            <a:endParaRPr lang="en-IN"/>
          </a:p>
        </p:txBody>
      </p:sp>
      <p:sp>
        <p:nvSpPr>
          <p:cNvPr id="6" name="Footer Placeholder 5">
            <a:extLst>
              <a:ext uri="{FF2B5EF4-FFF2-40B4-BE49-F238E27FC236}">
                <a16:creationId xmlns:a16="http://schemas.microsoft.com/office/drawing/2014/main" id="{A412BF04-E580-68C4-1951-D4A2CBC71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2D2F61-019B-73E3-0E21-9D722BD055FA}"/>
              </a:ext>
            </a:extLst>
          </p:cNvPr>
          <p:cNvSpPr>
            <a:spLocks noGrp="1"/>
          </p:cNvSpPr>
          <p:nvPr>
            <p:ph type="sldNum" sz="quarter" idx="12"/>
          </p:nvPr>
        </p:nvSpPr>
        <p:spPr/>
        <p:txBody>
          <a:bodyPr/>
          <a:lstStyle/>
          <a:p>
            <a:fld id="{DA31D0D3-D98C-4ED7-B272-D9893D323926}" type="slidenum">
              <a:rPr lang="en-IN" smtClean="0"/>
              <a:t>‹#›</a:t>
            </a:fld>
            <a:endParaRPr lang="en-IN"/>
          </a:p>
        </p:txBody>
      </p:sp>
    </p:spTree>
    <p:extLst>
      <p:ext uri="{BB962C8B-B14F-4D97-AF65-F5344CB8AC3E}">
        <p14:creationId xmlns:p14="http://schemas.microsoft.com/office/powerpoint/2010/main" val="263643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BFF7E-B62B-5343-4546-D4DAAEAC2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637AFB-E4CA-4A9F-200E-D1903153A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8FE20-EB6F-7FE7-B32F-CB3486483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9EFEA-4AF2-4C13-9699-B54793C7135B}" type="datetimeFigureOut">
              <a:rPr lang="en-IN" smtClean="0"/>
              <a:t>18-06-2024</a:t>
            </a:fld>
            <a:endParaRPr lang="en-IN"/>
          </a:p>
        </p:txBody>
      </p:sp>
      <p:sp>
        <p:nvSpPr>
          <p:cNvPr id="5" name="Footer Placeholder 4">
            <a:extLst>
              <a:ext uri="{FF2B5EF4-FFF2-40B4-BE49-F238E27FC236}">
                <a16:creationId xmlns:a16="http://schemas.microsoft.com/office/drawing/2014/main" id="{1F998660-C9AD-C2CE-F5E7-008F3BB74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F95FDA-ABA1-AC04-EB75-FB5CC6410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1D0D3-D98C-4ED7-B272-D9893D323926}" type="slidenum">
              <a:rPr lang="en-IN" smtClean="0"/>
              <a:t>‹#›</a:t>
            </a:fld>
            <a:endParaRPr lang="en-IN"/>
          </a:p>
        </p:txBody>
      </p:sp>
    </p:spTree>
    <p:extLst>
      <p:ext uri="{BB962C8B-B14F-4D97-AF65-F5344CB8AC3E}">
        <p14:creationId xmlns:p14="http://schemas.microsoft.com/office/powerpoint/2010/main" val="593810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setsearch.research.google.com/search?src=0&amp;query=emg%20lowerlimb&amp;docid=L2cvMTFxMnh3cWtuaA%3D%3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B33C-6DB9-E17E-C5D9-89202EA1D161}"/>
              </a:ext>
            </a:extLst>
          </p:cNvPr>
          <p:cNvSpPr>
            <a:spLocks noGrp="1"/>
          </p:cNvSpPr>
          <p:nvPr>
            <p:ph type="ctrTitle"/>
          </p:nvPr>
        </p:nvSpPr>
        <p:spPr>
          <a:xfrm>
            <a:off x="1654026" y="2207727"/>
            <a:ext cx="9144000" cy="3090728"/>
          </a:xfrm>
        </p:spPr>
        <p:txBody>
          <a:bodyPr>
            <a:normAutofit fontScale="90000"/>
          </a:bodyPr>
          <a:lstStyle/>
          <a:p>
            <a:pPr lvl="0" algn="ctr">
              <a:lnSpc>
                <a:spcPct val="99000"/>
              </a:lnSpc>
            </a:pPr>
            <a:r>
              <a:rPr lang="en-IN" sz="2200" b="1" u="sng" dirty="0">
                <a:solidFill>
                  <a:schemeClr val="dk1"/>
                </a:solidFill>
                <a:latin typeface="Times New Roman"/>
                <a:ea typeface="Times New Roman"/>
                <a:cs typeface="Times New Roman"/>
                <a:sym typeface="Times New Roman"/>
              </a:rPr>
              <a:t>NATIONAL INSTITUTE OF TECHNOLOGY - WARANGAL</a:t>
            </a:r>
            <a:br>
              <a:rPr lang="en-IN" sz="2200" b="1" u="sng" dirty="0">
                <a:solidFill>
                  <a:schemeClr val="dk1"/>
                </a:solidFill>
                <a:latin typeface="Times New Roman"/>
                <a:ea typeface="Times New Roman"/>
                <a:cs typeface="Times New Roman"/>
                <a:sym typeface="Times New Roman"/>
              </a:rPr>
            </a:br>
            <a:br>
              <a:rPr lang="en-IN" sz="2200" b="1" u="sng" dirty="0">
                <a:solidFill>
                  <a:schemeClr val="dk1"/>
                </a:solidFill>
                <a:latin typeface="Times New Roman"/>
                <a:ea typeface="Times New Roman"/>
                <a:cs typeface="Times New Roman"/>
                <a:sym typeface="Times New Roman"/>
              </a:rPr>
            </a:br>
            <a:r>
              <a:rPr lang="en-IN" sz="2200" b="1" u="sng" dirty="0">
                <a:solidFill>
                  <a:schemeClr val="dk1"/>
                </a:solidFill>
                <a:latin typeface="Times New Roman"/>
                <a:ea typeface="Times New Roman"/>
                <a:cs typeface="Times New Roman"/>
                <a:sym typeface="Times New Roman"/>
              </a:rPr>
              <a:t>DEPARTMENT OF ELECTRONICS &amp; COMMUNICATION ENGINEERING</a:t>
            </a:r>
            <a:br>
              <a:rPr lang="en-IN" sz="1900" b="1" u="sng" dirty="0">
                <a:solidFill>
                  <a:schemeClr val="dk1"/>
                </a:solidFill>
                <a:latin typeface="Times New Roman"/>
                <a:ea typeface="Times New Roman"/>
                <a:cs typeface="Times New Roman"/>
                <a:sym typeface="Times New Roman"/>
              </a:rPr>
            </a:br>
            <a:br>
              <a:rPr lang="en-IN" sz="1900" b="1" u="sng" dirty="0">
                <a:solidFill>
                  <a:schemeClr val="dk1"/>
                </a:solidFill>
                <a:latin typeface="Times New Roman"/>
                <a:ea typeface="Times New Roman"/>
                <a:cs typeface="Times New Roman"/>
                <a:sym typeface="Times New Roman"/>
              </a:rPr>
            </a:br>
            <a:br>
              <a:rPr lang="en-IN" sz="1900" b="1" u="sng" dirty="0">
                <a:solidFill>
                  <a:schemeClr val="dk1"/>
                </a:solidFill>
                <a:latin typeface="Times New Roman"/>
                <a:ea typeface="Times New Roman"/>
                <a:cs typeface="Times New Roman"/>
                <a:sym typeface="Times New Roman"/>
              </a:rPr>
            </a:br>
            <a:br>
              <a:rPr lang="en-IN" sz="1400" b="1" u="sng" dirty="0">
                <a:solidFill>
                  <a:schemeClr val="dk1"/>
                </a:solidFill>
                <a:latin typeface="Times New Roman"/>
                <a:ea typeface="Times New Roman"/>
                <a:cs typeface="Times New Roman"/>
                <a:sym typeface="Times New Roman"/>
              </a:rPr>
            </a:br>
            <a:br>
              <a:rPr lang="en-IN" sz="1400" b="1" u="sng" dirty="0">
                <a:solidFill>
                  <a:schemeClr val="dk1"/>
                </a:solidFill>
                <a:latin typeface="Times New Roman"/>
                <a:ea typeface="Times New Roman"/>
                <a:cs typeface="Times New Roman"/>
                <a:sym typeface="Times New Roman"/>
              </a:rPr>
            </a:br>
            <a:br>
              <a:rPr lang="en-IN" sz="1400" b="1" u="sng" dirty="0">
                <a:solidFill>
                  <a:schemeClr val="dk1"/>
                </a:solidFill>
                <a:latin typeface="Times New Roman"/>
                <a:ea typeface="Times New Roman"/>
                <a:cs typeface="Times New Roman"/>
                <a:sym typeface="Times New Roman"/>
              </a:rPr>
            </a:br>
            <a:br>
              <a:rPr lang="en-IN" sz="1400" b="1" u="sng" dirty="0">
                <a:solidFill>
                  <a:schemeClr val="dk1"/>
                </a:solidFill>
                <a:latin typeface="Times New Roman"/>
                <a:ea typeface="Times New Roman"/>
                <a:cs typeface="Times New Roman"/>
                <a:sym typeface="Times New Roman"/>
              </a:rPr>
            </a:br>
            <a:br>
              <a:rPr lang="en-IN" sz="1400" b="1" u="sng" dirty="0">
                <a:solidFill>
                  <a:schemeClr val="dk1"/>
                </a:solidFill>
                <a:latin typeface="Times New Roman"/>
                <a:ea typeface="Times New Roman"/>
                <a:cs typeface="Times New Roman"/>
                <a:sym typeface="Times New Roman"/>
              </a:rPr>
            </a:br>
            <a:br>
              <a:rPr lang="en-IN" sz="1400" b="1" u="sng" dirty="0">
                <a:solidFill>
                  <a:schemeClr val="dk1"/>
                </a:solidFill>
                <a:latin typeface="Times New Roman"/>
                <a:ea typeface="Times New Roman"/>
                <a:cs typeface="Times New Roman"/>
                <a:sym typeface="Times New Roman"/>
              </a:rPr>
            </a:br>
            <a:r>
              <a:rPr lang="en-IN" sz="1800" b="1" dirty="0">
                <a:solidFill>
                  <a:schemeClr val="dk1"/>
                </a:solidFill>
                <a:latin typeface="Times New Roman"/>
                <a:ea typeface="Times New Roman"/>
                <a:cs typeface="Times New Roman"/>
                <a:sym typeface="Times New Roman"/>
              </a:rPr>
              <a:t>Summer Internship May-June 2024</a:t>
            </a:r>
            <a:br>
              <a:rPr lang="en-IN" sz="1800" b="1" dirty="0">
                <a:solidFill>
                  <a:schemeClr val="dk1"/>
                </a:solidFill>
                <a:latin typeface="Times New Roman"/>
                <a:ea typeface="Times New Roman"/>
                <a:cs typeface="Times New Roman"/>
                <a:sym typeface="Times New Roman"/>
              </a:rPr>
            </a:br>
            <a:br>
              <a:rPr lang="en-IN" sz="1800" b="1" dirty="0">
                <a:solidFill>
                  <a:schemeClr val="dk1"/>
                </a:solidFill>
                <a:latin typeface="Times New Roman"/>
                <a:ea typeface="Times New Roman"/>
                <a:cs typeface="Times New Roman"/>
                <a:sym typeface="Times New Roman"/>
              </a:rPr>
            </a:br>
            <a:r>
              <a:rPr lang="en-IN" sz="1800" b="1" dirty="0">
                <a:solidFill>
                  <a:schemeClr val="dk1"/>
                </a:solidFill>
                <a:latin typeface="Times New Roman"/>
                <a:ea typeface="Times New Roman"/>
                <a:cs typeface="Times New Roman"/>
                <a:sym typeface="Times New Roman"/>
              </a:rPr>
              <a:t>SPECIALIZATION: Deep Learning</a:t>
            </a:r>
            <a:br>
              <a:rPr lang="en-IN" sz="1800" b="1" dirty="0">
                <a:solidFill>
                  <a:schemeClr val="dk1"/>
                </a:solidFill>
                <a:latin typeface="Times New Roman"/>
                <a:ea typeface="Times New Roman"/>
                <a:cs typeface="Times New Roman"/>
                <a:sym typeface="Times New Roman"/>
              </a:rPr>
            </a:br>
            <a:br>
              <a:rPr lang="en-IN" sz="2200" b="1" dirty="0">
                <a:solidFill>
                  <a:schemeClr val="dk1"/>
                </a:solidFill>
                <a:latin typeface="Times New Roman"/>
                <a:ea typeface="Times New Roman"/>
                <a:cs typeface="Times New Roman"/>
                <a:sym typeface="Times New Roman"/>
              </a:rPr>
            </a:br>
            <a:r>
              <a:rPr lang="en-IN" sz="2200" b="1" dirty="0">
                <a:solidFill>
                  <a:schemeClr val="dk1"/>
                </a:solidFill>
                <a:latin typeface="Times New Roman"/>
                <a:ea typeface="Times New Roman"/>
                <a:cs typeface="Times New Roman"/>
                <a:sym typeface="Times New Roman"/>
              </a:rPr>
              <a:t>“</a:t>
            </a:r>
            <a:r>
              <a:rPr lang="en-US" sz="2200" b="1" dirty="0" err="1"/>
              <a:t>sEMG</a:t>
            </a:r>
            <a:r>
              <a:rPr lang="en-US" sz="2200" b="1" dirty="0"/>
              <a:t>-based Lower Limb Activities Prediction with Various Deep Learning Models</a:t>
            </a:r>
            <a:r>
              <a:rPr lang="en-IN" sz="2200" b="1" dirty="0">
                <a:solidFill>
                  <a:schemeClr val="dk1"/>
                </a:solidFill>
                <a:latin typeface="Times New Roman"/>
                <a:ea typeface="Times New Roman"/>
                <a:cs typeface="Times New Roman"/>
                <a:sym typeface="Times New Roman"/>
              </a:rPr>
              <a:t>”</a:t>
            </a:r>
            <a:r>
              <a:rPr lang="en-IN" sz="2200" b="1" dirty="0">
                <a:solidFill>
                  <a:schemeClr val="dk1"/>
                </a:solidFill>
                <a:latin typeface="Hammersmith One"/>
                <a:ea typeface="Hammersmith One"/>
                <a:cs typeface="Hammersmith One"/>
                <a:sym typeface="Hammersmith One"/>
              </a:rPr>
              <a:t> </a:t>
            </a:r>
            <a:br>
              <a:rPr lang="en-IN" sz="2200" b="1" dirty="0">
                <a:solidFill>
                  <a:schemeClr val="dk1"/>
                </a:solidFill>
                <a:latin typeface="Hammersmith One"/>
                <a:ea typeface="Hammersmith One"/>
                <a:cs typeface="Hammersmith One"/>
                <a:sym typeface="Hammersmith One"/>
              </a:rPr>
            </a:br>
            <a:br>
              <a:rPr lang="en-IN" sz="2200" b="1" dirty="0">
                <a:solidFill>
                  <a:schemeClr val="dk1"/>
                </a:solidFill>
                <a:latin typeface="Hammersmith One"/>
                <a:ea typeface="Times New Roman"/>
                <a:cs typeface="Times New Roman"/>
                <a:sym typeface="Hammersmith One"/>
              </a:rPr>
            </a:br>
            <a:br>
              <a:rPr lang="en-IN" sz="2200" b="1" u="sng" dirty="0">
                <a:solidFill>
                  <a:schemeClr val="dk1"/>
                </a:solidFill>
                <a:latin typeface="Times New Roman"/>
                <a:ea typeface="Times New Roman"/>
                <a:cs typeface="Times New Roman"/>
                <a:sym typeface="Times New Roman"/>
              </a:rPr>
            </a:br>
            <a:endParaRPr lang="en-IN" sz="2200" dirty="0"/>
          </a:p>
        </p:txBody>
      </p:sp>
      <p:sp>
        <p:nvSpPr>
          <p:cNvPr id="3" name="Subtitle 2">
            <a:extLst>
              <a:ext uri="{FF2B5EF4-FFF2-40B4-BE49-F238E27FC236}">
                <a16:creationId xmlns:a16="http://schemas.microsoft.com/office/drawing/2014/main" id="{92D7AC34-5640-8C36-B912-31F886A3E4CA}"/>
              </a:ext>
            </a:extLst>
          </p:cNvPr>
          <p:cNvSpPr>
            <a:spLocks noGrp="1"/>
          </p:cNvSpPr>
          <p:nvPr>
            <p:ph type="subTitle" idx="1"/>
          </p:nvPr>
        </p:nvSpPr>
        <p:spPr>
          <a:xfrm>
            <a:off x="1524000" y="5074746"/>
            <a:ext cx="2902721" cy="1655762"/>
          </a:xfrm>
        </p:spPr>
        <p:txBody>
          <a:bodyPr>
            <a:noAutofit/>
          </a:bodyPr>
          <a:lstStyle/>
          <a:p>
            <a:r>
              <a:rPr lang="en-IN" sz="1700" b="1" dirty="0"/>
              <a:t>         Presented by </a:t>
            </a:r>
          </a:p>
          <a:p>
            <a:r>
              <a:rPr lang="en-IN" sz="1700" b="1" dirty="0"/>
              <a:t> - Sohith Pamu (N190830) </a:t>
            </a:r>
          </a:p>
          <a:p>
            <a:r>
              <a:rPr lang="en-IN" sz="1700" b="1" dirty="0"/>
              <a:t> - Sirisha </a:t>
            </a:r>
            <a:r>
              <a:rPr lang="en-IN" sz="1700" b="1" dirty="0" err="1"/>
              <a:t>Bollineni</a:t>
            </a:r>
            <a:r>
              <a:rPr lang="en-IN" sz="1700" b="1" dirty="0"/>
              <a:t> (N190641)</a:t>
            </a:r>
          </a:p>
          <a:p>
            <a:r>
              <a:rPr lang="en-US" sz="1700" dirty="0"/>
              <a:t> 								</a:t>
            </a:r>
            <a:endParaRPr lang="en-IN" sz="1700" dirty="0"/>
          </a:p>
        </p:txBody>
      </p:sp>
      <p:pic>
        <p:nvPicPr>
          <p:cNvPr id="4" name="Google Shape;160;p25">
            <a:extLst>
              <a:ext uri="{FF2B5EF4-FFF2-40B4-BE49-F238E27FC236}">
                <a16:creationId xmlns:a16="http://schemas.microsoft.com/office/drawing/2014/main" id="{431F2068-A825-95AE-8E54-F5B1E6FEDC89}"/>
              </a:ext>
            </a:extLst>
          </p:cNvPr>
          <p:cNvPicPr preferRelativeResize="0"/>
          <p:nvPr/>
        </p:nvPicPr>
        <p:blipFill>
          <a:blip r:embed="rId2">
            <a:alphaModFix/>
          </a:blip>
          <a:stretch>
            <a:fillRect/>
          </a:stretch>
        </p:blipFill>
        <p:spPr>
          <a:xfrm>
            <a:off x="5483251" y="1559545"/>
            <a:ext cx="1485550" cy="1485550"/>
          </a:xfrm>
          <a:prstGeom prst="rect">
            <a:avLst/>
          </a:prstGeom>
          <a:noFill/>
          <a:ln>
            <a:noFill/>
          </a:ln>
        </p:spPr>
      </p:pic>
      <p:sp>
        <p:nvSpPr>
          <p:cNvPr id="6" name="TextBox 5">
            <a:extLst>
              <a:ext uri="{FF2B5EF4-FFF2-40B4-BE49-F238E27FC236}">
                <a16:creationId xmlns:a16="http://schemas.microsoft.com/office/drawing/2014/main" id="{9743F23B-3212-9138-F81C-495B77C17B68}"/>
              </a:ext>
            </a:extLst>
          </p:cNvPr>
          <p:cNvSpPr txBox="1"/>
          <p:nvPr/>
        </p:nvSpPr>
        <p:spPr>
          <a:xfrm>
            <a:off x="6822305" y="5256296"/>
            <a:ext cx="6097424" cy="646331"/>
          </a:xfrm>
          <a:prstGeom prst="rect">
            <a:avLst/>
          </a:prstGeom>
          <a:noFill/>
        </p:spPr>
        <p:txBody>
          <a:bodyPr wrap="square">
            <a:spAutoFit/>
          </a:bodyPr>
          <a:lstStyle/>
          <a:p>
            <a:pPr algn="ctr"/>
            <a:r>
              <a:rPr lang="en-IN" b="1" dirty="0"/>
              <a:t>Under Guidance of</a:t>
            </a:r>
          </a:p>
          <a:p>
            <a:pPr algn="ctr"/>
            <a:r>
              <a:rPr lang="en-IN" b="1" dirty="0"/>
              <a:t>Prof. Mohammad Farukh Hashmi</a:t>
            </a:r>
          </a:p>
        </p:txBody>
      </p:sp>
    </p:spTree>
    <p:extLst>
      <p:ext uri="{BB962C8B-B14F-4D97-AF65-F5344CB8AC3E}">
        <p14:creationId xmlns:p14="http://schemas.microsoft.com/office/powerpoint/2010/main" val="92440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3BFBF-04AB-4228-C03A-80DC26616ABC}"/>
              </a:ext>
            </a:extLst>
          </p:cNvPr>
          <p:cNvPicPr>
            <a:picLocks noChangeAspect="1"/>
          </p:cNvPicPr>
          <p:nvPr/>
        </p:nvPicPr>
        <p:blipFill>
          <a:blip r:embed="rId2"/>
          <a:stretch>
            <a:fillRect/>
          </a:stretch>
        </p:blipFill>
        <p:spPr>
          <a:xfrm>
            <a:off x="2474756" y="0"/>
            <a:ext cx="7242487" cy="6858000"/>
          </a:xfrm>
          <a:prstGeom prst="rect">
            <a:avLst/>
          </a:prstGeom>
        </p:spPr>
      </p:pic>
    </p:spTree>
    <p:extLst>
      <p:ext uri="{BB962C8B-B14F-4D97-AF65-F5344CB8AC3E}">
        <p14:creationId xmlns:p14="http://schemas.microsoft.com/office/powerpoint/2010/main" val="160416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166E-A629-C679-B280-926EA959276E}"/>
              </a:ext>
            </a:extLst>
          </p:cNvPr>
          <p:cNvSpPr>
            <a:spLocks noGrp="1"/>
          </p:cNvSpPr>
          <p:nvPr>
            <p:ph type="title"/>
          </p:nvPr>
        </p:nvSpPr>
        <p:spPr>
          <a:xfrm>
            <a:off x="2559110" y="573101"/>
            <a:ext cx="6795906" cy="780914"/>
          </a:xfrm>
        </p:spPr>
        <p:txBody>
          <a:bodyPr>
            <a:noAutofit/>
          </a:bodyPr>
          <a:lstStyle/>
          <a:p>
            <a:pPr algn="ctr"/>
            <a:r>
              <a:rPr lang="en-IN" sz="3500" b="1" kern="0" dirty="0" err="1">
                <a:latin typeface="Times New Roman" panose="02020603050405020304" pitchFamily="18" charset="0"/>
                <a:cs typeface="Times New Roman" panose="02020603050405020304" pitchFamily="18" charset="0"/>
              </a:rPr>
              <a:t>Spectogram</a:t>
            </a:r>
            <a:r>
              <a:rPr lang="en-IN" sz="3500" b="1" kern="0" dirty="0">
                <a:latin typeface="Times New Roman" panose="02020603050405020304" pitchFamily="18" charset="0"/>
                <a:cs typeface="Times New Roman" panose="02020603050405020304" pitchFamily="18" charset="0"/>
              </a:rPr>
              <a:t> Images</a:t>
            </a:r>
            <a:endParaRPr lang="en-IN" sz="3500" dirty="0"/>
          </a:p>
        </p:txBody>
      </p:sp>
      <p:pic>
        <p:nvPicPr>
          <p:cNvPr id="10" name="Content Placeholder 9">
            <a:extLst>
              <a:ext uri="{FF2B5EF4-FFF2-40B4-BE49-F238E27FC236}">
                <a16:creationId xmlns:a16="http://schemas.microsoft.com/office/drawing/2014/main" id="{BD5F87A2-9611-296F-75AB-EF1C48B5B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357" y="2397301"/>
            <a:ext cx="3749133" cy="1789909"/>
          </a:xfrm>
        </p:spPr>
      </p:pic>
      <p:pic>
        <p:nvPicPr>
          <p:cNvPr id="11" name="Picture 10">
            <a:extLst>
              <a:ext uri="{FF2B5EF4-FFF2-40B4-BE49-F238E27FC236}">
                <a16:creationId xmlns:a16="http://schemas.microsoft.com/office/drawing/2014/main" id="{05716335-2352-FDB0-59CB-DA8B01715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179" y="2397301"/>
            <a:ext cx="3749486" cy="1789909"/>
          </a:xfrm>
          <a:prstGeom prst="rect">
            <a:avLst/>
          </a:prstGeom>
        </p:spPr>
      </p:pic>
      <p:pic>
        <p:nvPicPr>
          <p:cNvPr id="12" name="Picture 11">
            <a:extLst>
              <a:ext uri="{FF2B5EF4-FFF2-40B4-BE49-F238E27FC236}">
                <a16:creationId xmlns:a16="http://schemas.microsoft.com/office/drawing/2014/main" id="{4FD1D2E0-808F-244E-D79F-64FDA6207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168" y="2454898"/>
            <a:ext cx="3628832" cy="1732312"/>
          </a:xfrm>
          <a:prstGeom prst="rect">
            <a:avLst/>
          </a:prstGeom>
        </p:spPr>
      </p:pic>
      <p:sp>
        <p:nvSpPr>
          <p:cNvPr id="14" name="TextBox 13">
            <a:extLst>
              <a:ext uri="{FF2B5EF4-FFF2-40B4-BE49-F238E27FC236}">
                <a16:creationId xmlns:a16="http://schemas.microsoft.com/office/drawing/2014/main" id="{6A227682-C9FE-44AF-7AAF-50E0FC4D42D1}"/>
              </a:ext>
            </a:extLst>
          </p:cNvPr>
          <p:cNvSpPr txBox="1"/>
          <p:nvPr/>
        </p:nvSpPr>
        <p:spPr>
          <a:xfrm>
            <a:off x="5118465" y="4357341"/>
            <a:ext cx="2958981" cy="646331"/>
          </a:xfrm>
          <a:prstGeom prst="rect">
            <a:avLst/>
          </a:prstGeom>
          <a:noFill/>
        </p:spPr>
        <p:txBody>
          <a:bodyPr wrap="square">
            <a:spAutoFit/>
          </a:bodyPr>
          <a:lstStyle/>
          <a:p>
            <a:r>
              <a:rPr lang="en-IN" sz="1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2 Activity-Sitting</a:t>
            </a:r>
            <a:br>
              <a:rPr lang="en-IN" sz="1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16" name="TextBox 15">
            <a:extLst>
              <a:ext uri="{FF2B5EF4-FFF2-40B4-BE49-F238E27FC236}">
                <a16:creationId xmlns:a16="http://schemas.microsoft.com/office/drawing/2014/main" id="{5267DC41-7294-5927-88BD-430C18E22050}"/>
              </a:ext>
            </a:extLst>
          </p:cNvPr>
          <p:cNvSpPr txBox="1"/>
          <p:nvPr/>
        </p:nvSpPr>
        <p:spPr>
          <a:xfrm>
            <a:off x="8954296" y="4357340"/>
            <a:ext cx="6097424" cy="646331"/>
          </a:xfrm>
          <a:prstGeom prst="rect">
            <a:avLst/>
          </a:prstGeom>
          <a:noFill/>
        </p:spPr>
        <p:txBody>
          <a:bodyPr wrap="square">
            <a:spAutoFit/>
          </a:bodyPr>
          <a:lstStyle/>
          <a:p>
            <a:r>
              <a:rPr lang="en-IN" sz="1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3 Activity-Standing</a:t>
            </a:r>
            <a:br>
              <a:rPr lang="en-IN" sz="1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18" name="TextBox 17">
            <a:extLst>
              <a:ext uri="{FF2B5EF4-FFF2-40B4-BE49-F238E27FC236}">
                <a16:creationId xmlns:a16="http://schemas.microsoft.com/office/drawing/2014/main" id="{21C96AA9-0055-BAC5-F5E1-481E087993C2}"/>
              </a:ext>
            </a:extLst>
          </p:cNvPr>
          <p:cNvSpPr txBox="1"/>
          <p:nvPr/>
        </p:nvSpPr>
        <p:spPr>
          <a:xfrm>
            <a:off x="1252904" y="4363135"/>
            <a:ext cx="2598127" cy="646331"/>
          </a:xfrm>
          <a:prstGeom prst="rect">
            <a:avLst/>
          </a:prstGeom>
          <a:noFill/>
        </p:spPr>
        <p:txBody>
          <a:bodyPr wrap="square">
            <a:spAutoFit/>
          </a:bodyPr>
          <a:lstStyle/>
          <a:p>
            <a:r>
              <a:rPr lang="en-IN" sz="1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1 Activity-Gait</a:t>
            </a:r>
            <a:br>
              <a:rPr lang="en-IN" sz="18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4687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9243-62FB-89AC-703B-F15D286F1420}"/>
              </a:ext>
            </a:extLst>
          </p:cNvPr>
          <p:cNvSpPr>
            <a:spLocks noGrp="1"/>
          </p:cNvSpPr>
          <p:nvPr>
            <p:ph type="title"/>
          </p:nvPr>
        </p:nvSpPr>
        <p:spPr/>
        <p:txBody>
          <a:bodyPr>
            <a:no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Data Loading and Augmentation Process for Training the Model</a:t>
            </a:r>
            <a:br>
              <a:rPr lang="en-IN" sz="3500" kern="100" dirty="0">
                <a:effectLst/>
                <a:latin typeface="Aptos" panose="020B0004020202020204" pitchFamily="34" charset="0"/>
                <a:ea typeface="Aptos" panose="020B0004020202020204" pitchFamily="34" charset="0"/>
                <a:cs typeface="Times New Roman" panose="02020603050405020304" pitchFamily="18" charset="0"/>
              </a:rPr>
            </a:br>
            <a:endParaRPr lang="en-IN" sz="3500" dirty="0"/>
          </a:p>
        </p:txBody>
      </p:sp>
      <p:sp>
        <p:nvSpPr>
          <p:cNvPr id="3" name="Content Placeholder 2">
            <a:extLst>
              <a:ext uri="{FF2B5EF4-FFF2-40B4-BE49-F238E27FC236}">
                <a16:creationId xmlns:a16="http://schemas.microsoft.com/office/drawing/2014/main" id="{ABEF773C-466E-ED78-EC6B-8DFF4F3B5856}"/>
              </a:ext>
            </a:extLst>
          </p:cNvPr>
          <p:cNvSpPr>
            <a:spLocks noGrp="1"/>
          </p:cNvSpPr>
          <p:nvPr>
            <p:ph idx="1"/>
          </p:nvPr>
        </p:nvSpPr>
        <p:spPr/>
        <p:txBody>
          <a:bodyPr>
            <a:normAutofit/>
          </a:bodyPr>
          <a:lstStyle/>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To efficiently train a deep learning model on a large dataset of spectrogram images, we employ data generators to load and preprocess the data in batches. This approach optimizes memory usage and speeds up the training process. The following steps outline the process of preparing the data for model training, including data scaling, batching, and splitting into training and test sets.</a:t>
            </a:r>
            <a:endPar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Scaling and Normalization</a:t>
            </a:r>
            <a:endParaRPr lang="en-IN" sz="1800" b="1" kern="100" dirty="0">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b="1" kern="100" dirty="0">
                <a:effectLst/>
                <a:latin typeface="Aptos" panose="020B0004020202020204" pitchFamily="34"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first step involves scaling the pixel values of the images. Spectrogram images typically have pixel values ranging from 0 to 255. To normalize these values, we use an instance of </a:t>
            </a:r>
            <a:r>
              <a:rPr lang="en-IN" sz="1800" kern="0" dirty="0" err="1">
                <a:effectLst/>
                <a:latin typeface="Courier New" panose="02070309020205020404" pitchFamily="49" charset="0"/>
                <a:ea typeface="Times New Roman" panose="02020603050405020304" pitchFamily="18" charset="0"/>
                <a:cs typeface="Times New Roman" panose="02020603050405020304" pitchFamily="18" charset="0"/>
              </a:rPr>
              <a:t>ImageDataGenerator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with a rescale parameter set to </a:t>
            </a:r>
            <a:r>
              <a:rPr lang="en-IN" sz="1800" kern="0" dirty="0">
                <a:effectLst/>
                <a:latin typeface="Courier New" panose="02070309020205020404" pitchFamily="49" charset="0"/>
                <a:ea typeface="Times New Roman" panose="02020603050405020304" pitchFamily="18" charset="0"/>
                <a:cs typeface="Times New Roman" panose="02020603050405020304" pitchFamily="18" charset="0"/>
              </a:rPr>
              <a:t>1./255</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normalization step ensures that the pixel values are within the range [0, 1], which is crucial for the stability and performance of many deep learning models.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effectLst/>
                <a:latin typeface="Courier New" panose="02070309020205020404" pitchFamily="49" charset="0"/>
                <a:ea typeface="Times New Roman" panose="02020603050405020304" pitchFamily="18" charset="0"/>
                <a:cs typeface="Times New Roman" panose="02020603050405020304" pitchFamily="18" charset="0"/>
              </a:rPr>
              <a:t>Python code</a:t>
            </a:r>
            <a:endParaRPr lang="en-IN" sz="1800" kern="100" dirty="0">
              <a:latin typeface="Aptos" panose="020B0004020202020204" pitchFamily="34" charset="0"/>
              <a:ea typeface="Times New Roman" panose="02020603050405020304" pitchFamily="18" charset="0"/>
              <a:cs typeface="Times New Roman" panose="02020603050405020304" pitchFamily="18" charset="0"/>
            </a:endParaRPr>
          </a:p>
          <a:p>
            <a:pPr marL="457200" lvl="1"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dirty="0" err="1">
                <a:effectLst/>
                <a:latin typeface="Courier New" panose="02070309020205020404" pitchFamily="49" charset="0"/>
                <a:ea typeface="Times New Roman" panose="02020603050405020304" pitchFamily="18" charset="0"/>
                <a:cs typeface="Times New Roman" panose="02020603050405020304" pitchFamily="18" charset="0"/>
              </a:rPr>
              <a:t>datagen</a:t>
            </a:r>
            <a:r>
              <a:rPr lang="en-IN" sz="1400" kern="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400" kern="0" dirty="0" err="1">
                <a:effectLst/>
                <a:latin typeface="Courier New" panose="02070309020205020404" pitchFamily="49" charset="0"/>
                <a:ea typeface="Times New Roman" panose="02020603050405020304" pitchFamily="18" charset="0"/>
                <a:cs typeface="Times New Roman" panose="02020603050405020304" pitchFamily="18" charset="0"/>
              </a:rPr>
              <a:t>ImageDataGenerator</a:t>
            </a:r>
            <a:r>
              <a:rPr lang="en-IN" sz="1400" kern="0" dirty="0">
                <a:effectLst/>
                <a:latin typeface="Courier New" panose="02070309020205020404" pitchFamily="49" charset="0"/>
                <a:ea typeface="Times New Roman" panose="02020603050405020304" pitchFamily="18" charset="0"/>
                <a:cs typeface="Times New Roman" panose="02020603050405020304" pitchFamily="18" charset="0"/>
              </a:rPr>
              <a:t>(rescale=1./255)</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8214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56FC-8E4A-B390-E839-F50349F43A74}"/>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Data Loading with </a:t>
            </a:r>
            <a:r>
              <a:rPr lang="en-IN" sz="3500" b="1" kern="0" dirty="0" err="1">
                <a:effectLst/>
                <a:latin typeface="Times New Roman" panose="02020603050405020304" pitchFamily="18" charset="0"/>
                <a:ea typeface="Times New Roman" panose="02020603050405020304" pitchFamily="18" charset="0"/>
                <a:cs typeface="Times New Roman" panose="02020603050405020304" pitchFamily="18" charset="0"/>
              </a:rPr>
              <a:t>ImageDataGenerator</a:t>
            </a:r>
            <a:endParaRPr lang="en-IN" sz="3500" dirty="0"/>
          </a:p>
        </p:txBody>
      </p:sp>
      <p:sp>
        <p:nvSpPr>
          <p:cNvPr id="3" name="Content Placeholder 2">
            <a:extLst>
              <a:ext uri="{FF2B5EF4-FFF2-40B4-BE49-F238E27FC236}">
                <a16:creationId xmlns:a16="http://schemas.microsoft.com/office/drawing/2014/main" id="{A338BEDC-79F7-7061-C161-196EACA47F1F}"/>
              </a:ext>
            </a:extLst>
          </p:cNvPr>
          <p:cNvSpPr>
            <a:spLocks noGrp="1"/>
          </p:cNvSpPr>
          <p:nvPr>
            <p:ph idx="1"/>
          </p:nvPr>
        </p:nvSpPr>
        <p:spPr/>
        <p:txBody>
          <a:bodyPr/>
          <a:lstStyle/>
          <a:p>
            <a:pPr marL="0" indent="0">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800" kern="0" dirty="0" err="1">
                <a:effectLst/>
                <a:latin typeface="Courier New" panose="02070309020205020404" pitchFamily="49" charset="0"/>
                <a:ea typeface="Times New Roman" panose="02020603050405020304" pitchFamily="18" charset="0"/>
                <a:cs typeface="Times New Roman" panose="02020603050405020304" pitchFamily="18" charset="0"/>
              </a:rPr>
              <a:t>ImageDataGenerator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used to create an efficient pipeline for loading images from the directory structure. This generator reads images in batches directly from the disk, reducing memory usage by avoiding loading the entire dataset into memory at once.</a:t>
            </a:r>
          </a:p>
          <a:p>
            <a:pPr marL="0" indent="0">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D58753D-8B9C-1D5C-DC5E-DC8A1B886364}"/>
              </a:ext>
            </a:extLst>
          </p:cNvPr>
          <p:cNvPicPr>
            <a:picLocks noChangeAspect="1"/>
          </p:cNvPicPr>
          <p:nvPr/>
        </p:nvPicPr>
        <p:blipFill>
          <a:blip r:embed="rId2"/>
          <a:stretch>
            <a:fillRect/>
          </a:stretch>
        </p:blipFill>
        <p:spPr>
          <a:xfrm>
            <a:off x="1346491" y="3063520"/>
            <a:ext cx="9266683" cy="1875547"/>
          </a:xfrm>
          <a:prstGeom prst="rect">
            <a:avLst/>
          </a:prstGeom>
        </p:spPr>
      </p:pic>
    </p:spTree>
    <p:extLst>
      <p:ext uri="{BB962C8B-B14F-4D97-AF65-F5344CB8AC3E}">
        <p14:creationId xmlns:p14="http://schemas.microsoft.com/office/powerpoint/2010/main" val="52838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EFA6-A876-D29D-5F1F-A6529E53DEE1}"/>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Collecting All Images and Labels</a:t>
            </a:r>
            <a:endParaRPr lang="en-IN" sz="3500" dirty="0"/>
          </a:p>
        </p:txBody>
      </p:sp>
      <p:sp>
        <p:nvSpPr>
          <p:cNvPr id="3" name="Content Placeholder 2">
            <a:extLst>
              <a:ext uri="{FF2B5EF4-FFF2-40B4-BE49-F238E27FC236}">
                <a16:creationId xmlns:a16="http://schemas.microsoft.com/office/drawing/2014/main" id="{499FF8B5-05F4-9246-B209-2D50F026B1C1}"/>
              </a:ext>
            </a:extLst>
          </p:cNvPr>
          <p:cNvSpPr>
            <a:spLocks noGrp="1"/>
          </p:cNvSpPr>
          <p:nvPr>
            <p:ph idx="1"/>
          </p:nvPr>
        </p:nvSpPr>
        <p:spPr/>
        <p: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To prepare the data for splitting into training and test sets, all images and labels are collected from the generator. This step involves iterating over all batches produced by the generator and concatenating them into single arrays.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a:p>
            <a:pPr marL="0" indent="0">
              <a:buNone/>
            </a:pPr>
            <a:endParaRPr lang="en-IN" dirty="0"/>
          </a:p>
        </p:txBody>
      </p:sp>
      <p:pic>
        <p:nvPicPr>
          <p:cNvPr id="7" name="Picture 6">
            <a:extLst>
              <a:ext uri="{FF2B5EF4-FFF2-40B4-BE49-F238E27FC236}">
                <a16:creationId xmlns:a16="http://schemas.microsoft.com/office/drawing/2014/main" id="{EAE6FDED-EAEB-EF2A-04E0-08F7E15A371A}"/>
              </a:ext>
            </a:extLst>
          </p:cNvPr>
          <p:cNvPicPr>
            <a:picLocks noChangeAspect="1"/>
          </p:cNvPicPr>
          <p:nvPr/>
        </p:nvPicPr>
        <p:blipFill>
          <a:blip r:embed="rId2"/>
          <a:stretch>
            <a:fillRect/>
          </a:stretch>
        </p:blipFill>
        <p:spPr>
          <a:xfrm>
            <a:off x="2409865" y="3166471"/>
            <a:ext cx="7592337" cy="1704631"/>
          </a:xfrm>
          <a:prstGeom prst="rect">
            <a:avLst/>
          </a:prstGeom>
        </p:spPr>
      </p:pic>
    </p:spTree>
    <p:extLst>
      <p:ext uri="{BB962C8B-B14F-4D97-AF65-F5344CB8AC3E}">
        <p14:creationId xmlns:p14="http://schemas.microsoft.com/office/powerpoint/2010/main" val="270327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1BD8-D929-D296-51E5-80AD381AAB1A}"/>
              </a:ext>
            </a:extLst>
          </p:cNvPr>
          <p:cNvSpPr>
            <a:spLocks noGrp="1"/>
          </p:cNvSpPr>
          <p:nvPr>
            <p:ph type="title"/>
          </p:nvPr>
        </p:nvSpPr>
        <p:spPr>
          <a:xfrm>
            <a:off x="744197" y="537682"/>
            <a:ext cx="10515600" cy="1325563"/>
          </a:xfrm>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Splitting Data into Training and Test Sets</a:t>
            </a:r>
            <a:br>
              <a:rPr lang="en-IN" sz="3500" kern="100" dirty="0">
                <a:effectLst/>
                <a:latin typeface="Aptos" panose="020B0004020202020204" pitchFamily="34" charset="0"/>
                <a:ea typeface="Aptos" panose="020B0004020202020204" pitchFamily="34" charset="0"/>
                <a:cs typeface="Times New Roman" panose="02020603050405020304" pitchFamily="18" charset="0"/>
              </a:rPr>
            </a:br>
            <a:endParaRPr lang="en-IN" sz="3500" dirty="0"/>
          </a:p>
        </p:txBody>
      </p:sp>
      <p:sp>
        <p:nvSpPr>
          <p:cNvPr id="3" name="Content Placeholder 2">
            <a:extLst>
              <a:ext uri="{FF2B5EF4-FFF2-40B4-BE49-F238E27FC236}">
                <a16:creationId xmlns:a16="http://schemas.microsoft.com/office/drawing/2014/main" id="{4C6D4861-9B64-7A74-DF61-B60FAFC67873}"/>
              </a:ext>
            </a:extLst>
          </p:cNvPr>
          <p:cNvSpPr>
            <a:spLocks noGrp="1"/>
          </p:cNvSpPr>
          <p:nvPr>
            <p:ph idx="1"/>
          </p:nvPr>
        </p:nvSpPr>
        <p:spPr>
          <a:xfrm>
            <a:off x="744197" y="2022179"/>
            <a:ext cx="10515600" cy="4351338"/>
          </a:xfrm>
        </p:spPr>
        <p: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To evaluate the model's performance, the dataset is split into training and test sets using </a:t>
            </a:r>
            <a:r>
              <a:rPr lang="en-IN" sz="1800" kern="0" dirty="0" err="1">
                <a:effectLst/>
                <a:latin typeface="Courier New" panose="02070309020205020404" pitchFamily="49" charset="0"/>
                <a:ea typeface="Times New Roman" panose="02020603050405020304" pitchFamily="18" charset="0"/>
                <a:cs typeface="Times New Roman" panose="02020603050405020304" pitchFamily="18" charset="0"/>
              </a:rPr>
              <a:t>train_test_split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from </a:t>
            </a:r>
            <a:r>
              <a:rPr lang="en-IN" sz="1800" kern="0" dirty="0" err="1">
                <a:effectLst/>
                <a:latin typeface="Courier New" panose="02070309020205020404" pitchFamily="49" charset="0"/>
                <a:ea typeface="Times New Roman" panose="02020603050405020304" pitchFamily="18" charset="0"/>
                <a:cs typeface="Times New Roman" panose="02020603050405020304" pitchFamily="18" charset="0"/>
              </a:rPr>
              <a:t>sklearn.model_selection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function randomly partitions the dataset, ensuring that a portion (20% in this case) is set aside for testing.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a:p>
            <a:endParaRPr lang="en-IN" dirty="0"/>
          </a:p>
        </p:txBody>
      </p:sp>
      <p:pic>
        <p:nvPicPr>
          <p:cNvPr id="5" name="Picture 4">
            <a:extLst>
              <a:ext uri="{FF2B5EF4-FFF2-40B4-BE49-F238E27FC236}">
                <a16:creationId xmlns:a16="http://schemas.microsoft.com/office/drawing/2014/main" id="{E4A6EE2E-598C-4C52-7AFE-4E0F0BD25053}"/>
              </a:ext>
            </a:extLst>
          </p:cNvPr>
          <p:cNvPicPr>
            <a:picLocks noChangeAspect="1"/>
          </p:cNvPicPr>
          <p:nvPr/>
        </p:nvPicPr>
        <p:blipFill>
          <a:blip r:embed="rId3"/>
          <a:stretch>
            <a:fillRect/>
          </a:stretch>
        </p:blipFill>
        <p:spPr>
          <a:xfrm>
            <a:off x="1675512" y="3665610"/>
            <a:ext cx="9330634" cy="671367"/>
          </a:xfrm>
          <a:prstGeom prst="rect">
            <a:avLst/>
          </a:prstGeom>
        </p:spPr>
      </p:pic>
    </p:spTree>
    <p:extLst>
      <p:ext uri="{BB962C8B-B14F-4D97-AF65-F5344CB8AC3E}">
        <p14:creationId xmlns:p14="http://schemas.microsoft.com/office/powerpoint/2010/main" val="35967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E26B-D99B-D323-3E02-E118B7114E72}"/>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Creating Data Generators for Training and Testing</a:t>
            </a:r>
            <a:br>
              <a:rPr lang="en-IN" sz="3500" kern="100" dirty="0">
                <a:effectLst/>
                <a:latin typeface="Aptos" panose="020B0004020202020204" pitchFamily="34" charset="0"/>
                <a:ea typeface="Aptos" panose="020B0004020202020204" pitchFamily="34" charset="0"/>
                <a:cs typeface="Times New Roman" panose="02020603050405020304" pitchFamily="18" charset="0"/>
              </a:rPr>
            </a:br>
            <a:endParaRPr lang="en-IN" sz="3500" dirty="0"/>
          </a:p>
        </p:txBody>
      </p:sp>
      <p:sp>
        <p:nvSpPr>
          <p:cNvPr id="3" name="Content Placeholder 2">
            <a:extLst>
              <a:ext uri="{FF2B5EF4-FFF2-40B4-BE49-F238E27FC236}">
                <a16:creationId xmlns:a16="http://schemas.microsoft.com/office/drawing/2014/main" id="{2D61D74A-451C-F9CD-D242-B466136909C0}"/>
              </a:ext>
            </a:extLst>
          </p:cNvPr>
          <p:cNvSpPr>
            <a:spLocks noGrp="1"/>
          </p:cNvSpPr>
          <p:nvPr>
            <p:ph idx="1"/>
          </p:nvPr>
        </p:nvSpPr>
        <p:spPr/>
        <p: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New instances of </a:t>
            </a:r>
            <a:r>
              <a:rPr lang="en-IN" sz="1800" kern="0" dirty="0" err="1">
                <a:effectLst/>
                <a:latin typeface="Courier New" panose="02070309020205020404" pitchFamily="49" charset="0"/>
                <a:ea typeface="Times New Roman" panose="02020603050405020304" pitchFamily="18" charset="0"/>
                <a:cs typeface="Times New Roman" panose="02020603050405020304" pitchFamily="18" charset="0"/>
              </a:rPr>
              <a:t>ImageDataGenerator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created for training and testing to provide batches of data during model training. These generators yield batches of images and labels indefinitely, which is useful for training in multiple epochs.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1D10D06-E8B3-016D-1D91-4F2A130FA62B}"/>
              </a:ext>
            </a:extLst>
          </p:cNvPr>
          <p:cNvPicPr>
            <a:picLocks noChangeAspect="1"/>
          </p:cNvPicPr>
          <p:nvPr/>
        </p:nvPicPr>
        <p:blipFill>
          <a:blip r:embed="rId3"/>
          <a:stretch>
            <a:fillRect/>
          </a:stretch>
        </p:blipFill>
        <p:spPr>
          <a:xfrm>
            <a:off x="3721978" y="3129635"/>
            <a:ext cx="4201111" cy="1743318"/>
          </a:xfrm>
          <a:prstGeom prst="rect">
            <a:avLst/>
          </a:prstGeom>
        </p:spPr>
      </p:pic>
    </p:spTree>
    <p:extLst>
      <p:ext uri="{BB962C8B-B14F-4D97-AF65-F5344CB8AC3E}">
        <p14:creationId xmlns:p14="http://schemas.microsoft.com/office/powerpoint/2010/main" val="57668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77E8-3B1D-6450-7046-E54917B26535}"/>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Technologies and Techniques Used in Model Building</a:t>
            </a:r>
            <a:endParaRPr lang="en-IN" sz="3500" dirty="0"/>
          </a:p>
        </p:txBody>
      </p:sp>
      <p:sp>
        <p:nvSpPr>
          <p:cNvPr id="3" name="Content Placeholder 2">
            <a:extLst>
              <a:ext uri="{FF2B5EF4-FFF2-40B4-BE49-F238E27FC236}">
                <a16:creationId xmlns:a16="http://schemas.microsoft.com/office/drawing/2014/main" id="{B763DDDD-4DDE-C927-74C6-A3A26674B410}"/>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TensorFlow and </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TensorFlow</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TensorFlow is an open-source deep learning framework developed by Google for building and training machine learning models.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an API designed for human beings, not machines. It puts user experience front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 high-level neural networks API, capable of running on top of TensorFlow.</a:t>
            </a:r>
          </a:p>
          <a:p>
            <a:pPr marL="0" indent="0">
              <a:lnSpc>
                <a:spcPct val="107000"/>
              </a:lnSpc>
              <a:spcAft>
                <a:spcPts val="800"/>
              </a:spcAft>
              <a:buNone/>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Layers and Techniques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300" b="1" kern="0" dirty="0">
                <a:effectLst/>
                <a:latin typeface="Times New Roman" panose="02020603050405020304" pitchFamily="18" charset="0"/>
                <a:ea typeface="Times New Roman" panose="02020603050405020304" pitchFamily="18" charset="0"/>
                <a:cs typeface="Times New Roman" panose="02020603050405020304" pitchFamily="18" charset="0"/>
              </a:rPr>
              <a:t>Convolutional Layers (</a:t>
            </a:r>
            <a:r>
              <a:rPr lang="en-IN" sz="1300" b="1" kern="0" dirty="0">
                <a:effectLst/>
                <a:latin typeface="Courier New" panose="02070309020205020404" pitchFamily="49" charset="0"/>
                <a:ea typeface="Times New Roman" panose="02020603050405020304" pitchFamily="18" charset="0"/>
                <a:cs typeface="Times New Roman" panose="02020603050405020304" pitchFamily="18" charset="0"/>
              </a:rPr>
              <a:t>Conv2D</a:t>
            </a:r>
            <a:r>
              <a:rPr lang="en-IN" sz="13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Used for spatial convolution over images.</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Applies a specified number of filters to the image, each filter performing convolution to produce a set of activations.</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300" b="1" kern="0" dirty="0">
                <a:effectLst/>
                <a:latin typeface="Times New Roman" panose="02020603050405020304" pitchFamily="18" charset="0"/>
                <a:ea typeface="Times New Roman" panose="02020603050405020304" pitchFamily="18" charset="0"/>
                <a:cs typeface="Times New Roman" panose="02020603050405020304" pitchFamily="18" charset="0"/>
              </a:rPr>
              <a:t>Batch Normalization (</a:t>
            </a:r>
            <a:r>
              <a:rPr lang="en-IN" sz="1300" b="1" kern="0" dirty="0" err="1">
                <a:effectLst/>
                <a:latin typeface="Courier New" panose="02070309020205020404" pitchFamily="49" charset="0"/>
                <a:ea typeface="Times New Roman" panose="02020603050405020304" pitchFamily="18" charset="0"/>
                <a:cs typeface="Times New Roman" panose="02020603050405020304" pitchFamily="18" charset="0"/>
              </a:rPr>
              <a:t>BatchNormalization</a:t>
            </a:r>
            <a:r>
              <a:rPr lang="en-IN" sz="13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Normalizes the activations of a previous layer at each batch, i.e., applies a transformation that maintains the mean activation close to 0 and the activation standard deviation close to 1.</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300" b="1" kern="0" dirty="0">
                <a:effectLst/>
                <a:latin typeface="Times New Roman" panose="02020603050405020304" pitchFamily="18" charset="0"/>
                <a:ea typeface="Times New Roman" panose="02020603050405020304" pitchFamily="18" charset="0"/>
                <a:cs typeface="Times New Roman" panose="02020603050405020304" pitchFamily="18" charset="0"/>
              </a:rPr>
              <a:t>MaxPooling2D (</a:t>
            </a:r>
            <a:r>
              <a:rPr lang="en-IN" sz="1300" b="1" kern="0" dirty="0">
                <a:effectLst/>
                <a:latin typeface="Courier New" panose="02070309020205020404" pitchFamily="49" charset="0"/>
                <a:ea typeface="Times New Roman" panose="02020603050405020304" pitchFamily="18" charset="0"/>
                <a:cs typeface="Times New Roman" panose="02020603050405020304" pitchFamily="18" charset="0"/>
              </a:rPr>
              <a:t>MaxPooling2D</a:t>
            </a:r>
            <a:r>
              <a:rPr lang="en-IN" sz="13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300" kern="0" dirty="0" err="1">
                <a:effectLst/>
                <a:latin typeface="Times New Roman" panose="02020603050405020304" pitchFamily="18" charset="0"/>
                <a:ea typeface="Times New Roman" panose="02020603050405020304" pitchFamily="18" charset="0"/>
                <a:cs typeface="Times New Roman" panose="02020603050405020304" pitchFamily="18" charset="0"/>
              </a:rPr>
              <a:t>Downsamples</a:t>
            </a: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 the input representation by taking the maximum value over the window defined by </a:t>
            </a:r>
            <a:r>
              <a:rPr lang="en-IN" sz="1300" kern="0" dirty="0" err="1">
                <a:effectLst/>
                <a:latin typeface="Courier New" panose="02070309020205020404" pitchFamily="49" charset="0"/>
                <a:ea typeface="Times New Roman" panose="02020603050405020304" pitchFamily="18" charset="0"/>
                <a:cs typeface="Times New Roman" panose="02020603050405020304" pitchFamily="18" charset="0"/>
              </a:rPr>
              <a:t>pool_size</a:t>
            </a:r>
            <a:r>
              <a:rPr lang="en-IN" sz="1300" kern="0" dirty="0">
                <a:effectLst/>
                <a:latin typeface="Times New Roman" panose="02020603050405020304" pitchFamily="18" charset="0"/>
                <a:ea typeface="Times New Roman" panose="02020603050405020304" pitchFamily="18" charset="0"/>
                <a:cs typeface="Times New Roman" panose="02020603050405020304" pitchFamily="18" charset="0"/>
              </a:rPr>
              <a:t> for each dimension along the features axis.</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454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F29E-E261-9A85-C10A-CC288C76B66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18931DF-890C-E74B-F0D4-FECF011F6A81}"/>
              </a:ext>
            </a:extLst>
          </p:cNvPr>
          <p:cNvSpPr>
            <a:spLocks noGrp="1"/>
          </p:cNvSpPr>
          <p:nvPr>
            <p:ph idx="1"/>
          </p:nvPr>
        </p:nvSpPr>
        <p:spPr>
          <a:xfrm>
            <a:off x="744195" y="193379"/>
            <a:ext cx="11536111" cy="6299496"/>
          </a:xfrm>
        </p:spPr>
        <p:txBody>
          <a:bodyPr>
            <a:noAutofit/>
          </a:bodyPr>
          <a:lstStyle/>
          <a:p>
            <a:pPr marL="342900" lvl="0" indent="-342900">
              <a:lnSpc>
                <a:spcPct val="107000"/>
              </a:lnSpc>
              <a:spcAft>
                <a:spcPts val="800"/>
              </a:spcAft>
              <a:buFont typeface="+mj-lt"/>
              <a:buAutoNum type="arabicPeriod"/>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Dropout (</a:t>
            </a:r>
            <a:r>
              <a:rPr lang="en-IN" sz="1000" b="1" kern="0" dirty="0">
                <a:effectLst/>
                <a:latin typeface="Courier New" panose="02070309020205020404" pitchFamily="49" charset="0"/>
                <a:ea typeface="Times New Roman" panose="02020603050405020304" pitchFamily="18" charset="0"/>
                <a:cs typeface="Times New Roman" panose="02020603050405020304" pitchFamily="18" charset="0"/>
              </a:rPr>
              <a:t>Dropout</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Regularization technique where a proportion of nodes in the layer are randomly ignored (dropped out) during training.</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Helps prevent overfitting by forcing the model to learn redundant representations.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Residual Blocks</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Residual Connection</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A skip connection that allows gradients to flow through a shortcut, alleviating the vanishing gradient problem.</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Residual Learning</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Learning residual functions with reference to the layer inputs, which makes training deeper networks easier.</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Attention Mechanism</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Adds attention weights to the feature map to highlight important regions.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Consists of </a:t>
            </a:r>
            <a:r>
              <a:rPr lang="en-IN" sz="1000" kern="0" dirty="0">
                <a:effectLst/>
                <a:latin typeface="Courier New" panose="02070309020205020404" pitchFamily="49" charset="0"/>
                <a:ea typeface="Times New Roman" panose="02020603050405020304" pitchFamily="18" charset="0"/>
                <a:cs typeface="Times New Roman" panose="02020603050405020304" pitchFamily="18" charset="0"/>
              </a:rPr>
              <a:t>Conv2D</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layers with </a:t>
            </a:r>
            <a:r>
              <a:rPr lang="en-IN" sz="1000" kern="0" dirty="0" err="1">
                <a:effectLst/>
                <a:latin typeface="Courier New" panose="02070309020205020404" pitchFamily="49" charset="0"/>
                <a:ea typeface="Times New Roman" panose="02020603050405020304" pitchFamily="18" charset="0"/>
                <a:cs typeface="Times New Roman" panose="02020603050405020304" pitchFamily="18" charset="0"/>
              </a:rPr>
              <a:t>ReLU</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000" kern="0" dirty="0">
                <a:effectLst/>
                <a:latin typeface="Courier New" panose="02070309020205020404" pitchFamily="49" charset="0"/>
                <a:ea typeface="Times New Roman" panose="02020603050405020304" pitchFamily="18" charset="0"/>
                <a:cs typeface="Times New Roman" panose="02020603050405020304" pitchFamily="18" charset="0"/>
              </a:rPr>
              <a:t>Sigmoid</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activations to compute attention weights.</a:t>
            </a:r>
          </a:p>
          <a:p>
            <a:pPr marL="342900" lvl="0" indent="-342900">
              <a:lnSpc>
                <a:spcPct val="107000"/>
              </a:lnSpc>
              <a:spcAft>
                <a:spcPts val="800"/>
              </a:spcAft>
              <a:buFont typeface="+mj-lt"/>
              <a:buAutoNum type="arabicPeriod"/>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Capsule Layer (</a:t>
            </a:r>
            <a:r>
              <a:rPr lang="en-IN" sz="1000" b="1" kern="0" dirty="0">
                <a:effectLst/>
                <a:latin typeface="Courier New" panose="02070309020205020404" pitchFamily="49" charset="0"/>
                <a:ea typeface="Times New Roman" panose="02020603050405020304" pitchFamily="18" charset="0"/>
                <a:cs typeface="Times New Roman" panose="02020603050405020304" pitchFamily="18" charset="0"/>
              </a:rPr>
              <a:t>Capsule</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 group of neurons whose activity vector represents the instantiation parameters of a specific type of entity.</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Uses a custom </a:t>
            </a:r>
            <a:r>
              <a:rPr lang="en-IN" sz="1000" kern="0" dirty="0">
                <a:effectLst/>
                <a:latin typeface="Courier New" panose="02070309020205020404" pitchFamily="49" charset="0"/>
                <a:ea typeface="Times New Roman" panose="02020603050405020304" pitchFamily="18" charset="0"/>
                <a:cs typeface="Times New Roman" panose="02020603050405020304" pitchFamily="18" charset="0"/>
              </a:rPr>
              <a:t>Capsule</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layer implementation with dynamic routing for better representation of hierarchical relationships within data.</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Global Average Pooling (</a:t>
            </a:r>
            <a:r>
              <a:rPr lang="en-IN" sz="1000" b="1" kern="0" dirty="0">
                <a:effectLst/>
                <a:latin typeface="Courier New" panose="02070309020205020404" pitchFamily="49" charset="0"/>
                <a:ea typeface="Times New Roman" panose="02020603050405020304" pitchFamily="18" charset="0"/>
                <a:cs typeface="Times New Roman" panose="02020603050405020304" pitchFamily="18" charset="0"/>
              </a:rPr>
              <a:t>GlobalAveragePooling2D</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Computes the average of all values in the feature maps across spatial dimensions.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Reduces each feature map to a single value, preserving spatial information.</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Custom Activation Functions</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Squash Activation (</a:t>
            </a:r>
            <a:r>
              <a:rPr lang="en-IN" sz="1000" b="1" kern="0" dirty="0">
                <a:effectLst/>
                <a:latin typeface="Courier New" panose="02070309020205020404" pitchFamily="49" charset="0"/>
                <a:ea typeface="Times New Roman" panose="02020603050405020304" pitchFamily="18" charset="0"/>
                <a:cs typeface="Times New Roman" panose="02020603050405020304" pitchFamily="18" charset="0"/>
              </a:rPr>
              <a:t>squash</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Scales input vectors along their length to a value less than 1.</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Softmax</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 Activation (</a:t>
            </a:r>
            <a:r>
              <a:rPr lang="en-IN" sz="1000" b="1" kern="0" dirty="0" err="1">
                <a:effectLst/>
                <a:latin typeface="Courier New" panose="02070309020205020404" pitchFamily="49" charset="0"/>
                <a:ea typeface="Times New Roman" panose="02020603050405020304" pitchFamily="18" charset="0"/>
                <a:cs typeface="Times New Roman" panose="02020603050405020304" pitchFamily="18" charset="0"/>
              </a:rPr>
              <a:t>softmax</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Converts logits to probabilities, ensuring they sum to 1 across classes.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000" dirty="0"/>
          </a:p>
        </p:txBody>
      </p:sp>
    </p:spTree>
    <p:extLst>
      <p:ext uri="{BB962C8B-B14F-4D97-AF65-F5344CB8AC3E}">
        <p14:creationId xmlns:p14="http://schemas.microsoft.com/office/powerpoint/2010/main" val="402571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BC2C-1E09-7849-4C72-B0C3F902A3CE}"/>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E3B0815-4CCF-8795-4952-5A5F2B52FA93}"/>
              </a:ext>
            </a:extLst>
          </p:cNvPr>
          <p:cNvSpPr>
            <a:spLocks noGrp="1"/>
          </p:cNvSpPr>
          <p:nvPr>
            <p:ph idx="1"/>
          </p:nvPr>
        </p:nvSpPr>
        <p:spPr>
          <a:xfrm>
            <a:off x="658738" y="244653"/>
            <a:ext cx="10515600" cy="4351338"/>
          </a:xfrm>
        </p:spPr>
        <p:txBody>
          <a:bodyPr>
            <a:noAutofit/>
          </a:bodyPr>
          <a:lstStyle/>
          <a:p>
            <a:pPr marL="0" indent="0">
              <a:lnSpc>
                <a:spcPct val="107000"/>
              </a:lnSpc>
              <a:spcAft>
                <a:spcPts val="800"/>
              </a:spcAft>
              <a:buNone/>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Optimizer</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Nadam</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 Optimizer (</a:t>
            </a:r>
            <a:r>
              <a:rPr lang="en-IN" sz="1000" b="1" kern="0" dirty="0" err="1">
                <a:effectLst/>
                <a:latin typeface="Courier New" panose="02070309020205020404" pitchFamily="49" charset="0"/>
                <a:ea typeface="Times New Roman" panose="02020603050405020304" pitchFamily="18" charset="0"/>
                <a:cs typeface="Times New Roman" panose="02020603050405020304" pitchFamily="18" charset="0"/>
              </a:rPr>
              <a:t>Nadam</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Adam optimizer variant that incorporates Nesterov momentum.</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Adaptive learning rate optimization algorithm that combines momentum techniques with adaptive learning rates.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Metrics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Custom F1 Score Metric (</a:t>
            </a:r>
            <a:r>
              <a:rPr lang="en-IN" sz="1000" b="1" kern="0" dirty="0">
                <a:effectLst/>
                <a:latin typeface="Courier New" panose="02070309020205020404" pitchFamily="49" charset="0"/>
                <a:ea typeface="Times New Roman" panose="02020603050405020304" pitchFamily="18" charset="0"/>
                <a:cs typeface="Times New Roman" panose="02020603050405020304" pitchFamily="18" charset="0"/>
              </a:rPr>
              <a:t>F1Score</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Calculates the F1 score, a measure of a model's accuracy, combining precision and recall.</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Custom implementation using TensorFlow operations for binary or multi-class classification tasks.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Callbacks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EarlyStopping</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000" b="1" kern="0" dirty="0" err="1">
                <a:effectLst/>
                <a:latin typeface="Courier New" panose="02070309020205020404" pitchFamily="49" charset="0"/>
                <a:ea typeface="Times New Roman" panose="02020603050405020304" pitchFamily="18" charset="0"/>
                <a:cs typeface="Times New Roman" panose="02020603050405020304" pitchFamily="18" charset="0"/>
              </a:rPr>
              <a:t>EarlyStopping</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Monitors a specified metric (e.g., validation loss) and stops training when it stops improving, thereby preventing overfitting.</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ReduceLROnPlateau</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000" b="1" kern="0" dirty="0" err="1">
                <a:effectLst/>
                <a:latin typeface="Courier New" panose="02070309020205020404" pitchFamily="49" charset="0"/>
                <a:ea typeface="Times New Roman" panose="02020603050405020304" pitchFamily="18" charset="0"/>
                <a:cs typeface="Times New Roman" panose="02020603050405020304" pitchFamily="18" charset="0"/>
              </a:rPr>
              <a:t>ReduceLROnPlateau</a:t>
            </a: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Reduces the learning rate when a monitored metric (e.g., validation loss) has stopped improving.</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000" kern="0" dirty="0">
                <a:effectLst/>
                <a:latin typeface="Times New Roman" panose="02020603050405020304" pitchFamily="18" charset="0"/>
                <a:ea typeface="Times New Roman" panose="02020603050405020304" pitchFamily="18" charset="0"/>
              </a:rPr>
              <a:t>Helps in fine-tuning the model during training.</a:t>
            </a:r>
          </a:p>
          <a:p>
            <a:pPr marL="0" indent="0">
              <a:buNone/>
            </a:pPr>
            <a:r>
              <a:rPr lang="en-IN" sz="1500" kern="0" dirty="0">
                <a:effectLst/>
                <a:latin typeface="Times New Roman" panose="02020603050405020304" pitchFamily="18" charset="0"/>
                <a:ea typeface="Times New Roman" panose="02020603050405020304" pitchFamily="18" charset="0"/>
              </a:rPr>
              <a:t>This model incorporates advanced techniques like residual connections, attention mechanisms, and capsule networks to improve feature representation and capture hierarchical relationships in spectrogram images. Custom metrics and optimizers enhance model evaluation and training efficiency, while callbacks ensure effective training and prevent overfitting. Overall, this setup demonstrates a sophisticated approach to deep learning model building using TensorFlow and </a:t>
            </a:r>
            <a:r>
              <a:rPr lang="en-IN" sz="1500" kern="0" dirty="0" err="1">
                <a:effectLst/>
                <a:latin typeface="Times New Roman" panose="02020603050405020304" pitchFamily="18" charset="0"/>
                <a:ea typeface="Times New Roman" panose="02020603050405020304" pitchFamily="18" charset="0"/>
              </a:rPr>
              <a:t>Keras</a:t>
            </a:r>
            <a:r>
              <a:rPr lang="en-IN" sz="1500" kern="0" dirty="0">
                <a:effectLst/>
                <a:latin typeface="Times New Roman" panose="02020603050405020304" pitchFamily="18" charset="0"/>
                <a:ea typeface="Times New Roman" panose="02020603050405020304" pitchFamily="18" charset="0"/>
              </a:rPr>
              <a:t> for image classification tasks</a:t>
            </a:r>
            <a:endParaRPr lang="en-IN" sz="1500" dirty="0"/>
          </a:p>
        </p:txBody>
      </p:sp>
    </p:spTree>
    <p:extLst>
      <p:ext uri="{BB962C8B-B14F-4D97-AF65-F5344CB8AC3E}">
        <p14:creationId xmlns:p14="http://schemas.microsoft.com/office/powerpoint/2010/main" val="165657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DECB-BDA6-7EFF-AE1A-ED08C45E7A9B}"/>
              </a:ext>
            </a:extLst>
          </p:cNvPr>
          <p:cNvSpPr>
            <a:spLocks noGrp="1"/>
          </p:cNvSpPr>
          <p:nvPr>
            <p:ph type="title"/>
          </p:nvPr>
        </p:nvSpPr>
        <p:spPr/>
        <p:txBody>
          <a:bodyPr>
            <a:normAutofit/>
          </a:bodyPr>
          <a:lstStyle/>
          <a:p>
            <a:r>
              <a:rPr lang="en-IN" sz="3500" b="1" dirty="0"/>
              <a:t>Introduction</a:t>
            </a:r>
          </a:p>
        </p:txBody>
      </p:sp>
      <p:sp>
        <p:nvSpPr>
          <p:cNvPr id="3" name="Content Placeholder 2">
            <a:extLst>
              <a:ext uri="{FF2B5EF4-FFF2-40B4-BE49-F238E27FC236}">
                <a16:creationId xmlns:a16="http://schemas.microsoft.com/office/drawing/2014/main" id="{4FA6C337-4CEB-2CF7-E228-60472F17F46C}"/>
              </a:ext>
            </a:extLst>
          </p:cNvPr>
          <p:cNvSpPr>
            <a:spLocks noGrp="1"/>
          </p:cNvSpPr>
          <p:nvPr>
            <p:ph idx="1"/>
          </p:nvPr>
        </p:nvSpPr>
        <p:spPr>
          <a:xfrm>
            <a:off x="838200" y="1690688"/>
            <a:ext cx="10515600" cy="4351338"/>
          </a:xfrm>
        </p:spPr>
        <p:txBody>
          <a:bodyPr>
            <a:normAutofit/>
          </a:bodyPr>
          <a:lstStyle/>
          <a:p>
            <a:pPr marL="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project, we tackle the prediction of lower limb activity using two signals: Channel 3 ('VM') with 5681 values in millivolts (mV), and Channel 5 ('FX') with 285 values in degrees (deg). We employ deep learning techniques, including CNNs, attention blocks, residual blocks, and capsule networks, to enhance prediction accuracy. Our model, which incorporates fully connected layers, dropout layers, global pooling, batch normalization, and early stopping, achieves an impressive accuracy of 99.2%.</a:t>
            </a:r>
          </a:p>
          <a:p>
            <a:pPr marL="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Key preprocessing steps include converting signals into spectrogram images, wavelet denoising, and outlier removal.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Nadam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optimizer is used to balance adaptive momentum estimation and accelerated convergence. This approach has significant implications for predictive models in biomedical engineering.</a:t>
            </a:r>
          </a:p>
          <a:p>
            <a:pPr marL="0" indent="0">
              <a:lnSpc>
                <a:spcPct val="107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167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94DA-14C1-AD8A-1076-EB399E4E758B}"/>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Model Architecture</a:t>
            </a:r>
            <a:endParaRPr lang="en-IN" sz="3500" dirty="0"/>
          </a:p>
        </p:txBody>
      </p:sp>
      <p:sp>
        <p:nvSpPr>
          <p:cNvPr id="3" name="Content Placeholder 2">
            <a:extLst>
              <a:ext uri="{FF2B5EF4-FFF2-40B4-BE49-F238E27FC236}">
                <a16:creationId xmlns:a16="http://schemas.microsoft.com/office/drawing/2014/main" id="{7248E0C4-6D70-8984-86BA-110BACC4EB24}"/>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Times New Roman" panose="02020603050405020304" pitchFamily="18" charset="0"/>
              </a:rPr>
              <a:t>	This describes the architecture of the deep learning model designed for spectrogram image classification. The model integrates several advanced techniques, including residual blocks, attention mechanisms, capsule layers, and regularization strategies to achieve high performance and robustness.</a:t>
            </a:r>
          </a:p>
          <a:p>
            <a:pPr marL="0" indent="0">
              <a:buNone/>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Input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Input Shape</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kumimoji="0" lang="en-US" altLang="en-US" sz="1300" b="0" i="0" u="none" strike="noStrike" cap="none" normalizeH="0" baseline="0" dirty="0">
                <a:ln>
                  <a:noFill/>
                </a:ln>
                <a:solidFill>
                  <a:schemeClr val="tx1"/>
                </a:solidFill>
                <a:effectLst/>
                <a:latin typeface="Arial Unicode MS"/>
                <a:ea typeface="Aptos" panose="020B0004020202020204" pitchFamily="34" charset="0"/>
                <a:cs typeface="Courier New" panose="02070309020205020404" pitchFamily="49" charset="0"/>
              </a:rPr>
              <a:t>(200, 200, 3)</a:t>
            </a:r>
            <a:endPar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model expects input images of size 200x200 with 3 color channels.</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Initial Convolutional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Layer Type</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Convolutional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Number of Filters</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32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Filter Size</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(3,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Activation Function</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kumimoji="0" lang="en-US" altLang="en-US" sz="13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ReLU</a:t>
            </a:r>
            <a:endPar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Padding</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Same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Additional Layers</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kumimoji="0" lang="en-US" altLang="en-US" sz="13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Batch Normalization</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Normalizes the activations of the previous layer to speed up training.</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300" b="1"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MaxPooling</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(2, 2) - Reduces the spatial dimensions of the feature maps.</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3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Dropout</a:t>
            </a:r>
            <a:r>
              <a:rPr kumimoji="0" lang="en-US" altLang="en-US" sz="13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0.25 - Randomly drops 25% of the neurons to prevent overfitting.</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pic>
        <p:nvPicPr>
          <p:cNvPr id="8" name="Picture 7">
            <a:extLst>
              <a:ext uri="{FF2B5EF4-FFF2-40B4-BE49-F238E27FC236}">
                <a16:creationId xmlns:a16="http://schemas.microsoft.com/office/drawing/2014/main" id="{9CAC3FEE-9875-B66A-807C-435580BE709E}"/>
              </a:ext>
            </a:extLst>
          </p:cNvPr>
          <p:cNvPicPr>
            <a:picLocks noChangeAspect="1"/>
          </p:cNvPicPr>
          <p:nvPr/>
        </p:nvPicPr>
        <p:blipFill>
          <a:blip r:embed="rId2"/>
          <a:stretch>
            <a:fillRect/>
          </a:stretch>
        </p:blipFill>
        <p:spPr>
          <a:xfrm>
            <a:off x="6204615" y="2866675"/>
            <a:ext cx="6192114" cy="2457793"/>
          </a:xfrm>
          <a:prstGeom prst="rect">
            <a:avLst/>
          </a:prstGeom>
        </p:spPr>
      </p:pic>
    </p:spTree>
    <p:extLst>
      <p:ext uri="{BB962C8B-B14F-4D97-AF65-F5344CB8AC3E}">
        <p14:creationId xmlns:p14="http://schemas.microsoft.com/office/powerpoint/2010/main" val="338396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4D27-5D45-9F5A-5F38-7AA34A4E615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E6C0362-A96E-75D3-4473-30028734AC7E}"/>
              </a:ext>
            </a:extLst>
          </p:cNvPr>
          <p:cNvSpPr>
            <a:spLocks noGrp="1"/>
          </p:cNvSpPr>
          <p:nvPr>
            <p:ph sz="half" idx="1"/>
          </p:nvPr>
        </p:nvSpPr>
        <p:spPr>
          <a:xfrm>
            <a:off x="86170" y="91659"/>
            <a:ext cx="11587385" cy="3583033"/>
          </a:xfrm>
        </p:spPr>
        <p:txBody>
          <a:bodyPr>
            <a:noAutofit/>
          </a:bodyPr>
          <a:lstStyle/>
          <a:p>
            <a:r>
              <a:rPr lang="en-IN" sz="1100" b="1" dirty="0">
                <a:effectLst/>
                <a:latin typeface="Times New Roman" panose="02020603050405020304" pitchFamily="18" charset="0"/>
                <a:ea typeface="Times New Roman" panose="02020603050405020304" pitchFamily="18" charset="0"/>
              </a:rPr>
              <a:t>Residual Blocks with Attention</a:t>
            </a: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The model includes multiple residual blocks with integrated attention mechanisms to improve feature extraction and model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Number of Residual Blocks per Group</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2</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Residual Block</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Convolutional Layers</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2 convolutional layers with the same number of filters as the input.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Batch Normalization</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Applied after each convolutional layer.</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IN" sz="1100" b="1" kern="100" dirty="0">
                <a:effectLst/>
                <a:latin typeface="Aptos" panose="020B0004020202020204" pitchFamily="34" charset="0"/>
                <a:ea typeface="Aptos" panose="020B0004020202020204" pitchFamily="34" charset="0"/>
                <a:cs typeface="Times New Roman" panose="02020603050405020304" pitchFamily="18" charset="0"/>
              </a:rPr>
              <a:t> Activation</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Applied after the first convolutional layer and at the end of the residual block.</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Skip Connection</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Adds the input of the block to the output of the second convolutional layer.</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Attention Block</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Conv2D Layers</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Two (1, 1) convolutional layers, the first with </a:t>
            </a:r>
            <a:r>
              <a:rPr lang="en-IN" sz="11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activation and the second with Sigmoid activation.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Aptos" panose="020B0004020202020204" pitchFamily="34" charset="0"/>
                <a:ea typeface="Aptos" panose="020B0004020202020204" pitchFamily="34" charset="0"/>
                <a:cs typeface="Times New Roman" panose="02020603050405020304" pitchFamily="18" charset="0"/>
              </a:rPr>
              <a:t>Element-wise Multiplication</a:t>
            </a:r>
            <a:r>
              <a:rPr lang="en-IN" sz="1100" kern="100" dirty="0">
                <a:effectLst/>
                <a:latin typeface="Aptos" panose="020B0004020202020204" pitchFamily="34" charset="0"/>
                <a:ea typeface="Aptos" panose="020B0004020202020204" pitchFamily="34" charset="0"/>
                <a:cs typeface="Times New Roman" panose="02020603050405020304" pitchFamily="18" charset="0"/>
              </a:rPr>
              <a:t>: Multiplies the output of the attention block with its input to emphasize important features.</a:t>
            </a:r>
          </a:p>
          <a:p>
            <a:endParaRPr lang="en-IN" sz="1100" dirty="0"/>
          </a:p>
          <a:p>
            <a:endParaRPr lang="en-IN" sz="1100" dirty="0"/>
          </a:p>
        </p:txBody>
      </p:sp>
      <p:pic>
        <p:nvPicPr>
          <p:cNvPr id="14" name="Content Placeholder 13">
            <a:extLst>
              <a:ext uri="{FF2B5EF4-FFF2-40B4-BE49-F238E27FC236}">
                <a16:creationId xmlns:a16="http://schemas.microsoft.com/office/drawing/2014/main" id="{811D300F-02F7-56A0-77E8-77BF82D42612}"/>
              </a:ext>
            </a:extLst>
          </p:cNvPr>
          <p:cNvPicPr>
            <a:picLocks noGrp="1" noChangeAspect="1"/>
          </p:cNvPicPr>
          <p:nvPr>
            <p:ph sz="half" idx="2"/>
          </p:nvPr>
        </p:nvPicPr>
        <p:blipFill>
          <a:blip r:embed="rId2"/>
          <a:stretch>
            <a:fillRect/>
          </a:stretch>
        </p:blipFill>
        <p:spPr>
          <a:xfrm>
            <a:off x="2461190" y="4010250"/>
            <a:ext cx="7289562" cy="2788898"/>
          </a:xfrm>
        </p:spPr>
      </p:pic>
    </p:spTree>
    <p:extLst>
      <p:ext uri="{BB962C8B-B14F-4D97-AF65-F5344CB8AC3E}">
        <p14:creationId xmlns:p14="http://schemas.microsoft.com/office/powerpoint/2010/main" val="2372275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3D95-32E5-EB21-6253-DD4035FDC09F}"/>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02647FD5-A7D0-F276-F9DA-E735BFD698BA}"/>
              </a:ext>
            </a:extLst>
          </p:cNvPr>
          <p:cNvPicPr>
            <a:picLocks noGrp="1" noChangeAspect="1"/>
          </p:cNvPicPr>
          <p:nvPr>
            <p:ph idx="1"/>
          </p:nvPr>
        </p:nvPicPr>
        <p:blipFill>
          <a:blip r:embed="rId2"/>
          <a:stretch>
            <a:fillRect/>
          </a:stretch>
        </p:blipFill>
        <p:spPr>
          <a:xfrm>
            <a:off x="1177328" y="3130081"/>
            <a:ext cx="9392961" cy="3362794"/>
          </a:xfrm>
        </p:spPr>
      </p:pic>
      <p:pic>
        <p:nvPicPr>
          <p:cNvPr id="7" name="Picture 6">
            <a:extLst>
              <a:ext uri="{FF2B5EF4-FFF2-40B4-BE49-F238E27FC236}">
                <a16:creationId xmlns:a16="http://schemas.microsoft.com/office/drawing/2014/main" id="{E8A2D9AD-B4D8-D91E-1CDB-A4B669F05812}"/>
              </a:ext>
            </a:extLst>
          </p:cNvPr>
          <p:cNvPicPr>
            <a:picLocks noChangeAspect="1"/>
          </p:cNvPicPr>
          <p:nvPr/>
        </p:nvPicPr>
        <p:blipFill>
          <a:blip r:embed="rId3"/>
          <a:stretch>
            <a:fillRect/>
          </a:stretch>
        </p:blipFill>
        <p:spPr>
          <a:xfrm>
            <a:off x="3876807" y="150872"/>
            <a:ext cx="3532396" cy="2839081"/>
          </a:xfrm>
          <a:prstGeom prst="rect">
            <a:avLst/>
          </a:prstGeom>
        </p:spPr>
      </p:pic>
    </p:spTree>
    <p:extLst>
      <p:ext uri="{BB962C8B-B14F-4D97-AF65-F5344CB8AC3E}">
        <p14:creationId xmlns:p14="http://schemas.microsoft.com/office/powerpoint/2010/main" val="427863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D83D-86EA-6222-B667-2EB5DB11AFFF}"/>
              </a:ext>
            </a:extLst>
          </p:cNvPr>
          <p:cNvSpPr>
            <a:spLocks noGrp="1"/>
          </p:cNvSpPr>
          <p:nvPr>
            <p:ph type="title"/>
          </p:nvPr>
        </p:nvSpPr>
        <p:spPr/>
        <p:txBody>
          <a:bodyPr/>
          <a:lstStyle/>
          <a:p>
            <a:r>
              <a:rPr lang="en-IN" sz="44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First Group</a:t>
            </a:r>
            <a:endParaRPr lang="en-IN" dirty="0"/>
          </a:p>
        </p:txBody>
      </p:sp>
      <p:sp>
        <p:nvSpPr>
          <p:cNvPr id="3" name="Content Placeholder 2">
            <a:extLst>
              <a:ext uri="{FF2B5EF4-FFF2-40B4-BE49-F238E27FC236}">
                <a16:creationId xmlns:a16="http://schemas.microsoft.com/office/drawing/2014/main" id="{9394A4AA-0F04-0C00-55CD-9C1A9FB05319}"/>
              </a:ext>
            </a:extLst>
          </p:cNvPr>
          <p:cNvSpPr>
            <a:spLocks noGrp="1"/>
          </p:cNvSpPr>
          <p:nvPr>
            <p:ph sz="half" idx="1"/>
          </p:nvPr>
        </p:nvSpPr>
        <p:spPr/>
        <p:txBody>
          <a:bodyPr>
            <a:normAutofit/>
          </a:bodyPr>
          <a:lstStyle/>
          <a:p>
            <a:pPr marL="0" indent="0">
              <a:lnSpc>
                <a:spcPct val="107000"/>
              </a:lnSpc>
              <a:spcBef>
                <a:spcPts val="200"/>
              </a:spcBef>
              <a:buNone/>
            </a:pPr>
            <a:endParaRPr lang="en-IN" sz="17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700" b="1" kern="100" dirty="0">
                <a:effectLst/>
                <a:latin typeface="Aptos" panose="020B0004020202020204" pitchFamily="34" charset="0"/>
                <a:ea typeface="Aptos" panose="020B0004020202020204" pitchFamily="34" charset="0"/>
                <a:cs typeface="Times New Roman" panose="02020603050405020304" pitchFamily="18" charset="0"/>
              </a:rPr>
              <a:t>Filters</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 32</a:t>
            </a:r>
          </a:p>
          <a:p>
            <a:pPr marL="342900" lvl="0" indent="-342900">
              <a:lnSpc>
                <a:spcPct val="107000"/>
              </a:lnSpc>
              <a:spcAft>
                <a:spcPts val="800"/>
              </a:spcAft>
              <a:buSzPts val="1000"/>
              <a:buFont typeface="Symbol" panose="05050102010706020507" pitchFamily="18" charset="2"/>
              <a:buChar char=""/>
              <a:tabLst>
                <a:tab pos="457200" algn="l"/>
              </a:tabLst>
            </a:pPr>
            <a:r>
              <a:rPr lang="en-IN" sz="1700" b="1" kern="100" dirty="0">
                <a:effectLst/>
                <a:latin typeface="Aptos" panose="020B0004020202020204" pitchFamily="34" charset="0"/>
                <a:ea typeface="Aptos" panose="020B0004020202020204" pitchFamily="34" charset="0"/>
                <a:cs typeface="Times New Roman" panose="02020603050405020304" pitchFamily="18" charset="0"/>
              </a:rPr>
              <a:t>Layers</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2 Residual Blocks with Attention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Convolutional Layer: 64 filters, (3, 3), </a:t>
            </a:r>
            <a:r>
              <a:rPr lang="en-IN" sz="17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 same padding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Batch Normalization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err="1">
                <a:effectLst/>
                <a:latin typeface="Aptos" panose="020B0004020202020204" pitchFamily="34" charset="0"/>
                <a:ea typeface="Aptos" panose="020B0004020202020204" pitchFamily="34" charset="0"/>
                <a:cs typeface="Times New Roman" panose="02020603050405020304" pitchFamily="18" charset="0"/>
              </a:rPr>
              <a:t>MaxPooling</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 (2, 2)</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Dropout: 0.25</a:t>
            </a:r>
          </a:p>
          <a:p>
            <a:pPr marL="0" indent="0">
              <a:buNone/>
            </a:pPr>
            <a:endParaRPr lang="en-IN" sz="1700" dirty="0"/>
          </a:p>
        </p:txBody>
      </p:sp>
      <p:pic>
        <p:nvPicPr>
          <p:cNvPr id="6" name="Content Placeholder 5">
            <a:extLst>
              <a:ext uri="{FF2B5EF4-FFF2-40B4-BE49-F238E27FC236}">
                <a16:creationId xmlns:a16="http://schemas.microsoft.com/office/drawing/2014/main" id="{19F32E2B-BDE5-E728-558F-1812E5CD2BB2}"/>
              </a:ext>
            </a:extLst>
          </p:cNvPr>
          <p:cNvPicPr>
            <a:picLocks noGrp="1" noChangeAspect="1"/>
          </p:cNvPicPr>
          <p:nvPr>
            <p:ph sz="half" idx="2"/>
          </p:nvPr>
        </p:nvPicPr>
        <p:blipFill>
          <a:blip r:embed="rId2"/>
          <a:stretch>
            <a:fillRect/>
          </a:stretch>
        </p:blipFill>
        <p:spPr>
          <a:xfrm>
            <a:off x="6172202" y="3066905"/>
            <a:ext cx="5639560" cy="1868778"/>
          </a:xfrm>
        </p:spPr>
      </p:pic>
    </p:spTree>
    <p:extLst>
      <p:ext uri="{BB962C8B-B14F-4D97-AF65-F5344CB8AC3E}">
        <p14:creationId xmlns:p14="http://schemas.microsoft.com/office/powerpoint/2010/main" val="2090059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53C3-9FAC-E2E4-C08F-0D82E46748ED}"/>
              </a:ext>
            </a:extLst>
          </p:cNvPr>
          <p:cNvSpPr>
            <a:spLocks noGrp="1"/>
          </p:cNvSpPr>
          <p:nvPr>
            <p:ph type="title"/>
          </p:nvPr>
        </p:nvSpPr>
        <p:spPr/>
        <p:txBody>
          <a:bodyPr/>
          <a:lstStyle/>
          <a:p>
            <a:r>
              <a:rPr lang="en-IN" sz="44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Second Group</a:t>
            </a:r>
            <a:endParaRPr lang="en-IN" dirty="0"/>
          </a:p>
        </p:txBody>
      </p:sp>
      <p:sp>
        <p:nvSpPr>
          <p:cNvPr id="3" name="Content Placeholder 2">
            <a:extLst>
              <a:ext uri="{FF2B5EF4-FFF2-40B4-BE49-F238E27FC236}">
                <a16:creationId xmlns:a16="http://schemas.microsoft.com/office/drawing/2014/main" id="{B5536C86-FAA2-95D7-E68E-1DF193DC0678}"/>
              </a:ext>
            </a:extLst>
          </p:cNvPr>
          <p:cNvSpPr>
            <a:spLocks noGrp="1"/>
          </p:cNvSpPr>
          <p:nvPr>
            <p:ph sz="half"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700" b="1" kern="100" dirty="0">
                <a:effectLst/>
                <a:latin typeface="Aptos" panose="020B0004020202020204" pitchFamily="34" charset="0"/>
                <a:ea typeface="Aptos" panose="020B0004020202020204" pitchFamily="34" charset="0"/>
                <a:cs typeface="Times New Roman" panose="02020603050405020304" pitchFamily="18" charset="0"/>
              </a:rPr>
              <a:t>Filters</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 64</a:t>
            </a:r>
          </a:p>
          <a:p>
            <a:pPr marL="342900" lvl="0" indent="-342900">
              <a:lnSpc>
                <a:spcPct val="107000"/>
              </a:lnSpc>
              <a:spcAft>
                <a:spcPts val="800"/>
              </a:spcAft>
              <a:buSzPts val="1000"/>
              <a:buFont typeface="Symbol" panose="05050102010706020507" pitchFamily="18" charset="2"/>
              <a:buChar char=""/>
              <a:tabLst>
                <a:tab pos="457200" algn="l"/>
              </a:tabLst>
            </a:pPr>
            <a:r>
              <a:rPr lang="en-IN" sz="1700" b="1" kern="100" dirty="0">
                <a:effectLst/>
                <a:latin typeface="Aptos" panose="020B0004020202020204" pitchFamily="34" charset="0"/>
                <a:ea typeface="Aptos" panose="020B0004020202020204" pitchFamily="34" charset="0"/>
                <a:cs typeface="Times New Roman" panose="02020603050405020304" pitchFamily="18" charset="0"/>
              </a:rPr>
              <a:t>Layers</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2 Residual Blocks with Attention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Convolutional Layer: 128 filters, (3, 3), </a:t>
            </a:r>
            <a:r>
              <a:rPr lang="en-IN" sz="17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 same padding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Batch Normalization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err="1">
                <a:effectLst/>
                <a:latin typeface="Aptos" panose="020B0004020202020204" pitchFamily="34" charset="0"/>
                <a:ea typeface="Aptos" panose="020B0004020202020204" pitchFamily="34" charset="0"/>
                <a:cs typeface="Times New Roman" panose="02020603050405020304" pitchFamily="18" charset="0"/>
              </a:rPr>
              <a:t>MaxPooling</a:t>
            </a:r>
            <a:r>
              <a:rPr lang="en-IN" sz="1700" kern="100" dirty="0">
                <a:effectLst/>
                <a:latin typeface="Aptos" panose="020B0004020202020204" pitchFamily="34" charset="0"/>
                <a:ea typeface="Aptos" panose="020B0004020202020204" pitchFamily="34" charset="0"/>
                <a:cs typeface="Times New Roman" panose="02020603050405020304" pitchFamily="18" charset="0"/>
              </a:rPr>
              <a:t>: (2, 2)</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700" kern="100" dirty="0">
                <a:effectLst/>
                <a:latin typeface="Aptos" panose="020B0004020202020204" pitchFamily="34" charset="0"/>
                <a:ea typeface="Aptos" panose="020B0004020202020204" pitchFamily="34" charset="0"/>
                <a:cs typeface="Times New Roman" panose="02020603050405020304" pitchFamily="18" charset="0"/>
              </a:rPr>
              <a:t>Dropout: 0.25</a:t>
            </a:r>
          </a:p>
          <a:p>
            <a:endParaRPr lang="en-IN" sz="1700" dirty="0"/>
          </a:p>
        </p:txBody>
      </p:sp>
      <p:pic>
        <p:nvPicPr>
          <p:cNvPr id="10" name="Content Placeholder 9">
            <a:extLst>
              <a:ext uri="{FF2B5EF4-FFF2-40B4-BE49-F238E27FC236}">
                <a16:creationId xmlns:a16="http://schemas.microsoft.com/office/drawing/2014/main" id="{E9D3DC29-2086-3233-73E6-ECA130E58646}"/>
              </a:ext>
            </a:extLst>
          </p:cNvPr>
          <p:cNvPicPr>
            <a:picLocks noChangeAspect="1"/>
          </p:cNvPicPr>
          <p:nvPr/>
        </p:nvPicPr>
        <p:blipFill>
          <a:blip r:embed="rId2"/>
          <a:stretch>
            <a:fillRect/>
          </a:stretch>
        </p:blipFill>
        <p:spPr>
          <a:xfrm>
            <a:off x="6172200" y="3093878"/>
            <a:ext cx="5181600" cy="1814832"/>
          </a:xfrm>
          <a:prstGeom prst="rect">
            <a:avLst/>
          </a:prstGeom>
        </p:spPr>
      </p:pic>
      <p:pic>
        <p:nvPicPr>
          <p:cNvPr id="9" name="Content Placeholder 9">
            <a:extLst>
              <a:ext uri="{FF2B5EF4-FFF2-40B4-BE49-F238E27FC236}">
                <a16:creationId xmlns:a16="http://schemas.microsoft.com/office/drawing/2014/main" id="{2751D799-CC2A-8E8D-6790-456C6D43BE50}"/>
              </a:ext>
            </a:extLst>
          </p:cNvPr>
          <p:cNvPicPr>
            <a:picLocks noGrp="1" noChangeAspect="1"/>
          </p:cNvPicPr>
          <p:nvPr>
            <p:ph sz="half" idx="2"/>
          </p:nvPr>
        </p:nvPicPr>
        <p:blipFill>
          <a:blip r:embed="rId2"/>
          <a:stretch>
            <a:fillRect/>
          </a:stretch>
        </p:blipFill>
        <p:spPr>
          <a:xfrm>
            <a:off x="6172200" y="2700471"/>
            <a:ext cx="6304832" cy="2208239"/>
          </a:xfrm>
        </p:spPr>
      </p:pic>
    </p:spTree>
    <p:extLst>
      <p:ext uri="{BB962C8B-B14F-4D97-AF65-F5344CB8AC3E}">
        <p14:creationId xmlns:p14="http://schemas.microsoft.com/office/powerpoint/2010/main" val="2641766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12C7-BF79-C81B-986A-BCB71FF038FA}"/>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BE390CCE-85BB-63A0-6FEB-FF16E3792A63}"/>
              </a:ext>
            </a:extLst>
          </p:cNvPr>
          <p:cNvPicPr>
            <a:picLocks noGrp="1" noChangeAspect="1"/>
          </p:cNvPicPr>
          <p:nvPr>
            <p:ph idx="1"/>
          </p:nvPr>
        </p:nvPicPr>
        <p:blipFill>
          <a:blip r:embed="rId2"/>
          <a:stretch>
            <a:fillRect/>
          </a:stretch>
        </p:blipFill>
        <p:spPr>
          <a:xfrm>
            <a:off x="2217241" y="2250266"/>
            <a:ext cx="7535327" cy="2972215"/>
          </a:xfrm>
        </p:spPr>
      </p:pic>
    </p:spTree>
    <p:extLst>
      <p:ext uri="{BB962C8B-B14F-4D97-AF65-F5344CB8AC3E}">
        <p14:creationId xmlns:p14="http://schemas.microsoft.com/office/powerpoint/2010/main" val="1042311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486A-0DA2-E5AC-D05B-5613D7E348B0}"/>
              </a:ext>
            </a:extLst>
          </p:cNvPr>
          <p:cNvSpPr>
            <a:spLocks noGrp="1"/>
          </p:cNvSpPr>
          <p:nvPr>
            <p:ph type="title"/>
          </p:nvPr>
        </p:nvSpPr>
        <p:spPr/>
        <p:txBody>
          <a:bodyPr/>
          <a:lstStyle/>
          <a:p>
            <a:r>
              <a:rPr lang="en-IN" sz="44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Third Group &amp; Fourth Group</a:t>
            </a:r>
            <a:endParaRPr lang="en-IN" dirty="0"/>
          </a:p>
        </p:txBody>
      </p:sp>
      <p:sp>
        <p:nvSpPr>
          <p:cNvPr id="3" name="Content Placeholder 2">
            <a:extLst>
              <a:ext uri="{FF2B5EF4-FFF2-40B4-BE49-F238E27FC236}">
                <a16:creationId xmlns:a16="http://schemas.microsoft.com/office/drawing/2014/main" id="{1D74146E-87BB-6D18-9D36-B2913A2D2D7B}"/>
              </a:ext>
            </a:extLst>
          </p:cNvPr>
          <p:cNvSpPr>
            <a:spLocks noGrp="1"/>
          </p:cNvSpPr>
          <p:nvPr>
            <p:ph sz="half" idx="1"/>
          </p:nvPr>
        </p:nvSpPr>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Aptos" panose="020B0004020202020204" pitchFamily="34" charset="0"/>
                <a:ea typeface="Aptos" panose="020B0004020202020204" pitchFamily="34" charset="0"/>
                <a:cs typeface="Times New Roman" panose="02020603050405020304" pitchFamily="18" charset="0"/>
              </a:rPr>
              <a:t>Filters</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 128</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Aptos" panose="020B0004020202020204" pitchFamily="34" charset="0"/>
                <a:ea typeface="Aptos" panose="020B0004020202020204" pitchFamily="34" charset="0"/>
                <a:cs typeface="Times New Roman" panose="02020603050405020304" pitchFamily="18" charset="0"/>
              </a:rPr>
              <a:t>Layers</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2 Residual Blocks with Attention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Convolutional Layer: 256 filters, (3, 3), </a:t>
            </a:r>
            <a:r>
              <a:rPr lang="en-IN" sz="15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 same padding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Batch Normalization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err="1">
                <a:effectLst/>
                <a:latin typeface="Aptos" panose="020B0004020202020204" pitchFamily="34" charset="0"/>
                <a:ea typeface="Aptos" panose="020B0004020202020204" pitchFamily="34" charset="0"/>
                <a:cs typeface="Times New Roman" panose="02020603050405020304" pitchFamily="18" charset="0"/>
              </a:rPr>
              <a:t>MaxPooling</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 (2, 2)</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Dropout: 0.25</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Aptos" panose="020B0004020202020204" pitchFamily="34" charset="0"/>
                <a:ea typeface="Aptos" panose="020B0004020202020204" pitchFamily="34" charset="0"/>
                <a:cs typeface="Times New Roman" panose="02020603050405020304" pitchFamily="18" charset="0"/>
              </a:rPr>
              <a:t>Filters</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 256</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Aptos" panose="020B0004020202020204" pitchFamily="34" charset="0"/>
                <a:ea typeface="Aptos" panose="020B0004020202020204" pitchFamily="34" charset="0"/>
                <a:cs typeface="Times New Roman" panose="02020603050405020304" pitchFamily="18" charset="0"/>
              </a:rPr>
              <a:t>Layers</a:t>
            </a:r>
            <a:r>
              <a:rPr lang="en-IN" sz="15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500" kern="100" dirty="0">
                <a:effectLst/>
                <a:latin typeface="Aptos" panose="020B0004020202020204" pitchFamily="34" charset="0"/>
                <a:ea typeface="Aptos" panose="020B0004020202020204" pitchFamily="34" charset="0"/>
                <a:cs typeface="Times New Roman" panose="02020603050405020304" pitchFamily="18" charset="0"/>
              </a:rPr>
              <a:t>2 Residual Blocks with Attention</a:t>
            </a: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500" dirty="0"/>
          </a:p>
        </p:txBody>
      </p:sp>
      <p:pic>
        <p:nvPicPr>
          <p:cNvPr id="24" name="Content Placeholder 23">
            <a:extLst>
              <a:ext uri="{FF2B5EF4-FFF2-40B4-BE49-F238E27FC236}">
                <a16:creationId xmlns:a16="http://schemas.microsoft.com/office/drawing/2014/main" id="{4CA70EF4-1504-B3C3-A464-BA0D5905B4FA}"/>
              </a:ext>
            </a:extLst>
          </p:cNvPr>
          <p:cNvPicPr>
            <a:picLocks noGrp="1" noChangeAspect="1"/>
          </p:cNvPicPr>
          <p:nvPr>
            <p:ph sz="half" idx="2"/>
          </p:nvPr>
        </p:nvPicPr>
        <p:blipFill>
          <a:blip r:embed="rId2"/>
          <a:stretch>
            <a:fillRect/>
          </a:stretch>
        </p:blipFill>
        <p:spPr>
          <a:xfrm>
            <a:off x="6172200" y="2495829"/>
            <a:ext cx="5181600" cy="3010929"/>
          </a:xfrm>
        </p:spPr>
      </p:pic>
    </p:spTree>
    <p:extLst>
      <p:ext uri="{BB962C8B-B14F-4D97-AF65-F5344CB8AC3E}">
        <p14:creationId xmlns:p14="http://schemas.microsoft.com/office/powerpoint/2010/main" val="3752257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D1E1-E0FC-B32C-73EA-B82199D8D7A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DE7AB62-66AA-F6F9-2DB0-E25166E44CD9}"/>
              </a:ext>
            </a:extLst>
          </p:cNvPr>
          <p:cNvSpPr>
            <a:spLocks noGrp="1"/>
          </p:cNvSpPr>
          <p:nvPr>
            <p:ph sz="half" idx="1"/>
          </p:nvPr>
        </p:nvSpPr>
        <p:spPr>
          <a:xfrm>
            <a:off x="316905" y="184833"/>
            <a:ext cx="12048859" cy="2977111"/>
          </a:xfrm>
        </p:spPr>
        <p:txBody>
          <a:bodyPr>
            <a:noAutofit/>
          </a:bodyPr>
          <a:lstStyle/>
          <a:p>
            <a:r>
              <a:rPr lang="en-IN" sz="1200" b="1" dirty="0">
                <a:effectLst/>
                <a:latin typeface="Times New Roman" panose="02020603050405020304" pitchFamily="18" charset="0"/>
                <a:ea typeface="Times New Roman" panose="02020603050405020304" pitchFamily="18" charset="0"/>
              </a:rPr>
              <a:t>Global Average Pooling</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Reduces each feature map to a single value by computing the average of all values in the feature map, significantly reducing the number of parameters and helping to prevent overfitting.</a:t>
            </a:r>
          </a:p>
          <a:p>
            <a:r>
              <a:rPr lang="en-IN" sz="1200" b="1" dirty="0">
                <a:effectLst/>
                <a:latin typeface="Times New Roman" panose="02020603050405020304" pitchFamily="18" charset="0"/>
                <a:ea typeface="Times New Roman" panose="02020603050405020304" pitchFamily="18" charset="0"/>
              </a:rPr>
              <a:t>Capsule Layer</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Reshape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Reshapes the output from global average pooling to be compatible with the capsule layer.</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Capsule Layer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Number of Capsules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10</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Dimension of Each Capsule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16</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Routings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3</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Share Weights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True</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Flatten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Flattens the output from the capsule layer to prepare it for the dense layers.</a:t>
            </a:r>
          </a:p>
          <a:p>
            <a:r>
              <a:rPr lang="en-IN" sz="1200" b="1" dirty="0">
                <a:effectLst/>
                <a:latin typeface="Times New Roman" panose="02020603050405020304" pitchFamily="18" charset="0"/>
                <a:ea typeface="Times New Roman" panose="02020603050405020304" pitchFamily="18" charset="0"/>
              </a:rPr>
              <a:t>Fully Connected Layer</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Dense Layer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128 neurons,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activation</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Dropout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0.5 - Randomly drops 50% of the neurons to prevent overfitting.</a:t>
            </a:r>
          </a:p>
          <a:p>
            <a:r>
              <a:rPr lang="en-IN" sz="1200" b="1" dirty="0">
                <a:effectLst/>
                <a:latin typeface="Times New Roman" panose="02020603050405020304" pitchFamily="18" charset="0"/>
                <a:ea typeface="Times New Roman" panose="02020603050405020304" pitchFamily="18" charset="0"/>
              </a:rPr>
              <a:t>Output Layer</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Dense Layer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3 neurons,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Softmax</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activation</a:t>
            </a:r>
          </a:p>
          <a:p>
            <a:r>
              <a:rPr lang="en-IN" sz="1200" dirty="0">
                <a:effectLst/>
                <a:latin typeface="Aptos" panose="020B0004020202020204" pitchFamily="34" charset="0"/>
                <a:ea typeface="Aptos" panose="020B0004020202020204" pitchFamily="34" charset="0"/>
                <a:cs typeface="Times New Roman" panose="02020603050405020304" pitchFamily="18" charset="0"/>
              </a:rPr>
              <a:t>The output layer produces a probability distribution over the 3 classes</a:t>
            </a:r>
            <a:endParaRPr lang="en-IN" sz="1200" dirty="0"/>
          </a:p>
        </p:txBody>
      </p:sp>
      <p:pic>
        <p:nvPicPr>
          <p:cNvPr id="12" name="Content Placeholder 11">
            <a:extLst>
              <a:ext uri="{FF2B5EF4-FFF2-40B4-BE49-F238E27FC236}">
                <a16:creationId xmlns:a16="http://schemas.microsoft.com/office/drawing/2014/main" id="{51812CAC-435C-A02E-D784-C2B167F81838}"/>
              </a:ext>
            </a:extLst>
          </p:cNvPr>
          <p:cNvPicPr>
            <a:picLocks noGrp="1" noChangeAspect="1"/>
          </p:cNvPicPr>
          <p:nvPr>
            <p:ph sz="half" idx="2"/>
          </p:nvPr>
        </p:nvPicPr>
        <p:blipFill>
          <a:blip r:embed="rId2"/>
          <a:stretch>
            <a:fillRect/>
          </a:stretch>
        </p:blipFill>
        <p:spPr>
          <a:xfrm>
            <a:off x="5862769" y="2488489"/>
            <a:ext cx="6982533" cy="2415135"/>
          </a:xfrm>
        </p:spPr>
      </p:pic>
    </p:spTree>
    <p:extLst>
      <p:ext uri="{BB962C8B-B14F-4D97-AF65-F5344CB8AC3E}">
        <p14:creationId xmlns:p14="http://schemas.microsoft.com/office/powerpoint/2010/main" val="3166898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1DAE-52D4-7E0C-6C02-F66319C7D139}"/>
              </a:ext>
            </a:extLst>
          </p:cNvPr>
          <p:cNvSpPr>
            <a:spLocks noGrp="1"/>
          </p:cNvSpPr>
          <p:nvPr>
            <p:ph type="title"/>
          </p:nvPr>
        </p:nvSpPr>
        <p:spPr/>
        <p:txBody>
          <a:bodyPr/>
          <a:lstStyle/>
          <a:p>
            <a:r>
              <a:rPr lang="en-IN" dirty="0"/>
              <a:t>Capsule Layer</a:t>
            </a:r>
          </a:p>
        </p:txBody>
      </p:sp>
      <p:pic>
        <p:nvPicPr>
          <p:cNvPr id="7" name="Content Placeholder 6">
            <a:extLst>
              <a:ext uri="{FF2B5EF4-FFF2-40B4-BE49-F238E27FC236}">
                <a16:creationId xmlns:a16="http://schemas.microsoft.com/office/drawing/2014/main" id="{821C7F87-C0B7-FB36-733A-31050A5FBE5A}"/>
              </a:ext>
            </a:extLst>
          </p:cNvPr>
          <p:cNvPicPr>
            <a:picLocks noGrp="1" noChangeAspect="1"/>
          </p:cNvPicPr>
          <p:nvPr>
            <p:ph idx="1"/>
          </p:nvPr>
        </p:nvPicPr>
        <p:blipFill>
          <a:blip r:embed="rId2"/>
          <a:stretch>
            <a:fillRect/>
          </a:stretch>
        </p:blipFill>
        <p:spPr>
          <a:xfrm>
            <a:off x="2051960" y="1825625"/>
            <a:ext cx="8088079" cy="4351338"/>
          </a:xfrm>
        </p:spPr>
      </p:pic>
    </p:spTree>
    <p:extLst>
      <p:ext uri="{BB962C8B-B14F-4D97-AF65-F5344CB8AC3E}">
        <p14:creationId xmlns:p14="http://schemas.microsoft.com/office/powerpoint/2010/main" val="122169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5F07-0630-BF50-70D5-767067157E6A}"/>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F465E9C0-3E2E-18A1-B947-ADF6901AFFE6}"/>
              </a:ext>
            </a:extLst>
          </p:cNvPr>
          <p:cNvSpPr>
            <a:spLocks noGrp="1"/>
          </p:cNvSpPr>
          <p:nvPr>
            <p:ph sz="half" idx="1"/>
          </p:nvPr>
        </p:nvSpPr>
        <p:spPr>
          <a:xfrm>
            <a:off x="1087227" y="947349"/>
            <a:ext cx="10340411" cy="3076486"/>
          </a:xfrm>
        </p:spPr>
        <p:txBody>
          <a:bodyPr>
            <a:normAutofit/>
          </a:bodyPr>
          <a:lstStyle/>
          <a:p>
            <a:pPr marL="0" indent="0">
              <a:buNone/>
            </a:pPr>
            <a:r>
              <a:rPr lang="en-IN" sz="1500" b="1" dirty="0">
                <a:effectLst/>
                <a:latin typeface="Times New Roman" panose="02020603050405020304" pitchFamily="18" charset="0"/>
                <a:ea typeface="Times New Roman" panose="02020603050405020304" pitchFamily="18" charset="0"/>
              </a:rPr>
              <a:t>Model Compilation</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Loss Function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Categorical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Crossentropy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 Suitable for multi-class classification problems.</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Optimizer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Nadam</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(Nesterov-accelerated Adaptive Moment Estimation) - Combines the benefits of Nesterov momentum and Adam optimizer.</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Metrics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Accuracy: Measures the percentage of correct predictions.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Custom F1 Score: Combines precision and recall to give a single performance metric, particularly useful for imbalanced datasets.</a:t>
            </a:r>
          </a:p>
          <a:p>
            <a:endParaRPr lang="en-IN" sz="1200" dirty="0"/>
          </a:p>
        </p:txBody>
      </p:sp>
      <p:sp>
        <p:nvSpPr>
          <p:cNvPr id="8" name="Content Placeholder 7">
            <a:extLst>
              <a:ext uri="{FF2B5EF4-FFF2-40B4-BE49-F238E27FC236}">
                <a16:creationId xmlns:a16="http://schemas.microsoft.com/office/drawing/2014/main" id="{60685AA3-AD0F-92B3-2E82-53D6101B408D}"/>
              </a:ext>
            </a:extLst>
          </p:cNvPr>
          <p:cNvSpPr>
            <a:spLocks noGrp="1"/>
          </p:cNvSpPr>
          <p:nvPr>
            <p:ph sz="half" idx="2"/>
          </p:nvPr>
        </p:nvSpPr>
        <p:spPr/>
        <p:txBody>
          <a:bodyPr/>
          <a:lstStyle/>
          <a:p>
            <a:pPr marL="0" indent="0">
              <a:buNone/>
            </a:pPr>
            <a:r>
              <a:rPr lang="en-IN" dirty="0"/>
              <a:t> </a:t>
            </a:r>
          </a:p>
        </p:txBody>
      </p:sp>
      <p:pic>
        <p:nvPicPr>
          <p:cNvPr id="10" name="Picture 9">
            <a:extLst>
              <a:ext uri="{FF2B5EF4-FFF2-40B4-BE49-F238E27FC236}">
                <a16:creationId xmlns:a16="http://schemas.microsoft.com/office/drawing/2014/main" id="{774666B4-5978-19B3-2619-A1ABCD9AE6CD}"/>
              </a:ext>
            </a:extLst>
          </p:cNvPr>
          <p:cNvPicPr>
            <a:picLocks noChangeAspect="1"/>
          </p:cNvPicPr>
          <p:nvPr/>
        </p:nvPicPr>
        <p:blipFill>
          <a:blip r:embed="rId2"/>
          <a:stretch>
            <a:fillRect/>
          </a:stretch>
        </p:blipFill>
        <p:spPr>
          <a:xfrm>
            <a:off x="1437193" y="3697445"/>
            <a:ext cx="9667580" cy="1249747"/>
          </a:xfrm>
          <a:prstGeom prst="rect">
            <a:avLst/>
          </a:prstGeom>
        </p:spPr>
      </p:pic>
    </p:spTree>
    <p:extLst>
      <p:ext uri="{BB962C8B-B14F-4D97-AF65-F5344CB8AC3E}">
        <p14:creationId xmlns:p14="http://schemas.microsoft.com/office/powerpoint/2010/main" val="428291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35BE-C5FF-777C-DE19-6A5A9819910F}"/>
              </a:ext>
            </a:extLst>
          </p:cNvPr>
          <p:cNvSpPr>
            <a:spLocks noGrp="1"/>
          </p:cNvSpPr>
          <p:nvPr>
            <p:ph type="title"/>
          </p:nvPr>
        </p:nvSpPr>
        <p:spPr/>
        <p:txBody>
          <a:bodyPr>
            <a:normAutofit/>
          </a:bodyPr>
          <a:lstStyle/>
          <a:p>
            <a:r>
              <a:rPr lang="en-IN" sz="3500" b="1" dirty="0"/>
              <a:t>Problem statement</a:t>
            </a:r>
          </a:p>
        </p:txBody>
      </p:sp>
      <p:sp>
        <p:nvSpPr>
          <p:cNvPr id="3" name="Content Placeholder 2">
            <a:extLst>
              <a:ext uri="{FF2B5EF4-FFF2-40B4-BE49-F238E27FC236}">
                <a16:creationId xmlns:a16="http://schemas.microsoft.com/office/drawing/2014/main" id="{A93694EA-4D78-9B06-26E5-36E8BE7F5876}"/>
              </a:ext>
            </a:extLst>
          </p:cNvPr>
          <p:cNvSpPr>
            <a:spLocks noGrp="1"/>
          </p:cNvSpPr>
          <p:nvPr>
            <p:ph idx="1"/>
          </p:nvPr>
        </p:nvSpPr>
        <p:spPr/>
        <p:txBody>
          <a:bodyPr>
            <a:noAutofit/>
          </a:bodyPr>
          <a:lstStyle/>
          <a:p>
            <a:pPr marL="0" indent="0">
              <a:buNone/>
            </a:pPr>
            <a:endParaRPr lang="en-US" sz="1800" dirty="0"/>
          </a:p>
          <a:p>
            <a:pPr marL="0" indent="0">
              <a:buNone/>
            </a:pPr>
            <a:r>
              <a:rPr lang="en-US" sz="1800" dirty="0"/>
              <a:t>Predicting lower limb activity accurately is essential for improving prosthetics, rehabilitation, and mobility aids. Traditional methods struggle with complex physiological signals, leading to suboptimal accuracy. This project aims to enhance prediction accuracy using advanced deep learning techniques, including CNNs, attention blocks, residual blocks, and capsule networks, on signals from Channel 3 ('VM') and Channel 5 ('FX').</a:t>
            </a:r>
          </a:p>
          <a:p>
            <a:pPr marL="0" indent="0">
              <a:buNone/>
            </a:pPr>
            <a:endParaRPr lang="en-US" sz="1800" dirty="0"/>
          </a:p>
          <a:p>
            <a:pPr marL="0" indent="0">
              <a:buNone/>
            </a:pPr>
            <a:r>
              <a:rPr lang="en-US" sz="1800" dirty="0"/>
              <a:t>Key challenges include handling noise and outliers, which we address through preprocessing steps like spectrogram conversion, wavelet denoising, and outlier removal. Our goal is to achieve high prediction accuracy, demonstrating the effectiveness of these combined techniques in biomedical applications.</a:t>
            </a:r>
          </a:p>
        </p:txBody>
      </p:sp>
    </p:spTree>
    <p:extLst>
      <p:ext uri="{BB962C8B-B14F-4D97-AF65-F5344CB8AC3E}">
        <p14:creationId xmlns:p14="http://schemas.microsoft.com/office/powerpoint/2010/main" val="2852878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9745-FFA5-357F-4058-511C640110F8}"/>
              </a:ext>
            </a:extLst>
          </p:cNvPr>
          <p:cNvSpPr>
            <a:spLocks noGrp="1"/>
          </p:cNvSpPr>
          <p:nvPr>
            <p:ph type="title"/>
          </p:nvPr>
        </p:nvSpPr>
        <p:spPr/>
        <p:txBody>
          <a:bodyPr>
            <a:noAutofit/>
          </a:bodyPr>
          <a:lstStyle/>
          <a:p>
            <a:r>
              <a:rPr lang="en-IN" sz="45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Evaluation Metrics &amp; Results</a:t>
            </a:r>
            <a:endParaRPr lang="en-IN" sz="4500" dirty="0"/>
          </a:p>
        </p:txBody>
      </p:sp>
      <p:sp>
        <p:nvSpPr>
          <p:cNvPr id="3" name="Content Placeholder 2">
            <a:extLst>
              <a:ext uri="{FF2B5EF4-FFF2-40B4-BE49-F238E27FC236}">
                <a16:creationId xmlns:a16="http://schemas.microsoft.com/office/drawing/2014/main" id="{6ED4BB0D-CD81-3801-A864-FA3012341FE0}"/>
              </a:ext>
            </a:extLst>
          </p:cNvPr>
          <p:cNvSpPr>
            <a:spLocks noGrp="1"/>
          </p:cNvSpPr>
          <p:nvPr>
            <p:ph idx="1"/>
          </p:nvPr>
        </p:nvSpPr>
        <p:spPr>
          <a:xfrm>
            <a:off x="838200" y="1504060"/>
            <a:ext cx="10515600" cy="4672903"/>
          </a:xfrm>
        </p:spPr>
        <p:txBody>
          <a:bodyPr>
            <a:norm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n-IN" sz="1800" b="1" kern="100" dirty="0">
              <a:latin typeface="Aptos" panose="020B0004020202020204" pitchFamily="34" charset="0"/>
              <a:ea typeface="Times New Roman" panose="02020603050405020304" pitchFamily="18"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quantifies the number of true positive predictions made by the model over the total number of positive predictions (both true positives and false positives). It measures the accuracy of positive predictions.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Macro Precision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Computes precision for each class and takes the unweighted average.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Weighted Precision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Computes precision for each class, weighted by the number of true instances for each class.</a:t>
            </a: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Recall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Recall calculates the ratio of true positive predictions to the sum of true positives and false negatives. It measures the model's ability to correctly identify all positive instances.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Macro Recall</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Calculates recall for each class and takes the unweighted average.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Weighted Recall</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Computes recall for each class, weighted by the number of true instances for each class.</a:t>
            </a:r>
            <a:endParaRPr lang="en-IN" sz="14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07000"/>
              </a:lnSpc>
              <a:spcAft>
                <a:spcPts val="800"/>
              </a:spcAft>
              <a:buSzPts val="1000"/>
              <a:buNone/>
              <a:tabLst>
                <a:tab pos="457200" algn="l"/>
              </a:tabLs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8078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4847-ED01-285D-81B4-8EC4601571A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B40AF38-D2F8-7E90-3723-49A70DD4835B}"/>
              </a:ext>
            </a:extLst>
          </p:cNvPr>
          <p:cNvSpPr>
            <a:spLocks noGrp="1"/>
          </p:cNvSpPr>
          <p:nvPr>
            <p:ph idx="1"/>
          </p:nvPr>
        </p:nvSpPr>
        <p:spPr>
          <a:xfrm>
            <a:off x="678322" y="894133"/>
            <a:ext cx="10835356" cy="6273859"/>
          </a:xfrm>
        </p:spPr>
        <p:txBody>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F1-score is the harmonic mean of precision and recall. It provides a single metric that balances both precision and recall, offering a more comprehensive view of model performance.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Macro F1-Score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Computes the F1-score for each class and takes the unweighted average.</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Weighted F1-Score</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Calculates the F1-score for each class, weighted by the number of true instances for each class.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Accuracy measures the proportion of correctly predicted instances out of the total instances in the dataset. It is a straightforward metric but can be misleading in imbalanced datasets.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classification report provides a detailed summary of evaluation metrics for each class in the dataset. It includes precision, recall, and F1-score for each class, along with support (the number of true instances for each class).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A confusion matrix is a table that visualizes the performance of a classification model. It shows the number of true positive, true negative, false positive, and false negative predictions made by the model across all classes.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6738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4F50-8946-953E-D09B-92B2322A213F}"/>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Interpretation of Results</a:t>
            </a:r>
            <a:endParaRPr lang="en-IN" sz="3500" dirty="0"/>
          </a:p>
        </p:txBody>
      </p:sp>
      <p:sp>
        <p:nvSpPr>
          <p:cNvPr id="3" name="Content Placeholder 2">
            <a:extLst>
              <a:ext uri="{FF2B5EF4-FFF2-40B4-BE49-F238E27FC236}">
                <a16:creationId xmlns:a16="http://schemas.microsoft.com/office/drawing/2014/main" id="{AFA4A393-E1B3-F733-CBB1-EC4D4E9E3FCF}"/>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Precision, Recall, and F1-Score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In the provided example, the precision, recall, and F1-score are all high across the classes ('gait', 'standing', 'sitting'), indicating that the model performs well in correctly identifying each class.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refers to the number of actual occurrences of each class in the dataset.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overall accuracy of 99% indicates that the model correctly predicts the class label for 99% of instances in the test set.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b="1" kern="0" dirty="0">
                <a:effectLst/>
                <a:latin typeface="Times New Roman" panose="02020603050405020304" pitchFamily="18" charset="0"/>
                <a:ea typeface="Times New Roman" panose="02020603050405020304" pitchFamily="18" charset="0"/>
              </a:rPr>
              <a:t>Macro and Weighted Averages</a:t>
            </a:r>
            <a:r>
              <a:rPr lang="en-IN" sz="1800" kern="0" dirty="0">
                <a:effectLst/>
                <a:latin typeface="Times New Roman" panose="02020603050405020304" pitchFamily="18" charset="0"/>
                <a:ea typeface="Times New Roman" panose="02020603050405020304" pitchFamily="18" charset="0"/>
              </a:rPr>
              <a:t>: Macro averages give equal weight to each class, while weighted averages consider the support (number of instances) for each class, providing a more realistic measure of performance in imbalanced datasets</a:t>
            </a:r>
            <a:endParaRPr lang="en-IN" dirty="0"/>
          </a:p>
        </p:txBody>
      </p:sp>
    </p:spTree>
    <p:extLst>
      <p:ext uri="{BB962C8B-B14F-4D97-AF65-F5344CB8AC3E}">
        <p14:creationId xmlns:p14="http://schemas.microsoft.com/office/powerpoint/2010/main" val="2444727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CB37-CE0B-AAD1-42AE-DEB3B4DDDA55}"/>
              </a:ext>
            </a:extLst>
          </p:cNvPr>
          <p:cNvSpPr>
            <a:spLocks noGrp="1"/>
          </p:cNvSpPr>
          <p:nvPr>
            <p:ph type="title"/>
          </p:nvPr>
        </p:nvSpPr>
        <p:spPr/>
        <p:txBody>
          <a:bodyPr>
            <a:normAutofit/>
          </a:bodyPr>
          <a:lstStyle/>
          <a:p>
            <a:r>
              <a:rPr lang="en-IN" sz="3500" b="1" kern="0" dirty="0">
                <a:latin typeface="Times New Roman" panose="02020603050405020304" pitchFamily="18" charset="0"/>
                <a:ea typeface="Times New Roman" panose="02020603050405020304" pitchFamily="18" charset="0"/>
              </a:rPr>
              <a:t>C</a:t>
            </a:r>
            <a:r>
              <a:rPr lang="en-IN" sz="3500" b="1" kern="0" dirty="0">
                <a:effectLst/>
                <a:latin typeface="Times New Roman" panose="02020603050405020304" pitchFamily="18" charset="0"/>
                <a:ea typeface="Times New Roman" panose="02020603050405020304" pitchFamily="18" charset="0"/>
              </a:rPr>
              <a:t>lassification </a:t>
            </a:r>
            <a:r>
              <a:rPr lang="en-IN" sz="3500" b="1" kern="0" dirty="0">
                <a:latin typeface="Times New Roman" panose="02020603050405020304" pitchFamily="18" charset="0"/>
                <a:ea typeface="Times New Roman" panose="02020603050405020304" pitchFamily="18" charset="0"/>
              </a:rPr>
              <a:t>R</a:t>
            </a:r>
            <a:r>
              <a:rPr lang="en-IN" sz="3500" b="1" kern="0" dirty="0">
                <a:effectLst/>
                <a:latin typeface="Times New Roman" panose="02020603050405020304" pitchFamily="18" charset="0"/>
                <a:ea typeface="Times New Roman" panose="02020603050405020304" pitchFamily="18" charset="0"/>
              </a:rPr>
              <a:t>eport </a:t>
            </a:r>
            <a:endParaRPr lang="en-IN" sz="3500" b="1" dirty="0"/>
          </a:p>
        </p:txBody>
      </p:sp>
      <p:sp>
        <p:nvSpPr>
          <p:cNvPr id="3" name="Content Placeholder 2">
            <a:extLst>
              <a:ext uri="{FF2B5EF4-FFF2-40B4-BE49-F238E27FC236}">
                <a16:creationId xmlns:a16="http://schemas.microsoft.com/office/drawing/2014/main" id="{E43C3DFE-5102-C92A-D2B5-706F6E7A4E59}"/>
              </a:ext>
            </a:extLst>
          </p:cNvPr>
          <p:cNvSpPr>
            <a:spLocks noGrp="1"/>
          </p:cNvSpPr>
          <p:nvPr>
            <p:ph idx="1"/>
          </p:nvPr>
        </p:nvSpPr>
        <p:spPr/>
        <p:txBody>
          <a:bodyPr/>
          <a:lstStyle/>
          <a:p>
            <a:pPr marL="0" indent="0">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classification report for the model is as follows: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1EFC859D-20E6-22ED-B767-064E16C8E7C6}"/>
              </a:ext>
            </a:extLst>
          </p:cNvPr>
          <p:cNvPicPr>
            <a:picLocks noChangeAspect="1"/>
          </p:cNvPicPr>
          <p:nvPr/>
        </p:nvPicPr>
        <p:blipFill>
          <a:blip r:embed="rId2"/>
          <a:stretch>
            <a:fillRect/>
          </a:stretch>
        </p:blipFill>
        <p:spPr>
          <a:xfrm>
            <a:off x="974932" y="2346103"/>
            <a:ext cx="10767701" cy="2900183"/>
          </a:xfrm>
          <a:prstGeom prst="rect">
            <a:avLst/>
          </a:prstGeom>
        </p:spPr>
      </p:pic>
    </p:spTree>
    <p:extLst>
      <p:ext uri="{BB962C8B-B14F-4D97-AF65-F5344CB8AC3E}">
        <p14:creationId xmlns:p14="http://schemas.microsoft.com/office/powerpoint/2010/main" val="59379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10AB-AC78-5D68-6686-CD55DB18E6E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B9A625C-357A-98BB-380F-AE99A08CFA55}"/>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Gait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0.99, Recall = 0.99, F1-score = 0.99</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Standing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1.00, Recall = 1.00, F1-score = 1.00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Sitting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0.99, Recall = 0.99, F1-score = 0.99</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Overall Accuracy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0.99</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Macro Average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0.99, Recall = 0.99, F1-score = 0.99</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Weighted Average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0.99, Recall = 0.99, F1-score = 0.99</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4330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8A53-3F58-4AD3-7A03-8A79EB7EBC00}"/>
              </a:ext>
            </a:extLst>
          </p:cNvPr>
          <p:cNvSpPr>
            <a:spLocks noGrp="1"/>
          </p:cNvSpPr>
          <p:nvPr>
            <p:ph type="title"/>
          </p:nvPr>
        </p:nvSpPr>
        <p:spPr/>
        <p:txBody>
          <a:bodyPr>
            <a:normAutofit/>
          </a:bodyPr>
          <a:lstStyle/>
          <a:p>
            <a:r>
              <a:rPr lang="en-IN" sz="3500" b="1" dirty="0" err="1"/>
              <a:t>ConfusionMatrix</a:t>
            </a:r>
            <a:endParaRPr lang="en-IN" sz="3500" b="1" dirty="0"/>
          </a:p>
        </p:txBody>
      </p:sp>
      <p:pic>
        <p:nvPicPr>
          <p:cNvPr id="5" name="Content Placeholder 4">
            <a:extLst>
              <a:ext uri="{FF2B5EF4-FFF2-40B4-BE49-F238E27FC236}">
                <a16:creationId xmlns:a16="http://schemas.microsoft.com/office/drawing/2014/main" id="{44986F9C-7FA8-8400-82B7-C14C9DFA8B17}"/>
              </a:ext>
            </a:extLst>
          </p:cNvPr>
          <p:cNvPicPr>
            <a:picLocks noGrp="1" noChangeAspect="1"/>
          </p:cNvPicPr>
          <p:nvPr>
            <p:ph idx="1"/>
          </p:nvPr>
        </p:nvPicPr>
        <p:blipFill>
          <a:blip r:embed="rId2"/>
          <a:stretch>
            <a:fillRect/>
          </a:stretch>
        </p:blipFill>
        <p:spPr>
          <a:xfrm>
            <a:off x="3380996" y="1910264"/>
            <a:ext cx="5430008" cy="4182059"/>
          </a:xfrm>
        </p:spPr>
      </p:pic>
    </p:spTree>
    <p:extLst>
      <p:ext uri="{BB962C8B-B14F-4D97-AF65-F5344CB8AC3E}">
        <p14:creationId xmlns:p14="http://schemas.microsoft.com/office/powerpoint/2010/main" val="3634651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0FD1-D026-D029-F29D-0E407737A5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1737EA-337A-5C31-BD16-67479E6E1D23}"/>
              </a:ext>
            </a:extLst>
          </p:cNvPr>
          <p:cNvPicPr>
            <a:picLocks noGrp="1" noChangeAspect="1"/>
          </p:cNvPicPr>
          <p:nvPr>
            <p:ph idx="1"/>
          </p:nvPr>
        </p:nvPicPr>
        <p:blipFill>
          <a:blip r:embed="rId2"/>
          <a:stretch>
            <a:fillRect/>
          </a:stretch>
        </p:blipFill>
        <p:spPr>
          <a:xfrm>
            <a:off x="3387889" y="1825625"/>
            <a:ext cx="5416222" cy="4351338"/>
          </a:xfrm>
        </p:spPr>
      </p:pic>
    </p:spTree>
    <p:extLst>
      <p:ext uri="{BB962C8B-B14F-4D97-AF65-F5344CB8AC3E}">
        <p14:creationId xmlns:p14="http://schemas.microsoft.com/office/powerpoint/2010/main" val="954719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DFDD-945B-A48E-C75E-E976CAB1D850}"/>
              </a:ext>
            </a:extLst>
          </p:cNvPr>
          <p:cNvSpPr>
            <a:spLocks noGrp="1"/>
          </p:cNvSpPr>
          <p:nvPr>
            <p:ph type="title"/>
          </p:nvPr>
        </p:nvSpPr>
        <p:spPr/>
        <p:txBody>
          <a:bodyPr>
            <a:normAutofit/>
          </a:bodyPr>
          <a:lstStyle/>
          <a:p>
            <a:r>
              <a:rPr lang="en-IN" sz="3500" b="1" dirty="0"/>
              <a:t>Training Graph</a:t>
            </a:r>
          </a:p>
        </p:txBody>
      </p:sp>
      <p:pic>
        <p:nvPicPr>
          <p:cNvPr id="5" name="Content Placeholder 4">
            <a:extLst>
              <a:ext uri="{FF2B5EF4-FFF2-40B4-BE49-F238E27FC236}">
                <a16:creationId xmlns:a16="http://schemas.microsoft.com/office/drawing/2014/main" id="{B497D1AB-5430-4A07-0FA6-63FABD60F98F}"/>
              </a:ext>
            </a:extLst>
          </p:cNvPr>
          <p:cNvPicPr>
            <a:picLocks noGrp="1" noChangeAspect="1"/>
          </p:cNvPicPr>
          <p:nvPr>
            <p:ph idx="1"/>
          </p:nvPr>
        </p:nvPicPr>
        <p:blipFill>
          <a:blip r:embed="rId2"/>
          <a:stretch>
            <a:fillRect/>
          </a:stretch>
        </p:blipFill>
        <p:spPr>
          <a:xfrm>
            <a:off x="2223082" y="1825625"/>
            <a:ext cx="7745836" cy="4351338"/>
          </a:xfrm>
        </p:spPr>
      </p:pic>
    </p:spTree>
    <p:extLst>
      <p:ext uri="{BB962C8B-B14F-4D97-AF65-F5344CB8AC3E}">
        <p14:creationId xmlns:p14="http://schemas.microsoft.com/office/powerpoint/2010/main" val="380640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1589-D7BE-731F-F474-6CC5D295A67B}"/>
              </a:ext>
            </a:extLst>
          </p:cNvPr>
          <p:cNvSpPr>
            <a:spLocks noGrp="1"/>
          </p:cNvSpPr>
          <p:nvPr>
            <p:ph type="title"/>
          </p:nvPr>
        </p:nvSpPr>
        <p:spPr/>
        <p:txBody>
          <a:bodyPr>
            <a:normAutofit/>
          </a:bodyPr>
          <a:lstStyle/>
          <a:p>
            <a:r>
              <a:rPr lang="en-IN" sz="3500" b="1" dirty="0" err="1"/>
              <a:t>Conclustion</a:t>
            </a:r>
            <a:endParaRPr lang="en-IN" sz="3500" b="1" dirty="0"/>
          </a:p>
        </p:txBody>
      </p:sp>
      <p:sp>
        <p:nvSpPr>
          <p:cNvPr id="3" name="Content Placeholder 2">
            <a:extLst>
              <a:ext uri="{FF2B5EF4-FFF2-40B4-BE49-F238E27FC236}">
                <a16:creationId xmlns:a16="http://schemas.microsoft.com/office/drawing/2014/main" id="{36D124D4-5003-E057-2F1C-0B3F30FC4AD1}"/>
              </a:ext>
            </a:extLst>
          </p:cNvPr>
          <p:cNvSpPr>
            <a:spLocks noGrp="1"/>
          </p:cNvSpPr>
          <p:nvPr>
            <p:ph idx="1"/>
          </p:nvPr>
        </p:nvSpPr>
        <p:spPr>
          <a:xfrm>
            <a:off x="778379" y="1690688"/>
            <a:ext cx="10515600" cy="4351338"/>
          </a:xfrm>
        </p:spPr>
        <p:txBody>
          <a:bodyPr>
            <a:noAutofit/>
          </a:bodyPr>
          <a:lstStyle/>
          <a:p>
            <a:endParaRPr lang="en-US" sz="1700" dirty="0"/>
          </a:p>
          <a:p>
            <a:r>
              <a:rPr lang="en-US" sz="1700" dirty="0"/>
              <a:t>In this research, we introduced </a:t>
            </a:r>
            <a:r>
              <a:rPr lang="en-US" sz="1700" dirty="0" err="1"/>
              <a:t>CARCNet</a:t>
            </a:r>
            <a:r>
              <a:rPr lang="en-US" sz="1700" dirty="0"/>
              <a:t>, an innovative deep learning architecture designed to accurately predict lower limb activities using raw EMG signals. By integrating Convolutional Neural Networks (CNNs), attention mechanisms, residual blocks, and Capsule Networks (</a:t>
            </a:r>
            <a:r>
              <a:rPr lang="en-US" sz="1700" dirty="0" err="1"/>
              <a:t>CapsNet</a:t>
            </a:r>
            <a:r>
              <a:rPr lang="en-US" sz="1700" dirty="0"/>
              <a:t>), </a:t>
            </a:r>
            <a:r>
              <a:rPr lang="en-US" sz="1700" dirty="0" err="1"/>
              <a:t>CARCNet</a:t>
            </a:r>
            <a:r>
              <a:rPr lang="en-US" sz="1700" dirty="0"/>
              <a:t> effectively enhances feature extraction and classification accuracy. The proposed model leverages the strengths of CNNs in local feature extraction and </a:t>
            </a:r>
            <a:r>
              <a:rPr lang="en-US" sz="1700" dirty="0" err="1"/>
              <a:t>CapsNet</a:t>
            </a:r>
            <a:r>
              <a:rPr lang="en-US" sz="1700" dirty="0"/>
              <a:t> in capturing spatial relationships between features, offering a robust solution for lower limb activity prediction.</a:t>
            </a:r>
          </a:p>
          <a:p>
            <a:endParaRPr lang="en-US" sz="1700" dirty="0"/>
          </a:p>
          <a:p>
            <a:r>
              <a:rPr lang="en-US" sz="1700" dirty="0"/>
              <a:t>Our approach includes converting EMG signals into time-domain frequency images through segmentation and </a:t>
            </a:r>
            <a:r>
              <a:rPr lang="en-US" sz="1700" dirty="0" err="1"/>
              <a:t>synchrosqueezing</a:t>
            </a:r>
            <a:r>
              <a:rPr lang="en-US" sz="1700" dirty="0"/>
              <a:t> transforms, providing a rich representation for deep learning models. Extensive experimentation on publicly available datasets demonstrated </a:t>
            </a:r>
            <a:r>
              <a:rPr lang="en-US" sz="1700" dirty="0" err="1"/>
              <a:t>CARCNet's</a:t>
            </a:r>
            <a:r>
              <a:rPr lang="en-US" sz="1700" dirty="0"/>
              <a:t> superior performance over conventional deep learning techniques, highlighting its adaptability and efficacy in various computer vision tasks.</a:t>
            </a:r>
          </a:p>
          <a:p>
            <a:endParaRPr lang="en-US" sz="1700" dirty="0"/>
          </a:p>
          <a:p>
            <a:r>
              <a:rPr lang="en-US" sz="1700" dirty="0"/>
              <a:t>The success of </a:t>
            </a:r>
            <a:r>
              <a:rPr lang="en-US" sz="1700" dirty="0" err="1"/>
              <a:t>CARCNet</a:t>
            </a:r>
            <a:r>
              <a:rPr lang="en-US" sz="1700" dirty="0"/>
              <a:t> underscores its potential for developing advanced prosthetics and exoskeletons controlled by the nervous system. The model's adaptability to diverse datasets, combined with fine-tuning of hyperparameters and augmentation strategies, further improved its performance and convergence rates. Overall, </a:t>
            </a:r>
            <a:r>
              <a:rPr lang="en-US" sz="1700" dirty="0" err="1"/>
              <a:t>CARCNet</a:t>
            </a:r>
            <a:r>
              <a:rPr lang="en-US" sz="1700" dirty="0"/>
              <a:t> represents a significant advancement in deep learning architectures for biomedical applications, paving the way for future research and practical implementations in this field.</a:t>
            </a:r>
            <a:endParaRPr lang="en-IN" sz="1700" dirty="0"/>
          </a:p>
        </p:txBody>
      </p:sp>
    </p:spTree>
    <p:extLst>
      <p:ext uri="{BB962C8B-B14F-4D97-AF65-F5344CB8AC3E}">
        <p14:creationId xmlns:p14="http://schemas.microsoft.com/office/powerpoint/2010/main" val="3005183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2AF5-75D0-3BC2-1707-7E3AB7AF5282}"/>
              </a:ext>
            </a:extLst>
          </p:cNvPr>
          <p:cNvSpPr>
            <a:spLocks noGrp="1"/>
          </p:cNvSpPr>
          <p:nvPr>
            <p:ph type="title"/>
          </p:nvPr>
        </p:nvSpPr>
        <p:spPr/>
        <p:txBody>
          <a:bodyPr>
            <a:normAutofit/>
          </a:bodyPr>
          <a:lstStyle/>
          <a:p>
            <a:r>
              <a:rPr lang="en-IN" sz="3500" b="1" dirty="0"/>
              <a:t>References</a:t>
            </a:r>
          </a:p>
        </p:txBody>
      </p:sp>
      <p:sp>
        <p:nvSpPr>
          <p:cNvPr id="3" name="Content Placeholder 2">
            <a:extLst>
              <a:ext uri="{FF2B5EF4-FFF2-40B4-BE49-F238E27FC236}">
                <a16:creationId xmlns:a16="http://schemas.microsoft.com/office/drawing/2014/main" id="{E8AED2E1-E9EA-B2DF-DF04-AC03627EACF8}"/>
              </a:ext>
            </a:extLst>
          </p:cNvPr>
          <p:cNvSpPr>
            <a:spLocks noGrp="1"/>
          </p:cNvSpPr>
          <p:nvPr>
            <p:ph idx="1"/>
          </p:nvPr>
        </p:nvSpPr>
        <p:spPr>
          <a:xfrm>
            <a:off x="760576" y="1435693"/>
            <a:ext cx="10593224" cy="4741270"/>
          </a:xfrm>
        </p:spPr>
        <p:txBody>
          <a:bodyPr>
            <a:noAutofit/>
          </a:bodyPr>
          <a:lstStyle/>
          <a:p>
            <a:r>
              <a:rPr lang="en-IN" sz="1300" dirty="0"/>
              <a:t>M. S. Al-Quraishi, I. </a:t>
            </a:r>
            <a:r>
              <a:rPr lang="en-IN" sz="1300" dirty="0" err="1"/>
              <a:t>Elamvazuthi</a:t>
            </a:r>
            <a:r>
              <a:rPr lang="en-IN" sz="1300" dirty="0"/>
              <a:t>, T. B. Tang, M. Al-</a:t>
            </a:r>
            <a:r>
              <a:rPr lang="en-IN" sz="1300" dirty="0" err="1"/>
              <a:t>Qurishi</a:t>
            </a:r>
            <a:r>
              <a:rPr lang="en-IN" sz="1300" dirty="0"/>
              <a:t>, S. Parasuraman and A. </a:t>
            </a:r>
            <a:r>
              <a:rPr lang="en-IN" sz="1300" dirty="0" err="1"/>
              <a:t>Borboni</a:t>
            </a:r>
            <a:r>
              <a:rPr lang="en-IN" sz="1300" dirty="0"/>
              <a:t>, "Multimodal Fusion Approach Based on EEG and EMG Signals for Lower Limb Movement Recognition," in IEEE Sensors Journal, vol. 21, no. 24, pp. 27640- 27650, 15 Dec.15, 2021, </a:t>
            </a:r>
            <a:r>
              <a:rPr lang="en-IN" sz="1300" dirty="0" err="1"/>
              <a:t>doi</a:t>
            </a:r>
            <a:r>
              <a:rPr lang="en-IN" sz="1300" dirty="0"/>
              <a:t>: 10.1109/JSEN.2021.3119074</a:t>
            </a:r>
          </a:p>
          <a:p>
            <a:r>
              <a:rPr lang="en-IN" sz="1300" dirty="0"/>
              <a:t>Guo, Xu Dong, et al. “Adaptive Random Forest for Gait Prediction in Lower Limb Exoskeleton.” Journal of Biomimetics, Biomaterials and Biomedical Engineering, vol. 64, Trans Tech Publications, Ltd., 10 Apr. 2024, pp. 55–67. </a:t>
            </a:r>
            <a:r>
              <a:rPr lang="en-IN" sz="1300" dirty="0" err="1"/>
              <a:t>Crossref</a:t>
            </a:r>
            <a:r>
              <a:rPr lang="en-IN" sz="1300" dirty="0"/>
              <a:t>, doi:10.4028/p-q2hybx</a:t>
            </a:r>
          </a:p>
          <a:p>
            <a:r>
              <a:rPr lang="en-US" sz="1300" dirty="0" err="1"/>
              <a:t>Güler</a:t>
            </a:r>
            <a:r>
              <a:rPr lang="en-US" sz="1300" dirty="0"/>
              <a:t>, N. F., and </a:t>
            </a:r>
            <a:r>
              <a:rPr lang="en-US" sz="1300" dirty="0" err="1"/>
              <a:t>Koçer</a:t>
            </a:r>
            <a:r>
              <a:rPr lang="en-US" sz="1300" dirty="0"/>
              <a:t>, S. 2005. Classification of EMG signals using PCA and FFT. J. Med. Syst. 29, 3, (2005), 241- 250</a:t>
            </a:r>
            <a:endParaRPr lang="en-IN" sz="1300" dirty="0"/>
          </a:p>
          <a:p>
            <a:r>
              <a:rPr lang="en-IN" sz="1300" dirty="0"/>
              <a:t>Subasi, A. 2013. Classification of EMG signals using PSO optimized SVM for diagnosis of neuromuscular disorders. </a:t>
            </a:r>
            <a:r>
              <a:rPr lang="en-IN" sz="1300" dirty="0" err="1"/>
              <a:t>Comput</a:t>
            </a:r>
            <a:r>
              <a:rPr lang="en-IN" sz="1300" dirty="0"/>
              <a:t> </a:t>
            </a:r>
            <a:r>
              <a:rPr lang="en-IN" sz="1300" dirty="0" err="1"/>
              <a:t>Biol</a:t>
            </a:r>
            <a:r>
              <a:rPr lang="en-IN" sz="1300" dirty="0"/>
              <a:t> Med. 43, 5, (2013), 576-586</a:t>
            </a:r>
          </a:p>
          <a:p>
            <a:r>
              <a:rPr lang="en-US" sz="1300" dirty="0"/>
              <a:t>Y. Li, F. Gao, X. Zheng, and H. Gan. 2017. Gait Recognition Using GA-SVM Method Based on Electromyography Signal. In Proceedings of the International Conference on Intelligent Robotics and Applications (Wuhan, China, August 15-18, 2017). 313- 322</a:t>
            </a:r>
            <a:endParaRPr lang="en-IN" sz="1300" dirty="0"/>
          </a:p>
          <a:p>
            <a:r>
              <a:rPr lang="en-IN" sz="1300" dirty="0"/>
              <a:t>.W. Zhong, Y. Zhang, P. Fu, W. Xiong and M. Zhang, "A </a:t>
            </a:r>
            <a:r>
              <a:rPr lang="en-IN" sz="1300" dirty="0" err="1"/>
              <a:t>Spatio</a:t>
            </a:r>
            <a:r>
              <a:rPr lang="en-IN" sz="1300" dirty="0"/>
              <a:t>-Temporal Graph Convolutional Network for Gesture Recognition from High-Density Electromyography," 2023 29th International Conference on Mechatronics and Machine Vision in Practice (M2VIP), Queenstown, New Zealand, 2023, pp. 1-6, </a:t>
            </a:r>
            <a:r>
              <a:rPr lang="en-IN" sz="1300" dirty="0" err="1"/>
              <a:t>doi</a:t>
            </a:r>
            <a:r>
              <a:rPr lang="en-IN" sz="1300" dirty="0"/>
              <a:t>: 10.1109/M2VIP58386.2023.10413402</a:t>
            </a:r>
          </a:p>
          <a:p>
            <a:r>
              <a:rPr lang="en-US" sz="1300" dirty="0"/>
              <a:t>Y. </a:t>
            </a:r>
            <a:r>
              <a:rPr lang="en-US" sz="1300" dirty="0" err="1"/>
              <a:t>Lecun</a:t>
            </a:r>
            <a:r>
              <a:rPr lang="en-US" sz="1300" dirty="0"/>
              <a:t>, L. </a:t>
            </a:r>
            <a:r>
              <a:rPr lang="en-US" sz="1300" dirty="0" err="1"/>
              <a:t>Bottou</a:t>
            </a:r>
            <a:r>
              <a:rPr lang="en-US" sz="1300" dirty="0"/>
              <a:t>, Y. Bengio and P. Haffner, "Gradient-based learning applied to document recognition," in Proceedings of the IEEE, vol. 86, no. 11, pp. 2278-2324, Nov. 1998, </a:t>
            </a:r>
            <a:r>
              <a:rPr lang="en-US" sz="1300" dirty="0" err="1"/>
              <a:t>doi</a:t>
            </a:r>
            <a:r>
              <a:rPr lang="en-US" sz="1300" dirty="0"/>
              <a:t>: 10.1109/5.726791</a:t>
            </a:r>
            <a:endParaRPr lang="en-IN" sz="1300" dirty="0"/>
          </a:p>
          <a:p>
            <a:r>
              <a:rPr lang="en-US" sz="1300" dirty="0" err="1"/>
              <a:t>Sabour</a:t>
            </a:r>
            <a:r>
              <a:rPr lang="en-US" sz="1300" dirty="0"/>
              <a:t>, S., </a:t>
            </a:r>
            <a:r>
              <a:rPr lang="en-US" sz="1300" dirty="0" err="1"/>
              <a:t>Frosst</a:t>
            </a:r>
            <a:r>
              <a:rPr lang="en-US" sz="1300" dirty="0"/>
              <a:t>, N. and Hinton, G.E., 2017. Dynamic routing between capsules. Advances in neural information processing systems, 30</a:t>
            </a:r>
          </a:p>
          <a:p>
            <a:r>
              <a:rPr lang="en-US" sz="1300" dirty="0"/>
              <a:t>Barnett, V., &amp; Lewis, T. (1994). Outliers in Statistical Data. Wiley.</a:t>
            </a:r>
          </a:p>
          <a:p>
            <a:r>
              <a:rPr lang="en-US" sz="1300" dirty="0" err="1"/>
              <a:t>Donoho</a:t>
            </a:r>
            <a:r>
              <a:rPr lang="en-US" sz="1300" dirty="0"/>
              <a:t>, D. L. (1995). De-noising by soft-thresholding. IEEE Transactions on Information Theory, 41(3), 613-627</a:t>
            </a:r>
          </a:p>
          <a:p>
            <a:r>
              <a:rPr lang="en-US" sz="1300" dirty="0"/>
              <a:t>Tseng, C.-H., et al. (2020). EMG Signal Classification for Human-Machine Interface: Performance, Challenges, and Future Directions. Biomedical Signal Processing and Control, 57, 101838</a:t>
            </a:r>
          </a:p>
          <a:p>
            <a:r>
              <a:rPr lang="en-IN" sz="1300" dirty="0"/>
              <a:t>. Hinton, G. E., </a:t>
            </a:r>
            <a:r>
              <a:rPr lang="en-IN" sz="1300" dirty="0" err="1"/>
              <a:t>Krizhevsky</a:t>
            </a:r>
            <a:r>
              <a:rPr lang="en-IN" sz="1300" dirty="0"/>
              <a:t>, A., &amp; Wang, S. D. (2011). Transforming auto-encoders. In International Conference on Artificial Neural Networks (pp. 44-51). Springer, Berlin, Heidelberg.</a:t>
            </a:r>
          </a:p>
        </p:txBody>
      </p:sp>
    </p:spTree>
    <p:extLst>
      <p:ext uri="{BB962C8B-B14F-4D97-AF65-F5344CB8AC3E}">
        <p14:creationId xmlns:p14="http://schemas.microsoft.com/office/powerpoint/2010/main" val="338778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6949-F57E-1934-E4DE-B686F5646BF5}"/>
              </a:ext>
            </a:extLst>
          </p:cNvPr>
          <p:cNvSpPr>
            <a:spLocks noGrp="1"/>
          </p:cNvSpPr>
          <p:nvPr>
            <p:ph type="title"/>
          </p:nvPr>
        </p:nvSpPr>
        <p:spPr/>
        <p:txBody>
          <a:bodyPr>
            <a:normAutofit/>
          </a:bodyPr>
          <a:lstStyle/>
          <a:p>
            <a:r>
              <a:rPr lang="en-IN" sz="3500" b="1" dirty="0"/>
              <a:t>Dataset Description</a:t>
            </a:r>
            <a:endParaRPr lang="en-IN" sz="3500" dirty="0"/>
          </a:p>
        </p:txBody>
      </p:sp>
      <p:sp>
        <p:nvSpPr>
          <p:cNvPr id="3" name="Content Placeholder 2">
            <a:extLst>
              <a:ext uri="{FF2B5EF4-FFF2-40B4-BE49-F238E27FC236}">
                <a16:creationId xmlns:a16="http://schemas.microsoft.com/office/drawing/2014/main" id="{D7227A0C-7E2E-681D-F71B-1FB06FBBC583}"/>
              </a:ext>
            </a:extLst>
          </p:cNvPr>
          <p:cNvSpPr>
            <a:spLocks noGrp="1"/>
          </p:cNvSpPr>
          <p:nvPr>
            <p:ph idx="1"/>
          </p:nvPr>
        </p:nvSpPr>
        <p:spPr>
          <a:xfrm>
            <a:off x="838200" y="1939925"/>
            <a:ext cx="10515600" cy="4351338"/>
          </a:xfrm>
        </p:spPr>
        <p: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dataset, posted on July 10, 2017, by Yi Zhang,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Peiyang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Li,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Xuyang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Zhu, Steven W. Su, Qing Guo, Peng Xu,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Dezhong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Yao, comprises electromyography (EMG) recordings from the vastus medialis muscle of the leg in 14 healthy subjects. The data were collected during the performance of three different exercise programs: leg extension from a sitting position (sitting), leg flexion while standing (standing), and gait (walking).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each subject, the dataset includes three distinct files corresponding to the three exercise programs. This results in a total of 42 files (14 subjects * 3 exercises per subject). Each file captures two channels of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first column represents the values from Channel 3 ('VM'), while the second column represents the values from Channel 5 ('FX'). These values change across different files, reflecting the variations in muscle activity and leg angles during different exercises and across different subjects.</a:t>
            </a: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original sampling rate was 50 samples per second, extrapolated to 1000 samples per second.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can be accessed via the following link: </a:t>
            </a:r>
            <a:r>
              <a:rPr lang="en-IN" sz="18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EMG Lower Limb Dataset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30736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C2ED-A0F2-A6F3-C208-46ED35B2961E}"/>
              </a:ext>
            </a:extLst>
          </p:cNvPr>
          <p:cNvSpPr>
            <a:spLocks noGrp="1"/>
          </p:cNvSpPr>
          <p:nvPr>
            <p:ph type="title"/>
          </p:nvPr>
        </p:nvSpPr>
        <p:spPr/>
        <p:txBody>
          <a:bodyPr/>
          <a:lstStyle/>
          <a:p>
            <a:pPr algn="ctr"/>
            <a:r>
              <a:rPr lang="en-IN" b="1" dirty="0"/>
              <a:t>Thank you..</a:t>
            </a:r>
          </a:p>
        </p:txBody>
      </p:sp>
      <p:sp>
        <p:nvSpPr>
          <p:cNvPr id="3" name="Text Placeholder 2">
            <a:extLst>
              <a:ext uri="{FF2B5EF4-FFF2-40B4-BE49-F238E27FC236}">
                <a16:creationId xmlns:a16="http://schemas.microsoft.com/office/drawing/2014/main" id="{E0BCDE66-A28A-7FAF-1FD3-A562E12293BE}"/>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16188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6783-7FEC-B593-4E93-2FDE780CD006}"/>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4975403-E608-2129-8D37-6BD2FE7489EA}"/>
              </a:ext>
            </a:extLst>
          </p:cNvPr>
          <p:cNvSpPr>
            <a:spLocks noGrp="1"/>
          </p:cNvSpPr>
          <p:nvPr>
            <p:ph sz="half" idx="1"/>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Channel 3: 'VM'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Represents the EMG signals from the vastus medialis muscle.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Measured in millivolts (mV).</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No filters applied to this channel.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p>
        </p:txBody>
      </p:sp>
      <p:sp>
        <p:nvSpPr>
          <p:cNvPr id="4" name="Content Placeholder 3">
            <a:extLst>
              <a:ext uri="{FF2B5EF4-FFF2-40B4-BE49-F238E27FC236}">
                <a16:creationId xmlns:a16="http://schemas.microsoft.com/office/drawing/2014/main" id="{69EAAC28-F02E-14BC-0461-1B119AF13B75}"/>
              </a:ext>
            </a:extLst>
          </p:cNvPr>
          <p:cNvSpPr>
            <a:spLocks noGrp="1"/>
          </p:cNvSpPr>
          <p:nvPr>
            <p:ph sz="half" idx="2"/>
          </p:nvPr>
        </p:nvSpPr>
        <p:spPr/>
        <p:txBody>
          <a:bodyPr>
            <a:normAutofit/>
          </a:bodyPr>
          <a:lstStyle/>
          <a:p>
            <a:pPr marL="342900" lvl="0" indent="-342900">
              <a:lnSpc>
                <a:spcPct val="107000"/>
              </a:lnSpc>
              <a:spcAft>
                <a:spcPts val="800"/>
              </a:spcAft>
              <a:buFont typeface="+mj-lt"/>
              <a:buAutoNum type="arabicPeriod"/>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Channel 5: 'FX'</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Represents the angle data, capturing the movement of the leg.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Contains 285 values.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Measured in degrees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deg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No filters applied to this channel.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6068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D7BF-4CFB-75C5-767F-EBDE50CFB435}"/>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Characteristics</a:t>
            </a:r>
            <a:endParaRPr lang="en-IN" sz="3500" dirty="0"/>
          </a:p>
        </p:txBody>
      </p:sp>
      <p:sp>
        <p:nvSpPr>
          <p:cNvPr id="3" name="Content Placeholder 2">
            <a:extLst>
              <a:ext uri="{FF2B5EF4-FFF2-40B4-BE49-F238E27FC236}">
                <a16:creationId xmlns:a16="http://schemas.microsoft.com/office/drawing/2014/main" id="{BB8F34AB-970B-E28A-BFD3-E0DAC31F2A60}"/>
              </a:ext>
            </a:extLst>
          </p:cNvPr>
          <p:cNvSpPr>
            <a:spLocks noGrp="1"/>
          </p:cNvSpPr>
          <p:nvPr>
            <p:ph sz="half"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Vastus Medialis EMG ('VM') Channel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Captures electrical activity of the vastus medialis muscle.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is in millivolts, indicative of muscle activation levels.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channel has a high density of values (5681 per exercise).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p>
        </p:txBody>
      </p:sp>
      <p:sp>
        <p:nvSpPr>
          <p:cNvPr id="4" name="Content Placeholder 3">
            <a:extLst>
              <a:ext uri="{FF2B5EF4-FFF2-40B4-BE49-F238E27FC236}">
                <a16:creationId xmlns:a16="http://schemas.microsoft.com/office/drawing/2014/main" id="{72B3DBA0-4856-8C7D-17BF-A349EDCB3F2F}"/>
              </a:ext>
            </a:extLst>
          </p:cNvPr>
          <p:cNvSpPr>
            <a:spLocks noGrp="1"/>
          </p:cNvSpPr>
          <p:nvPr>
            <p:ph sz="half" idx="2"/>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Angle ('FX') Channel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Captures the angular movement of the leg.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is in degrees, representing the range of motion.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channel has a lower density of values (285 per exercise), extrapolated from a lower original sampling rate.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66904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BBA7-9866-74B1-F146-6C8B0C1AA16A}"/>
              </a:ext>
            </a:extLst>
          </p:cNvPr>
          <p:cNvSpPr>
            <a:spLocks noGrp="1"/>
          </p:cNvSpPr>
          <p:nvPr>
            <p:ph type="title"/>
          </p:nvPr>
        </p:nvSpPr>
        <p:spPr/>
        <p:txBody>
          <a:bodyPr>
            <a:normAutofit/>
          </a:bodyPr>
          <a:lstStyle/>
          <a:p>
            <a:r>
              <a:rPr lang="en-IN" sz="3500" b="1" kern="0"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and Spectrogram Image Generation Techniques</a:t>
            </a:r>
            <a:endParaRPr lang="en-IN" sz="3500" dirty="0"/>
          </a:p>
        </p:txBody>
      </p:sp>
      <p:sp>
        <p:nvSpPr>
          <p:cNvPr id="3" name="Content Placeholder 2">
            <a:extLst>
              <a:ext uri="{FF2B5EF4-FFF2-40B4-BE49-F238E27FC236}">
                <a16:creationId xmlns:a16="http://schemas.microsoft.com/office/drawing/2014/main" id="{CC0252E2-4458-D6B5-65D0-0885ED930476}"/>
              </a:ext>
            </a:extLst>
          </p:cNvPr>
          <p:cNvSpPr>
            <a:spLocks noGrp="1"/>
          </p:cNvSpPr>
          <p:nvPr>
            <p:ph idx="1"/>
          </p:nvPr>
        </p:nvSpPr>
        <p:spPr/>
        <p:txBody>
          <a:bodyPr>
            <a:normAutofit fontScale="92500" lnSpcReduction="20000"/>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Removing Outliers</a:t>
            </a:r>
            <a:endParaRPr lang="en-IN" sz="1800" b="1" kern="100" dirty="0">
              <a:latin typeface="Aptos" panose="020B0004020202020204" pitchFamily="34" charset="0"/>
              <a:ea typeface="Times New Roman" panose="02020603050405020304" pitchFamily="18"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Outliers in the data can skew the results and negatively impact the performance of the model. The Z-score method is used for outlier removal. This statistical technique calculates the number of standard deviations a data point is from the mean of the dataset. Data points with Z-scores above a certain threshold (commonly 3) are considered outliers and are removed from the dataset. This ensures that the dataset contains only the most representative and reliable data points</a:t>
            </a: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Signal Denoising</a:t>
            </a:r>
            <a:endParaRPr lang="en-IN" sz="1800" b="1" kern="100" dirty="0">
              <a:latin typeface="Aptos" panose="020B0004020202020204" pitchFamily="34" charset="0"/>
              <a:ea typeface="Times New Roman" panose="02020603050405020304" pitchFamily="18" charset="0"/>
              <a:cs typeface="Times New Roman" panose="02020603050405020304" pitchFamily="18" charset="0"/>
            </a:endParaRP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Noise in the signals can introduce unwanted variability and reduce the accuracy of the model. Gaussian filtering, a type of low-pass filter, is used to denoise the signals. This filter smooths the data by averaging the values of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neighboring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points, effectively reducing high-frequency noise while preserving the essential features of the signal. The sigma parameter controls the extent of smoothing, with higher values resulting in more aggressive noise reduction.</a:t>
            </a: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Short-Time Fourier Transform (STFT)</a:t>
            </a:r>
          </a:p>
          <a:p>
            <a:pPr lvl="1">
              <a:lnSpc>
                <a:spcPct val="107000"/>
              </a:lnSpc>
              <a:spcAft>
                <a:spcPts val="800"/>
              </a:spcAft>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core of the preprocessing pipeline involves converting the time-domain signals into time-frequency domain representations using the Short-Time Fourier Transform (STFT). STFT is a mathematical technique that divides a longer time signal into shorter segments of equal length and then computes the Fourier transform for each segment. This results in a two-dimensional representation where one axis represents time, the other represents frequency, and the intensity of </a:t>
            </a:r>
            <a:r>
              <a:rPr lang="en-IN"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represents the magnitude of the signal at each frequency and time point. This transformation is essential for capturing both the temporal and spectral characteristics of the EMG and angle signals, providing a more informative input for the deep learning model.</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07000"/>
              </a:lnSpc>
              <a:spcAft>
                <a:spcPts val="800"/>
              </a:spcAft>
              <a:buNone/>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291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3E68-49A4-D985-7890-C3D338F946EE}"/>
              </a:ext>
            </a:extLst>
          </p:cNvPr>
          <p:cNvSpPr>
            <a:spLocks noGrp="1"/>
          </p:cNvSpPr>
          <p:nvPr>
            <p:ph type="title"/>
          </p:nvPr>
        </p:nvSpPr>
        <p:spPr/>
        <p:txBody>
          <a:bodyPr/>
          <a:lstStyle/>
          <a:p>
            <a:r>
              <a:rPr lang="en-IN" sz="4400" b="1" kern="0" dirty="0">
                <a:effectLst/>
                <a:latin typeface="Times New Roman" panose="02020603050405020304" pitchFamily="18" charset="0"/>
                <a:ea typeface="Times New Roman" panose="02020603050405020304" pitchFamily="18" charset="0"/>
                <a:cs typeface="Times New Roman" panose="02020603050405020304" pitchFamily="18" charset="0"/>
              </a:rPr>
              <a:t>Code snippet</a:t>
            </a:r>
            <a:endParaRPr lang="en-IN" dirty="0"/>
          </a:p>
        </p:txBody>
      </p:sp>
      <p:pic>
        <p:nvPicPr>
          <p:cNvPr id="5" name="Content Placeholder 4">
            <a:extLst>
              <a:ext uri="{FF2B5EF4-FFF2-40B4-BE49-F238E27FC236}">
                <a16:creationId xmlns:a16="http://schemas.microsoft.com/office/drawing/2014/main" id="{3A2D2FFF-C27D-6BD7-5041-2E2E2D66E7CE}"/>
              </a:ext>
            </a:extLst>
          </p:cNvPr>
          <p:cNvPicPr>
            <a:picLocks noGrp="1" noChangeAspect="1"/>
          </p:cNvPicPr>
          <p:nvPr>
            <p:ph idx="1"/>
          </p:nvPr>
        </p:nvPicPr>
        <p:blipFill>
          <a:blip r:embed="rId2"/>
          <a:stretch>
            <a:fillRect/>
          </a:stretch>
        </p:blipFill>
        <p:spPr>
          <a:xfrm>
            <a:off x="2800065" y="2173017"/>
            <a:ext cx="5942283" cy="2511965"/>
          </a:xfrm>
        </p:spPr>
      </p:pic>
    </p:spTree>
    <p:extLst>
      <p:ext uri="{BB962C8B-B14F-4D97-AF65-F5344CB8AC3E}">
        <p14:creationId xmlns:p14="http://schemas.microsoft.com/office/powerpoint/2010/main" val="177287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3925-CD0D-953E-C12B-65526428BDE7}"/>
              </a:ext>
            </a:extLst>
          </p:cNvPr>
          <p:cNvSpPr>
            <a:spLocks noGrp="1"/>
          </p:cNvSpPr>
          <p:nvPr>
            <p:ph type="title"/>
          </p:nvPr>
        </p:nvSpPr>
        <p:spPr/>
        <p:txBody>
          <a:bodyPr/>
          <a:lstStyle/>
          <a:p>
            <a:r>
              <a:rPr lang="en-IN" sz="4400" b="1" kern="0" dirty="0">
                <a:effectLst/>
                <a:latin typeface="Times New Roman" panose="02020603050405020304" pitchFamily="18" charset="0"/>
                <a:ea typeface="Times New Roman" panose="02020603050405020304" pitchFamily="18" charset="0"/>
                <a:cs typeface="Times New Roman" panose="02020603050405020304" pitchFamily="18" charset="0"/>
              </a:rPr>
              <a:t>Sampling and Image Creation</a:t>
            </a:r>
            <a:endParaRPr lang="en-IN" dirty="0"/>
          </a:p>
        </p:txBody>
      </p:sp>
      <p:sp>
        <p:nvSpPr>
          <p:cNvPr id="3" name="Content Placeholder 2">
            <a:extLst>
              <a:ext uri="{FF2B5EF4-FFF2-40B4-BE49-F238E27FC236}">
                <a16:creationId xmlns:a16="http://schemas.microsoft.com/office/drawing/2014/main" id="{A6ED503C-56BE-48B0-69D9-64345AE31B73}"/>
              </a:ext>
            </a:extLst>
          </p:cNvPr>
          <p:cNvSpPr>
            <a:spLocks noGrp="1"/>
          </p:cNvSpPr>
          <p:nvPr>
            <p:ph idx="1"/>
          </p:nvPr>
        </p:nvSpPr>
        <p:spPr/>
        <p:txBody>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To ensure the model receives sufficient and varied training data, the signals are segmented into smaller, overlapping samples. Each sample is transformed into an STFT spectrogram image. This involves: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Segmentation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The data is divided into samples of a fixed size (750 data points in this case). Multiple samples are generated from each signal by sliding a window across the entire length of the signal, creating overlapping segments.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STFT Computation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For each sample, STFT is applied to both 'EMG' and 'Angle' signals. This generates two spectrograms per sample.</a:t>
            </a:r>
          </a:p>
          <a:p>
            <a:pPr marL="457200" lvl="1" indent="0">
              <a:lnSpc>
                <a:spcPct val="107000"/>
              </a:lnSpc>
              <a:spcAft>
                <a:spcPts val="800"/>
              </a:spcAft>
              <a:buNone/>
              <a:tabLst>
                <a:tab pos="457200" algn="l"/>
              </a:tabLst>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b="1" kern="0" dirty="0">
                <a:effectLst/>
                <a:latin typeface="Times New Roman" panose="02020603050405020304" pitchFamily="18" charset="0"/>
                <a:ea typeface="Times New Roman" panose="02020603050405020304" pitchFamily="18" charset="0"/>
              </a:rPr>
              <a:t>Image Generation</a:t>
            </a:r>
            <a:r>
              <a:rPr lang="en-IN" sz="1800" kern="0" dirty="0">
                <a:effectLst/>
                <a:latin typeface="Times New Roman" panose="02020603050405020304" pitchFamily="18" charset="0"/>
                <a:ea typeface="Times New Roman" panose="02020603050405020304" pitchFamily="18" charset="0"/>
              </a:rPr>
              <a:t>: The spectrograms of 'EMG' and 'Angle' are plotted side by side to create a single combined image. Consistent frequency and time axis limits are maintained across all images to ensure uniformity. The </a:t>
            </a:r>
            <a:r>
              <a:rPr lang="en-IN" sz="1800" kern="0" dirty="0" err="1">
                <a:effectLst/>
                <a:latin typeface="Times New Roman" panose="02020603050405020304" pitchFamily="18" charset="0"/>
                <a:ea typeface="Times New Roman" panose="02020603050405020304" pitchFamily="18" charset="0"/>
              </a:rPr>
              <a:t>color</a:t>
            </a:r>
            <a:r>
              <a:rPr lang="en-IN" sz="1800" kern="0" dirty="0">
                <a:effectLst/>
                <a:latin typeface="Times New Roman" panose="02020603050405020304" pitchFamily="18" charset="0"/>
                <a:ea typeface="Times New Roman" panose="02020603050405020304" pitchFamily="18" charset="0"/>
              </a:rPr>
              <a:t> intensity in these images corresponds to the magnitude of the STFT, with careful scaling to capture the full range of magnitudes across different samples.</a:t>
            </a:r>
            <a:endParaRPr lang="en-IN" dirty="0"/>
          </a:p>
        </p:txBody>
      </p:sp>
    </p:spTree>
    <p:extLst>
      <p:ext uri="{BB962C8B-B14F-4D97-AF65-F5344CB8AC3E}">
        <p14:creationId xmlns:p14="http://schemas.microsoft.com/office/powerpoint/2010/main" val="53598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4053</Words>
  <Application>Microsoft Office PowerPoint</Application>
  <PresentationFormat>Widescreen</PresentationFormat>
  <Paragraphs>266</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Aptos</vt:lpstr>
      <vt:lpstr>Aptos Display</vt:lpstr>
      <vt:lpstr>Arial</vt:lpstr>
      <vt:lpstr>Arial Unicode MS</vt:lpstr>
      <vt:lpstr>Calibri</vt:lpstr>
      <vt:lpstr>Calibri Light</vt:lpstr>
      <vt:lpstr>Courier New</vt:lpstr>
      <vt:lpstr>Hammersmith One</vt:lpstr>
      <vt:lpstr>Symbol</vt:lpstr>
      <vt:lpstr>Times New Roman</vt:lpstr>
      <vt:lpstr>Office Theme</vt:lpstr>
      <vt:lpstr>NATIONAL INSTITUTE OF TECHNOLOGY - WARANGAL  DEPARTMENT OF ELECTRONICS &amp; COMMUNICATION ENGINEERING         Summer Internship May-June 2024  SPECIALIZATION: Deep Learning  “sEMG-based Lower Limb Activities Prediction with Various Deep Learning Models”    </vt:lpstr>
      <vt:lpstr>Introduction</vt:lpstr>
      <vt:lpstr>Problem statement</vt:lpstr>
      <vt:lpstr>Dataset Description</vt:lpstr>
      <vt:lpstr> </vt:lpstr>
      <vt:lpstr>Data Characteristics</vt:lpstr>
      <vt:lpstr>Data Preprocessing and Spectrogram Image Generation Techniques</vt:lpstr>
      <vt:lpstr>Code snippet</vt:lpstr>
      <vt:lpstr>Sampling and Image Creation</vt:lpstr>
      <vt:lpstr>PowerPoint Presentation</vt:lpstr>
      <vt:lpstr>Spectogram Images</vt:lpstr>
      <vt:lpstr>Data Loading and Augmentation Process for Training the Model </vt:lpstr>
      <vt:lpstr>Data Loading with ImageDataGenerator</vt:lpstr>
      <vt:lpstr>Collecting All Images and Labels</vt:lpstr>
      <vt:lpstr>Splitting Data into Training and Test Sets </vt:lpstr>
      <vt:lpstr>Creating Data Generators for Training and Testing </vt:lpstr>
      <vt:lpstr>Technologies and Techniques Used in Model Building</vt:lpstr>
      <vt:lpstr> </vt:lpstr>
      <vt:lpstr> </vt:lpstr>
      <vt:lpstr>Model Architecture</vt:lpstr>
      <vt:lpstr> </vt:lpstr>
      <vt:lpstr> </vt:lpstr>
      <vt:lpstr>First Group</vt:lpstr>
      <vt:lpstr>Second Group</vt:lpstr>
      <vt:lpstr> </vt:lpstr>
      <vt:lpstr>Third Group &amp; Fourth Group</vt:lpstr>
      <vt:lpstr> </vt:lpstr>
      <vt:lpstr>Capsule Layer</vt:lpstr>
      <vt:lpstr> </vt:lpstr>
      <vt:lpstr>Evaluation Metrics &amp; Results</vt:lpstr>
      <vt:lpstr> </vt:lpstr>
      <vt:lpstr>Interpretation of Results</vt:lpstr>
      <vt:lpstr>Classification Report </vt:lpstr>
      <vt:lpstr> </vt:lpstr>
      <vt:lpstr>ConfusionMatrix</vt:lpstr>
      <vt:lpstr>PowerPoint Presentation</vt:lpstr>
      <vt:lpstr>Training Graph</vt:lpstr>
      <vt:lpstr>Conclustion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pamu sohith</dc:creator>
  <cp:lastModifiedBy>pamu sohith</cp:lastModifiedBy>
  <cp:revision>182</cp:revision>
  <dcterms:created xsi:type="dcterms:W3CDTF">2024-06-18T10:27:01Z</dcterms:created>
  <dcterms:modified xsi:type="dcterms:W3CDTF">2024-06-18T13:36:42Z</dcterms:modified>
</cp:coreProperties>
</file>