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0" r:id="rId2"/>
    <p:sldId id="257" r:id="rId3"/>
    <p:sldId id="258" r:id="rId4"/>
    <p:sldId id="259" r:id="rId5"/>
    <p:sldId id="260" r:id="rId6"/>
    <p:sldId id="264" r:id="rId7"/>
    <p:sldId id="265" r:id="rId8"/>
    <p:sldId id="266"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337235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392473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9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980634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261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5088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6159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87253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9003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t>13/12/2016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88780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CFBF0-CC73-45CB-AB97-BB93E5102BCD}" type="datetimeFigureOut">
              <a:rPr lang="es-BO" smtClean="0"/>
              <a:t>13/12/2016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95815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CFBF0-CC73-45CB-AB97-BB93E5102BCD}" type="datetimeFigureOut">
              <a:rPr lang="es-BO" smtClean="0"/>
              <a:t>13/12/2016</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128215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CFBF0-CC73-45CB-AB97-BB93E5102BCD}" type="datetimeFigureOut">
              <a:rPr lang="es-BO" smtClean="0"/>
              <a:t>13/12/2016</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96234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FBF0-CC73-45CB-AB97-BB93E5102BCD}" type="datetimeFigureOut">
              <a:rPr lang="es-BO" smtClean="0"/>
              <a:t>13/12/2016</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23445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t>13/12/2016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62534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t>13/12/2016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D2FF20C-2F7B-45ED-A0AF-AA1FEE44015A}" type="slidenum">
              <a:rPr lang="es-BO" smtClean="0"/>
              <a:t>‹#›</a:t>
            </a:fld>
            <a:endParaRPr lang="es-BO"/>
          </a:p>
        </p:txBody>
      </p:sp>
    </p:spTree>
    <p:extLst>
      <p:ext uri="{BB962C8B-B14F-4D97-AF65-F5344CB8AC3E}">
        <p14:creationId xmlns:p14="http://schemas.microsoft.com/office/powerpoint/2010/main" val="28990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CFBF0-CC73-45CB-AB97-BB93E5102BCD}" type="datetimeFigureOut">
              <a:rPr lang="es-BO" smtClean="0"/>
              <a:t>13/12/2016</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2FF20C-2F7B-45ED-A0AF-AA1FEE44015A}" type="slidenum">
              <a:rPr lang="es-BO" smtClean="0"/>
              <a:t>‹#›</a:t>
            </a:fld>
            <a:endParaRPr lang="es-BO"/>
          </a:p>
        </p:txBody>
      </p:sp>
    </p:spTree>
    <p:extLst>
      <p:ext uri="{BB962C8B-B14F-4D97-AF65-F5344CB8AC3E}">
        <p14:creationId xmlns:p14="http://schemas.microsoft.com/office/powerpoint/2010/main" val="1616684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Mom And Me</a:t>
            </a:r>
            <a:endParaRPr lang="es-BO" dirty="0"/>
          </a:p>
        </p:txBody>
      </p:sp>
      <p:sp>
        <p:nvSpPr>
          <p:cNvPr id="3" name="Subtitle 2"/>
          <p:cNvSpPr>
            <a:spLocks noGrp="1"/>
          </p:cNvSpPr>
          <p:nvPr>
            <p:ph type="subTitle" idx="1"/>
          </p:nvPr>
        </p:nvSpPr>
        <p:spPr/>
        <p:txBody>
          <a:bodyPr/>
          <a:lstStyle/>
          <a:p>
            <a:r>
              <a:rPr lang="en-US" dirty="0"/>
              <a:t>Round Trip JSON Application</a:t>
            </a:r>
          </a:p>
          <a:p>
            <a:r>
              <a:rPr lang="en-US" dirty="0"/>
              <a:t>by Percy Gabriel Soliz Rodriguez</a:t>
            </a:r>
            <a:endParaRPr lang="es-BO" dirty="0"/>
          </a:p>
        </p:txBody>
      </p:sp>
    </p:spTree>
    <p:extLst>
      <p:ext uri="{BB962C8B-B14F-4D97-AF65-F5344CB8AC3E}">
        <p14:creationId xmlns:p14="http://schemas.microsoft.com/office/powerpoint/2010/main" val="102402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726"/>
          </a:xfrm>
        </p:spPr>
        <p:txBody>
          <a:bodyPr/>
          <a:lstStyle/>
          <a:p>
            <a:r>
              <a:rPr lang="en-US" dirty="0"/>
              <a:t>Mom And Me</a:t>
            </a:r>
            <a:endParaRPr lang="es-BO" dirty="0"/>
          </a:p>
        </p:txBody>
      </p:sp>
      <p:sp>
        <p:nvSpPr>
          <p:cNvPr id="3" name="Content Placeholder 2"/>
          <p:cNvSpPr>
            <a:spLocks noGrp="1"/>
          </p:cNvSpPr>
          <p:nvPr>
            <p:ph idx="1"/>
          </p:nvPr>
        </p:nvSpPr>
        <p:spPr>
          <a:xfrm>
            <a:off x="677334" y="1564850"/>
            <a:ext cx="8596668" cy="4118294"/>
          </a:xfrm>
        </p:spPr>
        <p:txBody>
          <a:bodyPr>
            <a:normAutofit/>
          </a:bodyPr>
          <a:lstStyle/>
          <a:p>
            <a:r>
              <a:rPr lang="en-US" dirty="0"/>
              <a:t>Mom and Me is a web based application designed for future mothers who would like to get relevant tips during different development stages of their baby keep and track off following things:</a:t>
            </a:r>
            <a:endParaRPr lang="es-BO" dirty="0"/>
          </a:p>
          <a:p>
            <a:pPr lvl="1"/>
            <a:r>
              <a:rPr lang="en-US" dirty="0"/>
              <a:t>Nutritional needs</a:t>
            </a:r>
            <a:endParaRPr lang="es-BO" u="none" strike="noStrike" dirty="0">
              <a:effectLst/>
            </a:endParaRPr>
          </a:p>
          <a:p>
            <a:pPr lvl="1"/>
            <a:r>
              <a:rPr lang="en-US" dirty="0"/>
              <a:t>Physical development</a:t>
            </a:r>
            <a:endParaRPr lang="es-BO" u="none" strike="noStrike" dirty="0">
              <a:effectLst/>
            </a:endParaRPr>
          </a:p>
          <a:p>
            <a:pPr lvl="1"/>
            <a:r>
              <a:rPr lang="en-US" dirty="0"/>
              <a:t>Catalog of symptoms</a:t>
            </a:r>
            <a:endParaRPr lang="es-BO" u="none" strike="noStrike" dirty="0">
              <a:effectLst/>
            </a:endParaRPr>
          </a:p>
          <a:p>
            <a:pPr lvl="1"/>
            <a:r>
              <a:rPr lang="en-US" dirty="0"/>
              <a:t>Possible Names</a:t>
            </a:r>
            <a:endParaRPr lang="es-BO" u="none" strike="noStrike" dirty="0">
              <a:effectLst/>
            </a:endParaRPr>
          </a:p>
          <a:p>
            <a:r>
              <a:rPr lang="en-US" dirty="0"/>
              <a:t>Most functions of the application will be divided on weekly basis starting from week 1 to week 40. The mother will enter her expected date of delivery at the time of signing up and the system will calculate the start and end date of each week as per the due date.</a:t>
            </a:r>
            <a:endParaRPr lang="es-BO" dirty="0"/>
          </a:p>
          <a:p>
            <a:endParaRPr lang="es-BO" dirty="0"/>
          </a:p>
        </p:txBody>
      </p:sp>
    </p:spTree>
    <p:extLst>
      <p:ext uri="{BB962C8B-B14F-4D97-AF65-F5344CB8AC3E}">
        <p14:creationId xmlns:p14="http://schemas.microsoft.com/office/powerpoint/2010/main" val="14032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r>
              <a:rPr lang="es-BO" dirty="0"/>
              <a:t> </a:t>
            </a:r>
            <a:r>
              <a:rPr lang="en-US" dirty="0"/>
              <a:t>Environment</a:t>
            </a:r>
          </a:p>
        </p:txBody>
      </p:sp>
      <p:sp>
        <p:nvSpPr>
          <p:cNvPr id="3" name="Content Placeholder 2"/>
          <p:cNvSpPr>
            <a:spLocks noGrp="1"/>
          </p:cNvSpPr>
          <p:nvPr>
            <p:ph idx="1"/>
          </p:nvPr>
        </p:nvSpPr>
        <p:spPr>
          <a:xfrm>
            <a:off x="3161228" y="2185159"/>
            <a:ext cx="8433741" cy="4319335"/>
          </a:xfrm>
        </p:spPr>
        <p:txBody>
          <a:bodyPr>
            <a:normAutofit/>
          </a:bodyPr>
          <a:lstStyle/>
          <a:p>
            <a:r>
              <a:rPr lang="en-US" dirty="0"/>
              <a:t>Eclipse Neon </a:t>
            </a:r>
          </a:p>
          <a:p>
            <a:pPr marL="0" indent="0">
              <a:buNone/>
            </a:pPr>
            <a:r>
              <a:rPr lang="en-US" dirty="0"/>
              <a:t>	(http://www.eclipse.org/downloads/eclipse-packages/)</a:t>
            </a:r>
          </a:p>
          <a:p>
            <a:r>
              <a:rPr lang="en-US" dirty="0" err="1"/>
              <a:t>Git</a:t>
            </a:r>
            <a:r>
              <a:rPr lang="en-US" dirty="0"/>
              <a:t> (https://git-scm.com/)</a:t>
            </a:r>
          </a:p>
          <a:p>
            <a:endParaRPr lang="en-US" dirty="0"/>
          </a:p>
          <a:p>
            <a:r>
              <a:rPr lang="en-US" dirty="0" err="1"/>
              <a:t>EGit</a:t>
            </a:r>
            <a:r>
              <a:rPr lang="en-US" dirty="0"/>
              <a:t> (http://www.eclipse.org/egit/)</a:t>
            </a:r>
          </a:p>
          <a:p>
            <a:pPr marL="0" indent="0">
              <a:buNone/>
            </a:pPr>
            <a:endParaRPr lang="en-US" dirty="0"/>
          </a:p>
          <a:p>
            <a:r>
              <a:rPr lang="en-US" dirty="0" err="1"/>
              <a:t>Nodeclipse</a:t>
            </a:r>
            <a:r>
              <a:rPr lang="en-US" dirty="0"/>
              <a:t> (http://www.nodeclipse.org/) </a:t>
            </a:r>
          </a:p>
          <a:p>
            <a:endParaRPr lang="en-US" dirty="0"/>
          </a:p>
          <a:p>
            <a:endParaRPr lang="es-BO" dirty="0"/>
          </a:p>
        </p:txBody>
      </p:sp>
      <p:pic>
        <p:nvPicPr>
          <p:cNvPr id="4" name="Picture 3"/>
          <p:cNvPicPr>
            <a:picLocks noChangeAspect="1"/>
          </p:cNvPicPr>
          <p:nvPr/>
        </p:nvPicPr>
        <p:blipFill>
          <a:blip r:embed="rId2"/>
          <a:stretch>
            <a:fillRect/>
          </a:stretch>
        </p:blipFill>
        <p:spPr>
          <a:xfrm>
            <a:off x="1680148" y="3665271"/>
            <a:ext cx="1403089" cy="675319"/>
          </a:xfrm>
          <a:prstGeom prst="rect">
            <a:avLst/>
          </a:prstGeom>
        </p:spPr>
      </p:pic>
      <p:pic>
        <p:nvPicPr>
          <p:cNvPr id="5" name="Picture 4"/>
          <p:cNvPicPr>
            <a:picLocks noChangeAspect="1"/>
          </p:cNvPicPr>
          <p:nvPr/>
        </p:nvPicPr>
        <p:blipFill>
          <a:blip r:embed="rId3"/>
          <a:stretch>
            <a:fillRect/>
          </a:stretch>
        </p:blipFill>
        <p:spPr>
          <a:xfrm>
            <a:off x="952941" y="2012879"/>
            <a:ext cx="2175828" cy="689312"/>
          </a:xfrm>
          <a:prstGeom prst="rect">
            <a:avLst/>
          </a:prstGeom>
        </p:spPr>
      </p:pic>
      <p:sp>
        <p:nvSpPr>
          <p:cNvPr id="6" name="AutoShape 4" descr="Image result for gi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1036" name="Picture 12" descr="Image result for g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89" y="2834862"/>
            <a:ext cx="707957" cy="7079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05563" y="4505899"/>
            <a:ext cx="1977674" cy="584139"/>
          </a:xfrm>
          <a:prstGeom prst="rect">
            <a:avLst/>
          </a:prstGeom>
        </p:spPr>
      </p:pic>
    </p:spTree>
    <p:extLst>
      <p:ext uri="{BB962C8B-B14F-4D97-AF65-F5344CB8AC3E}">
        <p14:creationId xmlns:p14="http://schemas.microsoft.com/office/powerpoint/2010/main" val="192781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r>
              <a:rPr lang="es-BO" dirty="0"/>
              <a:t> </a:t>
            </a:r>
            <a:r>
              <a:rPr lang="en-US" dirty="0"/>
              <a:t>Environment</a:t>
            </a:r>
            <a:endParaRPr lang="es-BO" dirty="0"/>
          </a:p>
        </p:txBody>
      </p:sp>
      <p:sp>
        <p:nvSpPr>
          <p:cNvPr id="3" name="Content Placeholder 2"/>
          <p:cNvSpPr>
            <a:spLocks noGrp="1"/>
          </p:cNvSpPr>
          <p:nvPr>
            <p:ph idx="1"/>
          </p:nvPr>
        </p:nvSpPr>
        <p:spPr>
          <a:xfrm>
            <a:off x="2818614" y="1825625"/>
            <a:ext cx="8535186" cy="4351338"/>
          </a:xfrm>
        </p:spPr>
        <p:txBody>
          <a:bodyPr/>
          <a:lstStyle/>
          <a:p>
            <a:r>
              <a:rPr lang="en-US" dirty="0"/>
              <a:t>MongoDB (https://www.mongodb.com/)</a:t>
            </a:r>
          </a:p>
          <a:p>
            <a:endParaRPr lang="en-US" dirty="0"/>
          </a:p>
          <a:p>
            <a:r>
              <a:rPr lang="en-US" dirty="0" err="1"/>
              <a:t>ExpressJS</a:t>
            </a:r>
            <a:r>
              <a:rPr lang="en-US" dirty="0"/>
              <a:t> (http://expressjs.com/)</a:t>
            </a:r>
          </a:p>
          <a:p>
            <a:endParaRPr lang="en-US" dirty="0"/>
          </a:p>
          <a:p>
            <a:r>
              <a:rPr lang="en-US" dirty="0"/>
              <a:t>JQuery (</a:t>
            </a:r>
            <a:r>
              <a:rPr lang="en-US" dirty="0"/>
              <a:t>https://jquery.com/)</a:t>
            </a:r>
            <a:endParaRPr lang="en-US" dirty="0"/>
          </a:p>
          <a:p>
            <a:endParaRPr lang="en-US" dirty="0"/>
          </a:p>
          <a:p>
            <a:r>
              <a:rPr lang="en-US" dirty="0" err="1"/>
              <a:t>NodeJS</a:t>
            </a:r>
            <a:r>
              <a:rPr lang="en-US" dirty="0"/>
              <a:t> (https://nodejs.org/)</a:t>
            </a:r>
          </a:p>
          <a:p>
            <a:endParaRPr lang="en-US" dirty="0"/>
          </a:p>
          <a:p>
            <a:endParaRPr lang="es-BO" dirty="0"/>
          </a:p>
        </p:txBody>
      </p:sp>
      <p:pic>
        <p:nvPicPr>
          <p:cNvPr id="4" name="Picture 3"/>
          <p:cNvPicPr>
            <a:picLocks noChangeAspect="1"/>
          </p:cNvPicPr>
          <p:nvPr/>
        </p:nvPicPr>
        <p:blipFill>
          <a:blip r:embed="rId2"/>
          <a:stretch>
            <a:fillRect/>
          </a:stretch>
        </p:blipFill>
        <p:spPr>
          <a:xfrm>
            <a:off x="745110" y="1679166"/>
            <a:ext cx="1928495" cy="555534"/>
          </a:xfrm>
          <a:prstGeom prst="rect">
            <a:avLst/>
          </a:prstGeom>
        </p:spPr>
      </p:pic>
      <p:pic>
        <p:nvPicPr>
          <p:cNvPr id="9" name="Picture 8"/>
          <p:cNvPicPr>
            <a:picLocks noChangeAspect="1"/>
          </p:cNvPicPr>
          <p:nvPr/>
        </p:nvPicPr>
        <p:blipFill>
          <a:blip r:embed="rId3"/>
          <a:stretch>
            <a:fillRect/>
          </a:stretch>
        </p:blipFill>
        <p:spPr>
          <a:xfrm>
            <a:off x="985391" y="2443450"/>
            <a:ext cx="1719263" cy="568038"/>
          </a:xfrm>
          <a:prstGeom prst="rect">
            <a:avLst/>
          </a:prstGeom>
        </p:spPr>
      </p:pic>
      <p:pic>
        <p:nvPicPr>
          <p:cNvPr id="10" name="Picture 9"/>
          <p:cNvPicPr>
            <a:picLocks noChangeAspect="1"/>
          </p:cNvPicPr>
          <p:nvPr/>
        </p:nvPicPr>
        <p:blipFill>
          <a:blip r:embed="rId4"/>
          <a:stretch>
            <a:fillRect/>
          </a:stretch>
        </p:blipFill>
        <p:spPr>
          <a:xfrm>
            <a:off x="1253499" y="4121407"/>
            <a:ext cx="1384281" cy="785025"/>
          </a:xfrm>
          <a:prstGeom prst="rect">
            <a:avLst/>
          </a:prstGeom>
        </p:spPr>
      </p:pic>
      <p:pic>
        <p:nvPicPr>
          <p:cNvPr id="11" name="Picture 2" descr="Image result for JQUE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357" y="3175287"/>
            <a:ext cx="782320" cy="78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1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385" y="365125"/>
            <a:ext cx="8173720" cy="747238"/>
          </a:xfrm>
        </p:spPr>
        <p:txBody>
          <a:bodyPr/>
          <a:lstStyle/>
          <a:p>
            <a:r>
              <a:rPr lang="en-US" dirty="0"/>
              <a:t>MongoDB</a:t>
            </a:r>
            <a:endParaRPr lang="es-BO" dirty="0"/>
          </a:p>
        </p:txBody>
      </p:sp>
      <p:sp>
        <p:nvSpPr>
          <p:cNvPr id="3" name="Content Placeholder 2"/>
          <p:cNvSpPr>
            <a:spLocks noGrp="1"/>
          </p:cNvSpPr>
          <p:nvPr>
            <p:ph idx="1"/>
          </p:nvPr>
        </p:nvSpPr>
        <p:spPr>
          <a:xfrm>
            <a:off x="782425" y="1517715"/>
            <a:ext cx="8267306" cy="4779391"/>
          </a:xfrm>
        </p:spPr>
        <p:txBody>
          <a:bodyPr/>
          <a:lstStyle/>
          <a:p>
            <a:pPr marL="0" indent="0">
              <a:buNone/>
            </a:pPr>
            <a:r>
              <a:rPr lang="en-US" dirty="0"/>
              <a:t>MongoDB (from humongous) is a free and open-source cross-platform document-oriented database program. Classified as a NoSQL database program, MongoDB avoids the traditional table-based relational database structure in favor of JSON-like documents with dynamic schemas (It calls the format BSON), making the integration of data in certain types of applications easier and faster. MongoDB is developed by MongoDB Inc. and is free and open-source, published under a combination of the GNU </a:t>
            </a:r>
            <a:r>
              <a:rPr lang="en-US" dirty="0" err="1"/>
              <a:t>Affero</a:t>
            </a:r>
            <a:r>
              <a:rPr lang="en-US" dirty="0"/>
              <a:t> General Public License and the Apache License.</a:t>
            </a:r>
          </a:p>
          <a:p>
            <a:pPr marL="0" indent="0" algn="ctr">
              <a:buNone/>
            </a:pPr>
            <a:r>
              <a:rPr lang="es-BO" sz="1100" dirty="0"/>
              <a:t>(https://en.wikipedia.org/wiki/MongoDB)</a:t>
            </a:r>
          </a:p>
        </p:txBody>
      </p:sp>
      <p:pic>
        <p:nvPicPr>
          <p:cNvPr id="4" name="Picture 3"/>
          <p:cNvPicPr>
            <a:picLocks noChangeAspect="1"/>
          </p:cNvPicPr>
          <p:nvPr/>
        </p:nvPicPr>
        <p:blipFill>
          <a:blip r:embed="rId2"/>
          <a:stretch>
            <a:fillRect/>
          </a:stretch>
        </p:blipFill>
        <p:spPr>
          <a:xfrm>
            <a:off x="893785" y="365125"/>
            <a:ext cx="1928495" cy="555534"/>
          </a:xfrm>
          <a:prstGeom prst="rect">
            <a:avLst/>
          </a:prstGeom>
        </p:spPr>
      </p:pic>
    </p:spTree>
    <p:extLst>
      <p:ext uri="{BB962C8B-B14F-4D97-AF65-F5344CB8AC3E}">
        <p14:creationId xmlns:p14="http://schemas.microsoft.com/office/powerpoint/2010/main" val="242892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0" y="365125"/>
            <a:ext cx="8173720" cy="1325563"/>
          </a:xfrm>
        </p:spPr>
        <p:txBody>
          <a:bodyPr/>
          <a:lstStyle/>
          <a:p>
            <a:r>
              <a:rPr lang="en-US" dirty="0" err="1"/>
              <a:t>ExpressJS</a:t>
            </a:r>
            <a:endParaRPr lang="es-BO" dirty="0"/>
          </a:p>
        </p:txBody>
      </p:sp>
      <p:sp>
        <p:nvSpPr>
          <p:cNvPr id="3" name="Content Placeholder 2"/>
          <p:cNvSpPr>
            <a:spLocks noGrp="1"/>
          </p:cNvSpPr>
          <p:nvPr>
            <p:ph idx="1"/>
          </p:nvPr>
        </p:nvSpPr>
        <p:spPr>
          <a:xfrm>
            <a:off x="838200" y="1571625"/>
            <a:ext cx="8730006" cy="5093126"/>
          </a:xfrm>
        </p:spPr>
        <p:txBody>
          <a:bodyPr/>
          <a:lstStyle/>
          <a:p>
            <a:pPr marL="0" indent="0">
              <a:buNone/>
            </a:pPr>
            <a:r>
              <a:rPr lang="en-US" dirty="0" err="1"/>
              <a:t>ExpressJS</a:t>
            </a:r>
            <a:r>
              <a:rPr lang="en-US" dirty="0"/>
              <a:t> is a complete web framework solution. It has HTML template solutions (jade, </a:t>
            </a:r>
            <a:r>
              <a:rPr lang="en-US" dirty="0" err="1"/>
              <a:t>ejs</a:t>
            </a:r>
            <a:r>
              <a:rPr lang="en-US" dirty="0"/>
              <a:t>, handlebars, hogan.js) and CSS </a:t>
            </a:r>
            <a:r>
              <a:rPr lang="en-US" dirty="0" err="1"/>
              <a:t>precompilers</a:t>
            </a:r>
            <a:r>
              <a:rPr lang="en-US" dirty="0"/>
              <a:t> (less, stylus, compass). Through </a:t>
            </a:r>
            <a:r>
              <a:rPr lang="en-US" dirty="0" err="1"/>
              <a:t>middlewares</a:t>
            </a:r>
            <a:r>
              <a:rPr lang="en-US" dirty="0"/>
              <a:t> layers, it handles: cookies, sessions, caching, CSRF, compression and many more.</a:t>
            </a:r>
          </a:p>
          <a:p>
            <a:endParaRPr lang="en-US"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buNone/>
            </a:pPr>
            <a:endParaRPr lang="es-BO" sz="1100" dirty="0"/>
          </a:p>
          <a:p>
            <a:pPr marL="0" indent="0" algn="ctr">
              <a:buNone/>
            </a:pPr>
            <a:r>
              <a:rPr lang="es-BO" sz="1100" dirty="0"/>
              <a:t>(http://adrianmejia.com/blog/2014/10/01/creating-a-restful-api-tutorial-with-nodejs-and-mongodb/)</a:t>
            </a:r>
          </a:p>
        </p:txBody>
      </p:sp>
      <p:pic>
        <p:nvPicPr>
          <p:cNvPr id="5" name="Picture 4"/>
          <p:cNvPicPr>
            <a:picLocks noChangeAspect="1"/>
          </p:cNvPicPr>
          <p:nvPr/>
        </p:nvPicPr>
        <p:blipFill>
          <a:blip r:embed="rId2"/>
          <a:stretch>
            <a:fillRect/>
          </a:stretch>
        </p:blipFill>
        <p:spPr>
          <a:xfrm>
            <a:off x="1238658" y="459868"/>
            <a:ext cx="1719263" cy="568038"/>
          </a:xfrm>
          <a:prstGeom prst="rect">
            <a:avLst/>
          </a:prstGeom>
        </p:spPr>
      </p:pic>
      <p:pic>
        <p:nvPicPr>
          <p:cNvPr id="2051" name="Picture 3" descr="ExpressJS Middlew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39" y="2877119"/>
            <a:ext cx="5762625" cy="24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42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520" y="365125"/>
            <a:ext cx="8844280" cy="1325563"/>
          </a:xfrm>
        </p:spPr>
        <p:txBody>
          <a:bodyPr/>
          <a:lstStyle/>
          <a:p>
            <a:r>
              <a:rPr lang="en-US" dirty="0"/>
              <a:t>JQuery</a:t>
            </a:r>
            <a:endParaRPr lang="es-BO" dirty="0"/>
          </a:p>
        </p:txBody>
      </p:sp>
      <p:sp>
        <p:nvSpPr>
          <p:cNvPr id="3" name="Content Placeholder 2"/>
          <p:cNvSpPr>
            <a:spLocks noGrp="1"/>
          </p:cNvSpPr>
          <p:nvPr>
            <p:ph idx="1"/>
          </p:nvPr>
        </p:nvSpPr>
        <p:spPr>
          <a:xfrm>
            <a:off x="677333" y="1998481"/>
            <a:ext cx="8504374" cy="4430599"/>
          </a:xfrm>
        </p:spPr>
        <p:txBody>
          <a:bodyPr>
            <a:normAutofit/>
          </a:bodyPr>
          <a:lstStyle/>
          <a:p>
            <a:pPr marL="0" indent="0">
              <a:buNone/>
            </a:pPr>
            <a:r>
              <a:rPr lang="en-US" dirty="0"/>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pPr marL="0" indent="0">
              <a:buNone/>
            </a:pPr>
            <a:r>
              <a:rPr lang="es-BO" sz="1100" dirty="0"/>
              <a:t>(</a:t>
            </a:r>
            <a:r>
              <a:rPr lang="es-BO" sz="1100" dirty="0"/>
              <a:t>https://jquery.com/</a:t>
            </a:r>
            <a:r>
              <a:rPr lang="es-BO" sz="1100" dirty="0"/>
              <a:t>)</a:t>
            </a:r>
          </a:p>
        </p:txBody>
      </p:sp>
      <p:pic>
        <p:nvPicPr>
          <p:cNvPr id="1026" name="Picture 2" descr="Image result for JQU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5125"/>
            <a:ext cx="782320" cy="78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83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920" y="365125"/>
            <a:ext cx="8691880" cy="1325563"/>
          </a:xfrm>
        </p:spPr>
        <p:txBody>
          <a:bodyPr/>
          <a:lstStyle/>
          <a:p>
            <a:r>
              <a:rPr lang="en-US" dirty="0" err="1"/>
              <a:t>NodeJS</a:t>
            </a:r>
            <a:endParaRPr lang="es-BO" dirty="0"/>
          </a:p>
        </p:txBody>
      </p:sp>
      <p:sp>
        <p:nvSpPr>
          <p:cNvPr id="3" name="Content Placeholder 2"/>
          <p:cNvSpPr>
            <a:spLocks noGrp="1"/>
          </p:cNvSpPr>
          <p:nvPr>
            <p:ph idx="1"/>
          </p:nvPr>
        </p:nvSpPr>
        <p:spPr>
          <a:xfrm>
            <a:off x="838200" y="1825624"/>
            <a:ext cx="8777140" cy="4603455"/>
          </a:xfrm>
        </p:spPr>
        <p:txBody>
          <a:bodyPr>
            <a:normAutofit/>
          </a:bodyPr>
          <a:lstStyle/>
          <a:p>
            <a:pPr marL="0" indent="0">
              <a:buNone/>
            </a:pPr>
            <a:r>
              <a:rPr lang="en-US" dirty="0"/>
              <a:t>Node.js is an open-source, cross-platform JavaScript runtime environment for developing a diverse variety of tools and applications. Although Node.js is not a JavaScript framework, many of its basic modules are written in JavaScript, and developers can write new modules in JavaScript. The runtime environment interprets JavaScript using Google's V8 JavaScript engine.</a:t>
            </a:r>
          </a:p>
          <a:p>
            <a:pPr marL="0" indent="0">
              <a:buNone/>
            </a:pPr>
            <a:r>
              <a:rPr lang="en-US" dirty="0"/>
              <a:t>Node.js has an event-driven architecture capable of asynchronous I/O. These design choices aim to optimize throughput and scalability in Web applications with many input/output operations, as well as for real-time Web applications (e.g., real-time communication programs and browser games).</a:t>
            </a:r>
          </a:p>
          <a:p>
            <a:pPr marL="0" indent="0" algn="ctr">
              <a:buNone/>
            </a:pPr>
            <a:endParaRPr lang="es-BO" sz="1100" dirty="0"/>
          </a:p>
          <a:p>
            <a:pPr marL="0" indent="0" algn="ctr">
              <a:buNone/>
            </a:pPr>
            <a:r>
              <a:rPr lang="es-BO" sz="1100" dirty="0"/>
              <a:t>(https://en.wikipedia.org/wiki/Node.js)</a:t>
            </a:r>
          </a:p>
        </p:txBody>
      </p:sp>
      <p:pic>
        <p:nvPicPr>
          <p:cNvPr id="5" name="Picture 4"/>
          <p:cNvPicPr>
            <a:picLocks noChangeAspect="1"/>
          </p:cNvPicPr>
          <p:nvPr/>
        </p:nvPicPr>
        <p:blipFill>
          <a:blip r:embed="rId2"/>
          <a:stretch>
            <a:fillRect/>
          </a:stretch>
        </p:blipFill>
        <p:spPr>
          <a:xfrm>
            <a:off x="1099052" y="365125"/>
            <a:ext cx="1384281" cy="785025"/>
          </a:xfrm>
          <a:prstGeom prst="rect">
            <a:avLst/>
          </a:prstGeom>
        </p:spPr>
      </p:pic>
    </p:spTree>
    <p:extLst>
      <p:ext uri="{BB962C8B-B14F-4D97-AF65-F5344CB8AC3E}">
        <p14:creationId xmlns:p14="http://schemas.microsoft.com/office/powerpoint/2010/main" val="5446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385" y="726424"/>
            <a:ext cx="7084086" cy="832184"/>
          </a:xfrm>
        </p:spPr>
        <p:txBody>
          <a:bodyPr/>
          <a:lstStyle/>
          <a:p>
            <a:r>
              <a:rPr lang="en-US" dirty="0"/>
              <a:t>Architecture</a:t>
            </a:r>
            <a:endParaRPr lang="es-BO" dirty="0"/>
          </a:p>
        </p:txBody>
      </p:sp>
      <p:sp>
        <p:nvSpPr>
          <p:cNvPr id="3" name="Content Placeholder 2"/>
          <p:cNvSpPr>
            <a:spLocks noGrp="1"/>
          </p:cNvSpPr>
          <p:nvPr>
            <p:ph idx="1"/>
          </p:nvPr>
        </p:nvSpPr>
        <p:spPr>
          <a:xfrm>
            <a:off x="975360" y="1558608"/>
            <a:ext cx="10678160" cy="4781232"/>
          </a:xfrm>
        </p:spPr>
        <p:txBody>
          <a:bodyPr>
            <a:normAutofit/>
          </a:bodyPr>
          <a:lstStyle/>
          <a:p>
            <a:pPr marL="0" indent="0">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endParaRPr lang="es-BO" sz="1100" dirty="0"/>
          </a:p>
          <a:p>
            <a:pPr marL="0" indent="0" algn="ctr">
              <a:buNone/>
            </a:pPr>
            <a:r>
              <a:rPr lang="es-BO" sz="1100" dirty="0"/>
              <a:t>(https://dzone.com/articles/mean-stack-apps-explained-for-java-developers)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11096" y="1774190"/>
            <a:ext cx="6028664" cy="3600450"/>
          </a:xfrm>
          <a:prstGeom prst="rect">
            <a:avLst/>
          </a:prstGeom>
          <a:noFill/>
          <a:ln>
            <a:solidFill>
              <a:schemeClr val="accent1"/>
            </a:solidFill>
          </a:ln>
          <a:effectLst>
            <a:softEdge rad="0"/>
          </a:effectLst>
        </p:spPr>
      </p:pic>
    </p:spTree>
    <p:extLst>
      <p:ext uri="{BB962C8B-B14F-4D97-AF65-F5344CB8AC3E}">
        <p14:creationId xmlns:p14="http://schemas.microsoft.com/office/powerpoint/2010/main" val="1663642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TotalTime>
  <Words>532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Mom And Me</vt:lpstr>
      <vt:lpstr>Mom And Me</vt:lpstr>
      <vt:lpstr>Development Environment</vt:lpstr>
      <vt:lpstr>Development Environment</vt:lpstr>
      <vt:lpstr>MongoDB</vt:lpstr>
      <vt:lpstr>ExpressJS</vt:lpstr>
      <vt:lpstr>JQuery</vt:lpstr>
      <vt:lpstr>NodeJS</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 And Me</dc:title>
  <dc:creator>Percy</dc:creator>
  <cp:lastModifiedBy>Percy</cp:lastModifiedBy>
  <cp:revision>22</cp:revision>
  <dcterms:created xsi:type="dcterms:W3CDTF">2016-10-17T15:52:03Z</dcterms:created>
  <dcterms:modified xsi:type="dcterms:W3CDTF">2016-12-13T07:35:23Z</dcterms:modified>
</cp:coreProperties>
</file>