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8" r:id="rId10"/>
    <p:sldId id="269" r:id="rId11"/>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p:cNvSpPr>
            <a:spLocks noGrp="1"/>
          </p:cNvSpPr>
          <p:nvPr>
            <p:ph type="dt" sz="half" idx="10"/>
          </p:nvPr>
        </p:nvSpPr>
        <p:spPr/>
        <p:txBody>
          <a:bodyPr/>
          <a:lstStyle/>
          <a:p>
            <a:fld id="{1AACFBF0-CC73-45CB-AB97-BB93E5102BCD}" type="datetimeFigureOut">
              <a:rPr lang="es-BO" smtClean="0"/>
              <a:t>17/10/2016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20335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1AACFBF0-CC73-45CB-AB97-BB93E5102BCD}" type="datetimeFigureOut">
              <a:rPr lang="es-BO" smtClean="0"/>
              <a:t>17/10/2016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64882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1AACFBF0-CC73-45CB-AB97-BB93E5102BCD}" type="datetimeFigureOut">
              <a:rPr lang="es-BO" smtClean="0"/>
              <a:t>17/10/2016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7336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1AACFBF0-CC73-45CB-AB97-BB93E5102BCD}" type="datetimeFigureOut">
              <a:rPr lang="es-BO" smtClean="0"/>
              <a:t>17/10/2016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352802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17/10/2016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343197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p:cNvSpPr>
            <a:spLocks noGrp="1"/>
          </p:cNvSpPr>
          <p:nvPr>
            <p:ph type="dt" sz="half" idx="10"/>
          </p:nvPr>
        </p:nvSpPr>
        <p:spPr/>
        <p:txBody>
          <a:bodyPr/>
          <a:lstStyle/>
          <a:p>
            <a:fld id="{1AACFBF0-CC73-45CB-AB97-BB93E5102BCD}" type="datetimeFigureOut">
              <a:rPr lang="es-BO" smtClean="0"/>
              <a:t>17/10/2016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8128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p:cNvSpPr>
            <a:spLocks noGrp="1"/>
          </p:cNvSpPr>
          <p:nvPr>
            <p:ph type="dt" sz="half" idx="10"/>
          </p:nvPr>
        </p:nvSpPr>
        <p:spPr/>
        <p:txBody>
          <a:bodyPr/>
          <a:lstStyle/>
          <a:p>
            <a:fld id="{1AACFBF0-CC73-45CB-AB97-BB93E5102BCD}" type="datetimeFigureOut">
              <a:rPr lang="es-BO" smtClean="0"/>
              <a:t>17/10/2016</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00069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Date Placeholder 2"/>
          <p:cNvSpPr>
            <a:spLocks noGrp="1"/>
          </p:cNvSpPr>
          <p:nvPr>
            <p:ph type="dt" sz="half" idx="10"/>
          </p:nvPr>
        </p:nvSpPr>
        <p:spPr/>
        <p:txBody>
          <a:bodyPr/>
          <a:lstStyle/>
          <a:p>
            <a:fld id="{1AACFBF0-CC73-45CB-AB97-BB93E5102BCD}" type="datetimeFigureOut">
              <a:rPr lang="es-BO" smtClean="0"/>
              <a:t>17/10/2016</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3985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FBF0-CC73-45CB-AB97-BB93E5102BCD}" type="datetimeFigureOut">
              <a:rPr lang="es-BO" smtClean="0"/>
              <a:t>17/10/2016</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20402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ACFBF0-CC73-45CB-AB97-BB93E5102BCD}" type="datetimeFigureOut">
              <a:rPr lang="es-BO" smtClean="0"/>
              <a:t>17/10/2016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56685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ACFBF0-CC73-45CB-AB97-BB93E5102BCD}" type="datetimeFigureOut">
              <a:rPr lang="es-BO" smtClean="0"/>
              <a:t>17/10/2016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34280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CFBF0-CC73-45CB-AB97-BB93E5102BCD}" type="datetimeFigureOut">
              <a:rPr lang="es-BO" smtClean="0"/>
              <a:t>17/10/2016</a:t>
            </a:fld>
            <a:endParaRPr lang="es-B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FF20C-2F7B-45ED-A0AF-AA1FEE44015A}" type="slidenum">
              <a:rPr lang="es-BO" smtClean="0"/>
              <a:t>‹#›</a:t>
            </a:fld>
            <a:endParaRPr lang="es-BO"/>
          </a:p>
        </p:txBody>
      </p:sp>
    </p:spTree>
    <p:extLst>
      <p:ext uri="{BB962C8B-B14F-4D97-AF65-F5344CB8AC3E}">
        <p14:creationId xmlns:p14="http://schemas.microsoft.com/office/powerpoint/2010/main" val="254231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Mom And Me</a:t>
            </a:r>
            <a:endParaRPr lang="es-BO" dirty="0"/>
          </a:p>
        </p:txBody>
      </p:sp>
      <p:sp>
        <p:nvSpPr>
          <p:cNvPr id="3" name="Subtitle 2"/>
          <p:cNvSpPr>
            <a:spLocks noGrp="1"/>
          </p:cNvSpPr>
          <p:nvPr>
            <p:ph type="subTitle" idx="1"/>
          </p:nvPr>
        </p:nvSpPr>
        <p:spPr>
          <a:xfrm>
            <a:off x="3124986" y="4751109"/>
            <a:ext cx="5715786" cy="1260835"/>
          </a:xfrm>
        </p:spPr>
        <p:txBody>
          <a:bodyPr>
            <a:normAutofit lnSpcReduction="10000"/>
          </a:bodyPr>
          <a:lstStyle/>
          <a:p>
            <a:pPr lvl="0"/>
            <a:r>
              <a:rPr lang="en-US" dirty="0"/>
              <a:t>Percy Gabriel Soliz Rodriguez</a:t>
            </a:r>
            <a:endParaRPr lang="es-BO" u="none" strike="noStrike" dirty="0">
              <a:effectLst/>
            </a:endParaRPr>
          </a:p>
          <a:p>
            <a:pPr lvl="0"/>
            <a:r>
              <a:rPr lang="en-US" dirty="0" err="1"/>
              <a:t>Saharsh</a:t>
            </a:r>
            <a:r>
              <a:rPr lang="en-US" dirty="0"/>
              <a:t> Salazar Patel</a:t>
            </a:r>
            <a:endParaRPr lang="es-BO" u="none" strike="noStrike" dirty="0">
              <a:effectLst/>
            </a:endParaRPr>
          </a:p>
          <a:p>
            <a:pPr lvl="0"/>
            <a:r>
              <a:rPr lang="en-US" dirty="0" err="1"/>
              <a:t>Sarchina</a:t>
            </a:r>
            <a:r>
              <a:rPr lang="en-US" dirty="0"/>
              <a:t> </a:t>
            </a:r>
            <a:r>
              <a:rPr lang="en-US" dirty="0" err="1"/>
              <a:t>Kumari</a:t>
            </a:r>
            <a:endParaRPr lang="es-BO" u="none" strike="noStrike" dirty="0">
              <a:effectLst/>
            </a:endParaRPr>
          </a:p>
          <a:p>
            <a:endParaRPr lang="es-BO" dirty="0"/>
          </a:p>
        </p:txBody>
      </p:sp>
    </p:spTree>
    <p:extLst>
      <p:ext uri="{BB962C8B-B14F-4D97-AF65-F5344CB8AC3E}">
        <p14:creationId xmlns:p14="http://schemas.microsoft.com/office/powerpoint/2010/main" val="14620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560" y="365125"/>
            <a:ext cx="8397240" cy="1325563"/>
          </a:xfrm>
        </p:spPr>
        <p:txBody>
          <a:bodyPr/>
          <a:lstStyle/>
          <a:p>
            <a:r>
              <a:rPr lang="en-US" dirty="0"/>
              <a:t>MEAN</a:t>
            </a:r>
            <a:endParaRPr lang="es-BO" dirty="0"/>
          </a:p>
        </p:txBody>
      </p:sp>
      <p:sp>
        <p:nvSpPr>
          <p:cNvPr id="3" name="Content Placeholder 2"/>
          <p:cNvSpPr>
            <a:spLocks noGrp="1"/>
          </p:cNvSpPr>
          <p:nvPr>
            <p:ph idx="1"/>
          </p:nvPr>
        </p:nvSpPr>
        <p:spPr>
          <a:xfrm>
            <a:off x="975360" y="1558608"/>
            <a:ext cx="10678160" cy="4781232"/>
          </a:xfrm>
        </p:spPr>
        <p:txBody>
          <a:bodyPr>
            <a:normAutofit/>
          </a:bodyPr>
          <a:lstStyle/>
          <a:p>
            <a:pPr marL="0" indent="0">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r>
              <a:rPr lang="es-BO" sz="1100" dirty="0"/>
              <a:t>(https://dzone.com/articles/mean-stack-apps-explained-for-java-developers)</a:t>
            </a:r>
          </a:p>
        </p:txBody>
      </p:sp>
      <p:pic>
        <p:nvPicPr>
          <p:cNvPr id="3074" name="Picture 2" descr="Image result for mean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 y="497840"/>
            <a:ext cx="1686560" cy="9486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mean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880" y="1446530"/>
            <a:ext cx="7269480" cy="403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4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BO" dirty="0"/>
          </a:p>
        </p:txBody>
      </p:sp>
      <p:sp>
        <p:nvSpPr>
          <p:cNvPr id="3" name="Content Placeholder 2"/>
          <p:cNvSpPr>
            <a:spLocks noGrp="1"/>
          </p:cNvSpPr>
          <p:nvPr>
            <p:ph idx="1"/>
          </p:nvPr>
        </p:nvSpPr>
        <p:spPr/>
        <p:txBody>
          <a:bodyPr>
            <a:normAutofit fontScale="92500" lnSpcReduction="10000"/>
          </a:bodyPr>
          <a:lstStyle/>
          <a:p>
            <a:r>
              <a:rPr lang="en-US" dirty="0"/>
              <a:t>Mom and Me is a web based application designed for future mothers who would like to get relevant tips during different development stages of their baby keep and track off following things:</a:t>
            </a:r>
            <a:endParaRPr lang="es-BO" dirty="0"/>
          </a:p>
          <a:p>
            <a:pPr lvl="1"/>
            <a:r>
              <a:rPr lang="en-US" dirty="0"/>
              <a:t>Nutritional needs</a:t>
            </a:r>
            <a:endParaRPr lang="es-BO" u="none" strike="noStrike" dirty="0">
              <a:effectLst/>
            </a:endParaRPr>
          </a:p>
          <a:p>
            <a:pPr lvl="1"/>
            <a:r>
              <a:rPr lang="en-US" dirty="0"/>
              <a:t>Physical development</a:t>
            </a:r>
            <a:endParaRPr lang="es-BO" u="none" strike="noStrike" dirty="0">
              <a:effectLst/>
            </a:endParaRPr>
          </a:p>
          <a:p>
            <a:pPr lvl="1"/>
            <a:r>
              <a:rPr lang="en-US" dirty="0"/>
              <a:t>Photo albums</a:t>
            </a:r>
            <a:endParaRPr lang="es-BO" u="none" strike="noStrike" dirty="0">
              <a:effectLst/>
            </a:endParaRPr>
          </a:p>
          <a:p>
            <a:pPr lvl="1"/>
            <a:r>
              <a:rPr lang="en-US" dirty="0"/>
              <a:t>Possible symptoms</a:t>
            </a:r>
            <a:endParaRPr lang="es-BO" u="none" strike="noStrike" dirty="0">
              <a:effectLst/>
            </a:endParaRPr>
          </a:p>
          <a:p>
            <a:pPr lvl="1"/>
            <a:r>
              <a:rPr lang="en-US" dirty="0"/>
              <a:t>Items needs</a:t>
            </a:r>
            <a:endParaRPr lang="es-BO" u="none" strike="noStrike" dirty="0">
              <a:effectLst/>
            </a:endParaRPr>
          </a:p>
          <a:p>
            <a:r>
              <a:rPr lang="en-US" dirty="0"/>
              <a:t>Most functions of the application will be divided on weekly basis starting from week 1 to week 40. The mother will enter her expected date of delivery at the time of signing up and the system will calculate the start and end date of each week as per the due date.</a:t>
            </a:r>
            <a:endParaRPr lang="es-BO" dirty="0"/>
          </a:p>
          <a:p>
            <a:endParaRPr lang="es-BO" dirty="0"/>
          </a:p>
        </p:txBody>
      </p:sp>
    </p:spTree>
    <p:extLst>
      <p:ext uri="{BB962C8B-B14F-4D97-AF65-F5344CB8AC3E}">
        <p14:creationId xmlns:p14="http://schemas.microsoft.com/office/powerpoint/2010/main" val="14032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r>
              <a:rPr lang="es-BO" dirty="0"/>
              <a:t> </a:t>
            </a:r>
            <a:r>
              <a:rPr lang="en-US" dirty="0"/>
              <a:t>Environment</a:t>
            </a:r>
          </a:p>
        </p:txBody>
      </p:sp>
      <p:sp>
        <p:nvSpPr>
          <p:cNvPr id="3" name="Content Placeholder 2"/>
          <p:cNvSpPr>
            <a:spLocks noGrp="1"/>
          </p:cNvSpPr>
          <p:nvPr>
            <p:ph idx="1"/>
          </p:nvPr>
        </p:nvSpPr>
        <p:spPr>
          <a:xfrm>
            <a:off x="3161228" y="2185159"/>
            <a:ext cx="8433741" cy="4319335"/>
          </a:xfrm>
        </p:spPr>
        <p:txBody>
          <a:bodyPr>
            <a:normAutofit lnSpcReduction="10000"/>
          </a:bodyPr>
          <a:lstStyle/>
          <a:p>
            <a:r>
              <a:rPr lang="en-US" dirty="0"/>
              <a:t>Eclipse Neon (http://www.eclipse.org/downloads/eclipse-packages/)</a:t>
            </a:r>
          </a:p>
          <a:p>
            <a:r>
              <a:rPr lang="en-US" dirty="0" err="1"/>
              <a:t>Git</a:t>
            </a:r>
            <a:r>
              <a:rPr lang="en-US" dirty="0"/>
              <a:t> (https://git-scm.com/)</a:t>
            </a:r>
          </a:p>
          <a:p>
            <a:endParaRPr lang="en-US" dirty="0"/>
          </a:p>
          <a:p>
            <a:r>
              <a:rPr lang="en-US" dirty="0" err="1"/>
              <a:t>EGit</a:t>
            </a:r>
            <a:r>
              <a:rPr lang="en-US" dirty="0"/>
              <a:t> (http://www.eclipse.org/egit/)</a:t>
            </a:r>
          </a:p>
          <a:p>
            <a:endParaRPr lang="en-US" dirty="0"/>
          </a:p>
          <a:p>
            <a:r>
              <a:rPr lang="en-US" dirty="0" err="1"/>
              <a:t>Bitbucket</a:t>
            </a:r>
            <a:r>
              <a:rPr lang="en-US" dirty="0"/>
              <a:t> (</a:t>
            </a:r>
            <a:r>
              <a:rPr lang="es-BO" dirty="0"/>
              <a:t>https://</a:t>
            </a:r>
            <a:r>
              <a:rPr lang="es-BO" b="1" dirty="0"/>
              <a:t>bitbucket</a:t>
            </a:r>
            <a:r>
              <a:rPr lang="es-BO" dirty="0"/>
              <a:t>.org/)</a:t>
            </a:r>
            <a:endParaRPr lang="en-US" dirty="0"/>
          </a:p>
          <a:p>
            <a:endParaRPr lang="en-US" dirty="0"/>
          </a:p>
          <a:p>
            <a:r>
              <a:rPr lang="en-US" dirty="0" err="1"/>
              <a:t>Nodeclipse</a:t>
            </a:r>
            <a:r>
              <a:rPr lang="en-US" dirty="0"/>
              <a:t> (http://www.nodeclipse.org/) </a:t>
            </a:r>
          </a:p>
          <a:p>
            <a:endParaRPr lang="en-US" dirty="0"/>
          </a:p>
          <a:p>
            <a:endParaRPr lang="es-BO" dirty="0"/>
          </a:p>
        </p:txBody>
      </p:sp>
      <p:pic>
        <p:nvPicPr>
          <p:cNvPr id="4" name="Picture 3"/>
          <p:cNvPicPr>
            <a:picLocks noChangeAspect="1"/>
          </p:cNvPicPr>
          <p:nvPr/>
        </p:nvPicPr>
        <p:blipFill>
          <a:blip r:embed="rId2"/>
          <a:stretch>
            <a:fillRect/>
          </a:stretch>
        </p:blipFill>
        <p:spPr>
          <a:xfrm>
            <a:off x="1595745" y="3761219"/>
            <a:ext cx="1403089" cy="675319"/>
          </a:xfrm>
          <a:prstGeom prst="rect">
            <a:avLst/>
          </a:prstGeom>
        </p:spPr>
      </p:pic>
      <p:pic>
        <p:nvPicPr>
          <p:cNvPr id="5" name="Picture 4"/>
          <p:cNvPicPr>
            <a:picLocks noChangeAspect="1"/>
          </p:cNvPicPr>
          <p:nvPr/>
        </p:nvPicPr>
        <p:blipFill>
          <a:blip r:embed="rId3"/>
          <a:stretch>
            <a:fillRect/>
          </a:stretch>
        </p:blipFill>
        <p:spPr>
          <a:xfrm>
            <a:off x="952941" y="2012879"/>
            <a:ext cx="2175828" cy="689312"/>
          </a:xfrm>
          <a:prstGeom prst="rect">
            <a:avLst/>
          </a:prstGeom>
        </p:spPr>
      </p:pic>
      <p:sp>
        <p:nvSpPr>
          <p:cNvPr id="6" name="AutoShape 4" descr="Image result for gi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1036" name="Picture 12" descr="Image result for g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290" y="2871781"/>
            <a:ext cx="707957" cy="7079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51095" y="5580429"/>
            <a:ext cx="1977674" cy="584139"/>
          </a:xfrm>
          <a:prstGeom prst="rect">
            <a:avLst/>
          </a:prstGeom>
        </p:spPr>
      </p:pic>
      <p:pic>
        <p:nvPicPr>
          <p:cNvPr id="14" name="Picture 13"/>
          <p:cNvPicPr>
            <a:picLocks noChangeAspect="1"/>
          </p:cNvPicPr>
          <p:nvPr/>
        </p:nvPicPr>
        <p:blipFill>
          <a:blip r:embed="rId6"/>
          <a:stretch>
            <a:fillRect/>
          </a:stretch>
        </p:blipFill>
        <p:spPr>
          <a:xfrm>
            <a:off x="675483" y="4654938"/>
            <a:ext cx="2469515" cy="611143"/>
          </a:xfrm>
          <a:prstGeom prst="rect">
            <a:avLst/>
          </a:prstGeom>
        </p:spPr>
      </p:pic>
    </p:spTree>
    <p:extLst>
      <p:ext uri="{BB962C8B-B14F-4D97-AF65-F5344CB8AC3E}">
        <p14:creationId xmlns:p14="http://schemas.microsoft.com/office/powerpoint/2010/main" val="192781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r>
              <a:rPr lang="es-BO" dirty="0"/>
              <a:t> </a:t>
            </a:r>
            <a:r>
              <a:rPr lang="en-US" dirty="0"/>
              <a:t>Environment</a:t>
            </a:r>
            <a:endParaRPr lang="es-BO" dirty="0"/>
          </a:p>
        </p:txBody>
      </p:sp>
      <p:sp>
        <p:nvSpPr>
          <p:cNvPr id="3" name="Content Placeholder 2"/>
          <p:cNvSpPr>
            <a:spLocks noGrp="1"/>
          </p:cNvSpPr>
          <p:nvPr>
            <p:ph idx="1"/>
          </p:nvPr>
        </p:nvSpPr>
        <p:spPr>
          <a:xfrm>
            <a:off x="2818614" y="1825625"/>
            <a:ext cx="8535186" cy="4351338"/>
          </a:xfrm>
        </p:spPr>
        <p:txBody>
          <a:bodyPr/>
          <a:lstStyle/>
          <a:p>
            <a:r>
              <a:rPr lang="en-US" dirty="0"/>
              <a:t>MongoDB (https://www.mongodb.com/)</a:t>
            </a:r>
          </a:p>
          <a:p>
            <a:endParaRPr lang="en-US" dirty="0"/>
          </a:p>
          <a:p>
            <a:r>
              <a:rPr lang="en-US" dirty="0" err="1"/>
              <a:t>ExpressJS</a:t>
            </a:r>
            <a:r>
              <a:rPr lang="en-US" dirty="0"/>
              <a:t> (http://expressjs.com/)</a:t>
            </a:r>
          </a:p>
          <a:p>
            <a:endParaRPr lang="en-US" dirty="0"/>
          </a:p>
          <a:p>
            <a:r>
              <a:rPr lang="en-US" dirty="0"/>
              <a:t>AngularJS (https://angularjs.org/)</a:t>
            </a:r>
          </a:p>
          <a:p>
            <a:endParaRPr lang="en-US" dirty="0"/>
          </a:p>
          <a:p>
            <a:r>
              <a:rPr lang="en-US" dirty="0" err="1"/>
              <a:t>NodeJS</a:t>
            </a:r>
            <a:r>
              <a:rPr lang="en-US" dirty="0"/>
              <a:t> (https://nodejs.org/)</a:t>
            </a:r>
          </a:p>
          <a:p>
            <a:endParaRPr lang="en-US" dirty="0"/>
          </a:p>
          <a:p>
            <a:endParaRPr lang="es-BO" dirty="0"/>
          </a:p>
        </p:txBody>
      </p:sp>
      <p:pic>
        <p:nvPicPr>
          <p:cNvPr id="4" name="Picture 3"/>
          <p:cNvPicPr>
            <a:picLocks noChangeAspect="1"/>
          </p:cNvPicPr>
          <p:nvPr/>
        </p:nvPicPr>
        <p:blipFill>
          <a:blip r:embed="rId2"/>
          <a:stretch>
            <a:fillRect/>
          </a:stretch>
        </p:blipFill>
        <p:spPr>
          <a:xfrm>
            <a:off x="662200" y="1690688"/>
            <a:ext cx="1928495" cy="555534"/>
          </a:xfrm>
          <a:prstGeom prst="rect">
            <a:avLst/>
          </a:prstGeom>
        </p:spPr>
      </p:pic>
      <p:pic>
        <p:nvPicPr>
          <p:cNvPr id="8" name="Picture 7"/>
          <p:cNvPicPr>
            <a:picLocks noChangeAspect="1"/>
          </p:cNvPicPr>
          <p:nvPr/>
        </p:nvPicPr>
        <p:blipFill>
          <a:blip r:embed="rId3"/>
          <a:stretch>
            <a:fillRect/>
          </a:stretch>
        </p:blipFill>
        <p:spPr>
          <a:xfrm>
            <a:off x="1945640" y="3808732"/>
            <a:ext cx="645055" cy="633020"/>
          </a:xfrm>
          <a:prstGeom prst="rect">
            <a:avLst/>
          </a:prstGeom>
        </p:spPr>
      </p:pic>
      <p:pic>
        <p:nvPicPr>
          <p:cNvPr id="9" name="Picture 8"/>
          <p:cNvPicPr>
            <a:picLocks noChangeAspect="1"/>
          </p:cNvPicPr>
          <p:nvPr/>
        </p:nvPicPr>
        <p:blipFill>
          <a:blip r:embed="rId4"/>
          <a:stretch>
            <a:fillRect/>
          </a:stretch>
        </p:blipFill>
        <p:spPr>
          <a:xfrm>
            <a:off x="985391" y="2732232"/>
            <a:ext cx="1719263" cy="568038"/>
          </a:xfrm>
          <a:prstGeom prst="rect">
            <a:avLst/>
          </a:prstGeom>
        </p:spPr>
      </p:pic>
      <p:pic>
        <p:nvPicPr>
          <p:cNvPr id="10" name="Picture 9"/>
          <p:cNvPicPr>
            <a:picLocks noChangeAspect="1"/>
          </p:cNvPicPr>
          <p:nvPr/>
        </p:nvPicPr>
        <p:blipFill>
          <a:blip r:embed="rId5"/>
          <a:stretch>
            <a:fillRect/>
          </a:stretch>
        </p:blipFill>
        <p:spPr>
          <a:xfrm>
            <a:off x="1320373" y="4771857"/>
            <a:ext cx="1384281" cy="785025"/>
          </a:xfrm>
          <a:prstGeom prst="rect">
            <a:avLst/>
          </a:prstGeom>
        </p:spPr>
      </p:pic>
    </p:spTree>
    <p:extLst>
      <p:ext uri="{BB962C8B-B14F-4D97-AF65-F5344CB8AC3E}">
        <p14:creationId xmlns:p14="http://schemas.microsoft.com/office/powerpoint/2010/main" val="330441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080" y="365125"/>
            <a:ext cx="8173720" cy="1325563"/>
          </a:xfrm>
        </p:spPr>
        <p:txBody>
          <a:bodyPr/>
          <a:lstStyle/>
          <a:p>
            <a:r>
              <a:rPr lang="en-US" dirty="0"/>
              <a:t>MongoDB</a:t>
            </a:r>
            <a:endParaRPr lang="es-BO" dirty="0"/>
          </a:p>
        </p:txBody>
      </p:sp>
      <p:sp>
        <p:nvSpPr>
          <p:cNvPr id="3" name="Content Placeholder 2"/>
          <p:cNvSpPr>
            <a:spLocks noGrp="1"/>
          </p:cNvSpPr>
          <p:nvPr>
            <p:ph idx="1"/>
          </p:nvPr>
        </p:nvSpPr>
        <p:spPr/>
        <p:txBody>
          <a:bodyPr/>
          <a:lstStyle/>
          <a:p>
            <a:pPr marL="0" indent="0">
              <a:buNone/>
            </a:pPr>
            <a:r>
              <a:rPr lang="en-US" dirty="0"/>
              <a:t>MongoDB (from humongous) is a free and open-source cross-platform document-oriented database program. Classified as a NoSQL database program, MongoDB avoids the traditional table-based relational database structure in favor of JSON-like documents with dynamic schemas (It calls the format BSON), making the integration of data in certain types of applications easier and faster. MongoDB is developed by MongoDB Inc. and is free and open-source, published under a combination of the GNU </a:t>
            </a:r>
            <a:r>
              <a:rPr lang="en-US" dirty="0" err="1"/>
              <a:t>Affero</a:t>
            </a:r>
            <a:r>
              <a:rPr lang="en-US" dirty="0"/>
              <a:t> General Public License and the Apache License.</a:t>
            </a:r>
          </a:p>
          <a:p>
            <a:pPr marL="0" indent="0" algn="ctr">
              <a:buNone/>
            </a:pPr>
            <a:r>
              <a:rPr lang="es-BO" sz="1100" dirty="0"/>
              <a:t>(https://en.wikipedia.org/wiki/MongoDB)</a:t>
            </a:r>
          </a:p>
        </p:txBody>
      </p:sp>
      <p:pic>
        <p:nvPicPr>
          <p:cNvPr id="4" name="Picture 3"/>
          <p:cNvPicPr>
            <a:picLocks noChangeAspect="1"/>
          </p:cNvPicPr>
          <p:nvPr/>
        </p:nvPicPr>
        <p:blipFill>
          <a:blip r:embed="rId2"/>
          <a:stretch>
            <a:fillRect/>
          </a:stretch>
        </p:blipFill>
        <p:spPr>
          <a:xfrm>
            <a:off x="997480" y="750139"/>
            <a:ext cx="1928495" cy="555534"/>
          </a:xfrm>
          <a:prstGeom prst="rect">
            <a:avLst/>
          </a:prstGeom>
        </p:spPr>
      </p:pic>
    </p:spTree>
    <p:extLst>
      <p:ext uri="{BB962C8B-B14F-4D97-AF65-F5344CB8AC3E}">
        <p14:creationId xmlns:p14="http://schemas.microsoft.com/office/powerpoint/2010/main" val="242892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080" y="365125"/>
            <a:ext cx="8173720" cy="1325563"/>
          </a:xfrm>
        </p:spPr>
        <p:txBody>
          <a:bodyPr/>
          <a:lstStyle/>
          <a:p>
            <a:r>
              <a:rPr lang="en-US" dirty="0" err="1"/>
              <a:t>ExpressJS</a:t>
            </a:r>
            <a:endParaRPr lang="es-BO" dirty="0"/>
          </a:p>
        </p:txBody>
      </p:sp>
      <p:sp>
        <p:nvSpPr>
          <p:cNvPr id="3" name="Content Placeholder 2"/>
          <p:cNvSpPr>
            <a:spLocks noGrp="1"/>
          </p:cNvSpPr>
          <p:nvPr>
            <p:ph idx="1"/>
          </p:nvPr>
        </p:nvSpPr>
        <p:spPr>
          <a:xfrm>
            <a:off x="838200" y="1571625"/>
            <a:ext cx="10515600" cy="5093126"/>
          </a:xfrm>
        </p:spPr>
        <p:txBody>
          <a:bodyPr/>
          <a:lstStyle/>
          <a:p>
            <a:pPr marL="0" indent="0">
              <a:buNone/>
            </a:pPr>
            <a:r>
              <a:rPr lang="en-US" dirty="0" err="1"/>
              <a:t>ExpressJS</a:t>
            </a:r>
            <a:r>
              <a:rPr lang="en-US" dirty="0"/>
              <a:t> is a complete web framework solution. It has HTML template solutions (jade, </a:t>
            </a:r>
            <a:r>
              <a:rPr lang="en-US" dirty="0" err="1"/>
              <a:t>ejs</a:t>
            </a:r>
            <a:r>
              <a:rPr lang="en-US" dirty="0"/>
              <a:t>, handlebars, hogan.js) and CSS </a:t>
            </a:r>
            <a:r>
              <a:rPr lang="en-US" dirty="0" err="1"/>
              <a:t>precompilers</a:t>
            </a:r>
            <a:r>
              <a:rPr lang="en-US" dirty="0"/>
              <a:t> (less, stylus, compass). Through </a:t>
            </a:r>
            <a:r>
              <a:rPr lang="en-US" dirty="0" err="1"/>
              <a:t>middlewares</a:t>
            </a:r>
            <a:r>
              <a:rPr lang="en-US" dirty="0"/>
              <a:t> layers, it handles: cookies, sessions, caching, CSRF, compression and many more.</a:t>
            </a:r>
          </a:p>
          <a:p>
            <a:endParaRPr lang="en-US"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lgn="ctr">
              <a:buNone/>
            </a:pPr>
            <a:r>
              <a:rPr lang="es-BO" sz="1100" dirty="0"/>
              <a:t>(http://adrianmejia.com/blog/2014/10/01/creating-a-restful-api-tutorial-with-nodejs-and-mongodb/)</a:t>
            </a:r>
          </a:p>
        </p:txBody>
      </p:sp>
      <p:pic>
        <p:nvPicPr>
          <p:cNvPr id="5" name="Picture 4"/>
          <p:cNvPicPr>
            <a:picLocks noChangeAspect="1"/>
          </p:cNvPicPr>
          <p:nvPr/>
        </p:nvPicPr>
        <p:blipFill>
          <a:blip r:embed="rId2"/>
          <a:stretch>
            <a:fillRect/>
          </a:stretch>
        </p:blipFill>
        <p:spPr>
          <a:xfrm>
            <a:off x="1229231" y="743887"/>
            <a:ext cx="1719263" cy="568038"/>
          </a:xfrm>
          <a:prstGeom prst="rect">
            <a:avLst/>
          </a:prstGeom>
        </p:spPr>
      </p:pic>
      <p:pic>
        <p:nvPicPr>
          <p:cNvPr id="2051" name="Picture 3" descr="ExpressJS Middlew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214" y="3440825"/>
            <a:ext cx="5762625" cy="24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42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520" y="365125"/>
            <a:ext cx="8844280" cy="1325563"/>
          </a:xfrm>
        </p:spPr>
        <p:txBody>
          <a:bodyPr/>
          <a:lstStyle/>
          <a:p>
            <a:r>
              <a:rPr lang="en-US" dirty="0"/>
              <a:t>AngularJS</a:t>
            </a:r>
            <a:endParaRPr lang="es-BO"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AngularJS (commonly referred to as "Angular" or "Angular.js") is a complete JavaScript-based open-source front-end web application framework mainly maintained by Google and by a community of individuals and corporations to address many of the challenges encountered in developing single-page applications. The JavaScript components complement Apache Cordova, the framework used for developing cross-platform mobile apps. It aims to simplify both the development and the testing of such applications by providing a framework for client-side model–view–controller (MVC) and model–view–</a:t>
            </a:r>
            <a:r>
              <a:rPr lang="en-US" dirty="0" err="1"/>
              <a:t>viewmodel</a:t>
            </a:r>
            <a:r>
              <a:rPr lang="en-US" dirty="0"/>
              <a:t> (MVVM) architectures, along with components commonly used in rich Internet applications.</a:t>
            </a:r>
          </a:p>
          <a:p>
            <a:endParaRPr lang="en-US" dirty="0"/>
          </a:p>
          <a:p>
            <a:pPr marL="0" indent="0" algn="ctr">
              <a:buNone/>
            </a:pPr>
            <a:r>
              <a:rPr lang="es-BO" sz="1100" dirty="0"/>
              <a:t>(https://en.wikipedia.org/wiki/AngularJS)</a:t>
            </a:r>
          </a:p>
        </p:txBody>
      </p:sp>
      <p:pic>
        <p:nvPicPr>
          <p:cNvPr id="5" name="Picture 4"/>
          <p:cNvPicPr>
            <a:picLocks noChangeAspect="1"/>
          </p:cNvPicPr>
          <p:nvPr/>
        </p:nvPicPr>
        <p:blipFill>
          <a:blip r:embed="rId2"/>
          <a:stretch>
            <a:fillRect/>
          </a:stretch>
        </p:blipFill>
        <p:spPr>
          <a:xfrm>
            <a:off x="1590040" y="537211"/>
            <a:ext cx="838200" cy="822561"/>
          </a:xfrm>
          <a:prstGeom prst="rect">
            <a:avLst/>
          </a:prstGeom>
        </p:spPr>
      </p:pic>
    </p:spTree>
    <p:extLst>
      <p:ext uri="{BB962C8B-B14F-4D97-AF65-F5344CB8AC3E}">
        <p14:creationId xmlns:p14="http://schemas.microsoft.com/office/powerpoint/2010/main" val="92383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920" y="365125"/>
            <a:ext cx="8691880" cy="1325563"/>
          </a:xfrm>
        </p:spPr>
        <p:txBody>
          <a:bodyPr/>
          <a:lstStyle/>
          <a:p>
            <a:r>
              <a:rPr lang="en-US" dirty="0" err="1"/>
              <a:t>NodeJS</a:t>
            </a:r>
            <a:endParaRPr lang="es-BO" dirty="0"/>
          </a:p>
        </p:txBody>
      </p:sp>
      <p:sp>
        <p:nvSpPr>
          <p:cNvPr id="3" name="Content Placeholder 2"/>
          <p:cNvSpPr>
            <a:spLocks noGrp="1"/>
          </p:cNvSpPr>
          <p:nvPr>
            <p:ph idx="1"/>
          </p:nvPr>
        </p:nvSpPr>
        <p:spPr>
          <a:xfrm>
            <a:off x="838200" y="1825624"/>
            <a:ext cx="10515600" cy="4603455"/>
          </a:xfrm>
        </p:spPr>
        <p:txBody>
          <a:bodyPr>
            <a:normAutofit lnSpcReduction="10000"/>
          </a:bodyPr>
          <a:lstStyle/>
          <a:p>
            <a:pPr marL="0" indent="0">
              <a:buNone/>
            </a:pPr>
            <a:r>
              <a:rPr lang="en-US" dirty="0"/>
              <a:t>Node.js is an open-source, cross-platform JavaScript runtime environment for developing a diverse variety of tools and applications. Although Node.js is not a JavaScript framework, many of its basic modules are written in JavaScript, and developers can write new modules in JavaScript. The runtime environment interprets JavaScript using Google's V8 JavaScript engine.</a:t>
            </a:r>
          </a:p>
          <a:p>
            <a:pPr marL="0" indent="0">
              <a:buNone/>
            </a:pPr>
            <a:r>
              <a:rPr lang="en-US" dirty="0"/>
              <a:t>Node.js has an event-driven architecture capable of asynchronous I/O. These design choices aim to optimize throughput and scalability in Web applications with many input/output operations, as well as for real-time Web applications (e.g., real-time communication programs and browser games).</a:t>
            </a:r>
          </a:p>
          <a:p>
            <a:pPr marL="0" indent="0" algn="ctr">
              <a:buNone/>
            </a:pPr>
            <a:endParaRPr lang="es-BO" sz="1100" dirty="0"/>
          </a:p>
          <a:p>
            <a:pPr marL="0" indent="0" algn="ctr">
              <a:buNone/>
            </a:pPr>
            <a:r>
              <a:rPr lang="es-BO" sz="1100" dirty="0"/>
              <a:t>(https://en.wikipedia.org/wiki/Node.js)</a:t>
            </a:r>
          </a:p>
        </p:txBody>
      </p:sp>
      <p:pic>
        <p:nvPicPr>
          <p:cNvPr id="5" name="Picture 4"/>
          <p:cNvPicPr>
            <a:picLocks noChangeAspect="1"/>
          </p:cNvPicPr>
          <p:nvPr/>
        </p:nvPicPr>
        <p:blipFill>
          <a:blip r:embed="rId2"/>
          <a:stretch>
            <a:fillRect/>
          </a:stretch>
        </p:blipFill>
        <p:spPr>
          <a:xfrm>
            <a:off x="1070772" y="635393"/>
            <a:ext cx="1384281" cy="785025"/>
          </a:xfrm>
          <a:prstGeom prst="rect">
            <a:avLst/>
          </a:prstGeom>
        </p:spPr>
      </p:pic>
    </p:spTree>
    <p:extLst>
      <p:ext uri="{BB962C8B-B14F-4D97-AF65-F5344CB8AC3E}">
        <p14:creationId xmlns:p14="http://schemas.microsoft.com/office/powerpoint/2010/main" val="5446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560" y="365125"/>
            <a:ext cx="8397240" cy="1325563"/>
          </a:xfrm>
        </p:spPr>
        <p:txBody>
          <a:bodyPr/>
          <a:lstStyle/>
          <a:p>
            <a:r>
              <a:rPr lang="en-US" dirty="0"/>
              <a:t>MEAN</a:t>
            </a:r>
            <a:endParaRPr lang="es-BO" dirty="0"/>
          </a:p>
        </p:txBody>
      </p:sp>
      <p:sp>
        <p:nvSpPr>
          <p:cNvPr id="3" name="Content Placeholder 2"/>
          <p:cNvSpPr>
            <a:spLocks noGrp="1"/>
          </p:cNvSpPr>
          <p:nvPr>
            <p:ph idx="1"/>
          </p:nvPr>
        </p:nvSpPr>
        <p:spPr>
          <a:xfrm>
            <a:off x="838200" y="1825624"/>
            <a:ext cx="10515600" cy="4688298"/>
          </a:xfrm>
        </p:spPr>
        <p:txBody>
          <a:bodyPr>
            <a:normAutofit fontScale="92500" lnSpcReduction="10000"/>
          </a:bodyPr>
          <a:lstStyle/>
          <a:p>
            <a:pPr marL="0" indent="0">
              <a:buNone/>
            </a:pPr>
            <a:r>
              <a:rPr lang="en-US" sz="2600" dirty="0"/>
              <a:t>MEAN is a free and open-source JavaScript software stack for building dynamic web sites and web applications.</a:t>
            </a:r>
          </a:p>
          <a:p>
            <a:pPr marL="0" indent="0">
              <a:buNone/>
            </a:pPr>
            <a:r>
              <a:rPr lang="en-US" sz="2600" dirty="0"/>
              <a:t>Because all components of the MEAN stack support programs are written in JavaScript, MEAN applications can be written in one language for both server-side and client-side execution environments.</a:t>
            </a:r>
          </a:p>
          <a:p>
            <a:pPr marL="0" indent="0">
              <a:buNone/>
            </a:pPr>
            <a:r>
              <a:rPr lang="en-US" sz="2600" dirty="0"/>
              <a:t>Components</a:t>
            </a:r>
          </a:p>
          <a:p>
            <a:pPr lvl="1" algn="just">
              <a:buFont typeface="Wingdings" panose="05000000000000000000" pitchFamily="2" charset="2"/>
              <a:buChar char="ü"/>
            </a:pPr>
            <a:r>
              <a:rPr lang="en-US" sz="2600" dirty="0"/>
              <a:t>MongoDB, a NoSQL database</a:t>
            </a:r>
          </a:p>
          <a:p>
            <a:pPr lvl="1">
              <a:buFont typeface="Wingdings" panose="05000000000000000000" pitchFamily="2" charset="2"/>
              <a:buChar char="ü"/>
            </a:pPr>
            <a:r>
              <a:rPr lang="en-US" sz="2600" dirty="0"/>
              <a:t>Express.js, a web application framework that runs on Node.js</a:t>
            </a:r>
          </a:p>
          <a:p>
            <a:pPr lvl="1">
              <a:buFont typeface="Wingdings" panose="05000000000000000000" pitchFamily="2" charset="2"/>
              <a:buChar char="q"/>
            </a:pPr>
            <a:r>
              <a:rPr lang="en-US" sz="2600" dirty="0"/>
              <a:t>Angular.js, a JavaScript MVC framework that runs in browser JavaScript engines</a:t>
            </a:r>
          </a:p>
          <a:p>
            <a:pPr lvl="1">
              <a:buFont typeface="Wingdings" panose="05000000000000000000" pitchFamily="2" charset="2"/>
              <a:buChar char="ü"/>
            </a:pPr>
            <a:r>
              <a:rPr lang="en-US" sz="2600" dirty="0"/>
              <a:t>Node.js, an execution environment for event-driven server-side and networking applications</a:t>
            </a:r>
          </a:p>
          <a:p>
            <a:endParaRPr lang="es-BO" sz="1100" dirty="0"/>
          </a:p>
          <a:p>
            <a:pPr marL="0" indent="0" algn="ctr">
              <a:buNone/>
            </a:pPr>
            <a:r>
              <a:rPr lang="es-BO" sz="1100" dirty="0"/>
              <a:t>(https://en.wikipedia.org/wiki/MEAN_(software_bundle))</a:t>
            </a:r>
          </a:p>
        </p:txBody>
      </p:sp>
      <p:pic>
        <p:nvPicPr>
          <p:cNvPr id="3074" name="Picture 2" descr="Image result for mean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 y="497840"/>
            <a:ext cx="1686560" cy="94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76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635</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Mom And Me</vt:lpstr>
      <vt:lpstr>PowerPoint Presentation</vt:lpstr>
      <vt:lpstr>Development Environment</vt:lpstr>
      <vt:lpstr>Development Environment</vt:lpstr>
      <vt:lpstr>MongoDB</vt:lpstr>
      <vt:lpstr>ExpressJS</vt:lpstr>
      <vt:lpstr>AngularJS</vt:lpstr>
      <vt:lpstr>NodeJS</vt:lpstr>
      <vt:lpstr>MEAN</vt:lpstr>
      <vt:lpstr>MEAN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 And Me</dc:title>
  <dc:creator>Percy</dc:creator>
  <cp:lastModifiedBy>Percy</cp:lastModifiedBy>
  <cp:revision>13</cp:revision>
  <dcterms:created xsi:type="dcterms:W3CDTF">2016-10-17T15:52:03Z</dcterms:created>
  <dcterms:modified xsi:type="dcterms:W3CDTF">2016-10-17T17:21:14Z</dcterms:modified>
</cp:coreProperties>
</file>