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Condensed"/>
      <p:regular r:id="rId25"/>
      <p:bold r:id="rId26"/>
      <p:italic r:id="rId27"/>
      <p:boldItalic r:id="rId28"/>
    </p:embeddedFont>
    <p:embeddedFont>
      <p:font typeface="Roboto Condensed Light"/>
      <p:regular r:id="rId29"/>
      <p:bold r:id="rId30"/>
      <p:italic r:id="rId31"/>
      <p:boldItalic r:id="rId32"/>
    </p:embeddedFont>
    <p:embeddedFont>
      <p:font typeface="Barlow Semi Condensed"/>
      <p:regular r:id="rId33"/>
      <p:bold r:id="rId34"/>
      <p:italic r:id="rId35"/>
      <p:boldItalic r:id="rId36"/>
    </p:embeddedFont>
    <p:embeddedFont>
      <p:font typeface="Barlow Semi Condensed SemiBol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SemiBold-boldItalic.fntdata"/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Light-italic.fntdata"/><Relationship Id="rId30" Type="http://schemas.openxmlformats.org/officeDocument/2006/relationships/font" Target="fonts/RobotoCondensedLight-bold.fntdata"/><Relationship Id="rId11" Type="http://schemas.openxmlformats.org/officeDocument/2006/relationships/slide" Target="slides/slide6.xml"/><Relationship Id="rId33" Type="http://schemas.openxmlformats.org/officeDocument/2006/relationships/font" Target="fonts/BarlowSemiCondensed-regular.fntdata"/><Relationship Id="rId10" Type="http://schemas.openxmlformats.org/officeDocument/2006/relationships/slide" Target="slides/slide5.xml"/><Relationship Id="rId32" Type="http://schemas.openxmlformats.org/officeDocument/2006/relationships/font" Target="fonts/RobotoCondensed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BarlowSemiCondensed-italic.fntdata"/><Relationship Id="rId12" Type="http://schemas.openxmlformats.org/officeDocument/2006/relationships/slide" Target="slides/slide7.xml"/><Relationship Id="rId34" Type="http://schemas.openxmlformats.org/officeDocument/2006/relationships/font" Target="fonts/BarlowSemiCondensed-bold.fntdata"/><Relationship Id="rId15" Type="http://schemas.openxmlformats.org/officeDocument/2006/relationships/slide" Target="slides/slide10.xml"/><Relationship Id="rId37" Type="http://schemas.openxmlformats.org/officeDocument/2006/relationships/font" Target="fonts/BarlowSemiCondensed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BarlowSemiCondensed-boldItalic.fntdata"/><Relationship Id="rId17" Type="http://schemas.openxmlformats.org/officeDocument/2006/relationships/font" Target="fonts/Raleway-regular.fntdata"/><Relationship Id="rId39" Type="http://schemas.openxmlformats.org/officeDocument/2006/relationships/font" Target="fonts/BarlowSemiCondensedSemiBold-italic.fntdata"/><Relationship Id="rId16" Type="http://schemas.openxmlformats.org/officeDocument/2006/relationships/slide" Target="slides/slide11.xml"/><Relationship Id="rId38" Type="http://schemas.openxmlformats.org/officeDocument/2006/relationships/font" Target="fonts/BarlowSemiCondensedSemiBold-bold.fntdata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befc782b2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befc782b2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befc782b2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befc782b2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befc782b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befc782b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befc782b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befc782b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befc782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befc782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efc782b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befc782b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befc782b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befc782b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befc782b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befc782b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befc782b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befc782b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befc782b2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befc782b2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 flipH="1">
            <a:off x="682650" y="-95500"/>
            <a:ext cx="8461350" cy="5256550"/>
          </a:xfrm>
          <a:custGeom>
            <a:rect b="b" l="l" r="r" t="t"/>
            <a:pathLst>
              <a:path extrusionOk="0" h="210262" w="338454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4" name="Google Shape;84;p13"/>
          <p:cNvGrpSpPr/>
          <p:nvPr/>
        </p:nvGrpSpPr>
        <p:grpSpPr>
          <a:xfrm>
            <a:off x="6904678" y="-78921"/>
            <a:ext cx="2605500" cy="1446850"/>
            <a:chOff x="310975" y="334050"/>
            <a:chExt cx="2605500" cy="1446850"/>
          </a:xfrm>
        </p:grpSpPr>
        <p:sp>
          <p:nvSpPr>
            <p:cNvPr id="85" name="Google Shape;85;p13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3"/>
          <p:cNvSpPr txBox="1"/>
          <p:nvPr>
            <p:ph type="ctrTitle"/>
          </p:nvPr>
        </p:nvSpPr>
        <p:spPr>
          <a:xfrm>
            <a:off x="3828525" y="3730075"/>
            <a:ext cx="45954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1" type="subTitle"/>
          </p:nvPr>
        </p:nvSpPr>
        <p:spPr>
          <a:xfrm>
            <a:off x="3828550" y="2473850"/>
            <a:ext cx="4595400" cy="1213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DATA MINING PROJECT - Group 04</a:t>
            </a:r>
            <a:endParaRPr b="0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Cleaning, Preprocessing and Exploring Data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Safe Driver Prediction</a:t>
            </a:r>
            <a:endParaRPr/>
          </a:p>
        </p:txBody>
      </p:sp>
      <p:sp>
        <p:nvSpPr>
          <p:cNvPr id="152" name="Google Shape;15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COURSE TITLE : CS685A - Data Mining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COURSE INSTRUCTOR : Prof. Arnab Bhattacharya</a:t>
            </a:r>
            <a:endParaRPr sz="100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/>
          </a:p>
        </p:txBody>
      </p:sp>
      <p:sp>
        <p:nvSpPr>
          <p:cNvPr id="153" name="Google Shape;153;p14"/>
          <p:cNvSpPr txBox="1"/>
          <p:nvPr/>
        </p:nvSpPr>
        <p:spPr>
          <a:xfrm>
            <a:off x="365700" y="3758300"/>
            <a:ext cx="28227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TEAM MEMBERS :</a:t>
            </a:r>
            <a:endParaRPr b="1" sz="11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JAYANT GANGWAR	(180327)</a:t>
            </a:r>
            <a:br>
              <a:rPr lang="en" sz="11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11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PARTH SOMANI		(180503)</a:t>
            </a:r>
            <a:endParaRPr sz="11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SHIVAM TULSYAN	(180723)</a:t>
            </a:r>
            <a:endParaRPr sz="11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729325" y="1310150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can start with removing features with no or a very low variance. </a:t>
            </a:r>
            <a:br>
              <a:rPr lang="en" sz="1100"/>
            </a:br>
            <a:r>
              <a:rPr lang="en" sz="1100"/>
              <a:t>But if we would remove features with less than 1% variance, we would remove 31 variables. We would lose rather many variables if we would select based on variance.</a:t>
            </a:r>
            <a:br>
              <a:rPr lang="en" sz="1100"/>
            </a:br>
            <a:r>
              <a:rPr lang="en" sz="1100"/>
              <a:t>As we do not have so many variables, we'll let the classifier chose. For data sets with many more variables this could reduce the processing time. </a:t>
            </a:r>
            <a:br>
              <a:rPr lang="en" sz="1100"/>
            </a:br>
            <a:r>
              <a:rPr lang="en" sz="1100"/>
              <a:t>We'll base, feature selection on the feature importances of a random forest. Setting a threshold on the level of feature importance manually. But we'll simply select the top 50% best variables.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6" name="Google Shape;216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Feature Scaling is a technique to standardize the independent features present in the data in a fixed range. We can apply standard scaling to the training data. Some classifiers perform better when this is done. We used </a:t>
            </a:r>
            <a:r>
              <a:rPr lang="en" sz="1100"/>
              <a:t>Feature Standardization method which</a:t>
            </a:r>
            <a:r>
              <a:rPr lang="en" sz="1100"/>
              <a:t> makes the values of each feature in the data have zero-mean (when subtracting the mean in the numerator) and unit-variance.</a:t>
            </a:r>
            <a:endParaRPr sz="1100"/>
          </a:p>
        </p:txBody>
      </p:sp>
      <p:sp>
        <p:nvSpPr>
          <p:cNvPr id="217" name="Google Shape;217;p23"/>
          <p:cNvSpPr txBox="1"/>
          <p:nvPr>
            <p:ph type="title"/>
          </p:nvPr>
        </p:nvSpPr>
        <p:spPr>
          <a:xfrm>
            <a:off x="4643600" y="1310150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Scaling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/>
        </p:nvSpPr>
        <p:spPr>
          <a:xfrm>
            <a:off x="2912675" y="1580950"/>
            <a:ext cx="55113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THANKS!</a:t>
            </a:r>
            <a:endParaRPr sz="7200">
              <a:solidFill>
                <a:srgbClr val="434343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4101275" y="3627475"/>
            <a:ext cx="4322700" cy="16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This project aims at getting a good insight in the data for the Safe Driver Prediction.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It focuses mainly on preparing the data for modeling.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The project can be classified into these following main sections: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uli"/>
              <a:buChar char="○"/>
            </a:pPr>
            <a:r>
              <a:rPr lang="en"/>
              <a:t>Visual inspection of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uli"/>
              <a:buChar char="○"/>
            </a:pPr>
            <a:r>
              <a:rPr lang="en"/>
              <a:t>Defining the metadata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uli"/>
              <a:buChar char="○"/>
            </a:pPr>
            <a:r>
              <a:rPr lang="en"/>
              <a:t>Descriptive statistics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uli"/>
              <a:buChar char="○"/>
            </a:pPr>
            <a:r>
              <a:rPr lang="en"/>
              <a:t>Handling imbalanced classes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uli"/>
              <a:buChar char="○"/>
            </a:pPr>
            <a:r>
              <a:rPr lang="en"/>
              <a:t>Checking Data quality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uli"/>
              <a:buChar char="○"/>
            </a:pPr>
            <a:r>
              <a:rPr lang="en"/>
              <a:t>Exploratory data visualization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uli"/>
              <a:buChar char="○"/>
            </a:pPr>
            <a:r>
              <a:rPr lang="en"/>
              <a:t>Feature engineering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uli"/>
              <a:buChar char="○"/>
            </a:pPr>
            <a:r>
              <a:rPr lang="en"/>
              <a:t>Feature selection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uli"/>
              <a:buChar char="○"/>
            </a:pPr>
            <a:r>
              <a:rPr lang="en"/>
              <a:t>Feature scaling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729325" y="1310150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Features belonging to similar groupings are tagged accordingly in the feature titles, i.e., (ind, reg, car, calc…)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This titles include a postfix either bin to indicate binary features and cat to indicate categorical features.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Features without any postfix are either ordinal or continuous.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Entries missing in the original observation are indicated by -1.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The target column signifies if that policy holder filed a claim or not.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6" name="Google Shape;166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better data management, the features are categorized on multiple grounds. This helps to select specific variables for tasks like analysis, visualization, modeling etc.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Following are the grounds and categories used 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role : input, ID, target	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level : nominal, interval, ordinal, binary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keep : True, False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data_type :  integer, float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4643600" y="1310150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Management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Imbalanced Classes</a:t>
            </a:r>
            <a:endParaRPr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 the proportion of records with target=1 is far less than target=0. This can lead to a model that has great accuracy but does have any added value in practice. Two possible general strategies to deal with this problem are: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Oversampling records with target=1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Under-sampling records with target=0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 we have a rather large training set, we can go for under-sampling.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After this handling the dataset has target=0, 9 times, it has target=1.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Data Quality</a:t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Following are the measures taken to improve data quality and handle missing values 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ps_reg_03 (continuous) has missing values for 18% of all records. Replacing these by respective mean of the feature column.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ps_car_12 (continuous) has only 1 records with missing value. Replacing these by respective mean of the feature column.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ps_car_14 (continuous) has missing values for 7% of all records. Replacing these by respective mean of the feature column.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ps_car_11 (ordinal) has only 5 records with missing values. Replacing these by respective mode of the feature column.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ps_car_03_cat and ps_car_05_cat have a large proportion of records with missing values. Removing these features from the dataset altogether.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the other categorical features with missing values, we can leave the missing value -1 as such.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checking the correlations between interval features, heatmap is a good way to visualize the correlation between features.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Following features are found to have strong correlations: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ps_reg_02 and ps_reg_03 (0.7)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ps_car_12 and ps_car13 (0.67)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ps_car_12 and ps_car14 (0.58)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ps_car_13 and ps_car15 (0.67)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220" y="1853845"/>
            <a:ext cx="3244450" cy="28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1729250" y="4704400"/>
            <a:ext cx="1904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Heatmap of interval features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Using pair plots to visualize relationship between features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600" y="1904850"/>
            <a:ext cx="334947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477" y="1904850"/>
            <a:ext cx="334947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Using pair plots to visualize relationship between features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600" y="1904850"/>
            <a:ext cx="334947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1477" y="1904850"/>
            <a:ext cx="334947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the ordinal variables we do not see many correlations. We could, on the other hand, look at how the distributions are when grouping by the target value.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 b="89" l="0" r="0" t="99"/>
          <a:stretch/>
        </p:blipFill>
        <p:spPr>
          <a:xfrm>
            <a:off x="1059220" y="1853845"/>
            <a:ext cx="3244450" cy="285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1729250" y="4704400"/>
            <a:ext cx="1904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Heatmap of ordinal features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