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handoutMasterIdLst>
    <p:handoutMasterId r:id="rId30"/>
  </p:handoutMasterIdLst>
  <p:sldIdLst>
    <p:sldId id="300" r:id="rId5"/>
    <p:sldId id="271" r:id="rId6"/>
    <p:sldId id="283" r:id="rId7"/>
    <p:sldId id="316" r:id="rId8"/>
    <p:sldId id="317" r:id="rId9"/>
    <p:sldId id="318" r:id="rId10"/>
    <p:sldId id="334" r:id="rId11"/>
    <p:sldId id="333" r:id="rId12"/>
    <p:sldId id="321" r:id="rId13"/>
    <p:sldId id="322" r:id="rId14"/>
    <p:sldId id="323" r:id="rId15"/>
    <p:sldId id="324" r:id="rId16"/>
    <p:sldId id="325" r:id="rId17"/>
    <p:sldId id="326" r:id="rId18"/>
    <p:sldId id="327" r:id="rId19"/>
    <p:sldId id="319" r:id="rId20"/>
    <p:sldId id="320" r:id="rId21"/>
    <p:sldId id="328" r:id="rId22"/>
    <p:sldId id="329" r:id="rId23"/>
    <p:sldId id="330" r:id="rId24"/>
    <p:sldId id="331" r:id="rId25"/>
    <p:sldId id="332" r:id="rId26"/>
    <p:sldId id="310"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D7331-426B-4204-B33F-4C3C5B8B46C8}" v="2" dt="2021-11-30T22:47:58.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133" autoAdjust="0"/>
  </p:normalViewPr>
  <p:slideViewPr>
    <p:cSldViewPr snapToGrid="0">
      <p:cViewPr varScale="1">
        <p:scale>
          <a:sx n="111" d="100"/>
          <a:sy n="111" d="100"/>
        </p:scale>
        <p:origin x="480"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59596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8155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73639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2/9/2022</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2/9/2022</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Amber_alert" TargetMode="External"/><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psomnath/LuK2.0" TargetMode="External"/><Relationship Id="rId5" Type="http://schemas.openxmlformats.org/officeDocument/2006/relationships/hyperlink" Target="https://www.missingkids.org/content/dam/missingkids/pdfs/amber/2019%20Annual%20AMBER%20Report%20and%20Map%20Final.pdf" TargetMode="External"/><Relationship Id="rId4" Type="http://schemas.openxmlformats.org/officeDocument/2006/relationships/hyperlink" Target="https://thehighcourt.co/missing-children-statistics/#:~:text=1%20In%202019%2C%20421%2C394%20children%20in%20the%20US,goes%20missing%20every%2090%20seconds.%20More%20items...%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0B7E-D4C2-4D46-A540-E72EC8E3D220}"/>
              </a:ext>
            </a:extLst>
          </p:cNvPr>
          <p:cNvSpPr>
            <a:spLocks noGrp="1"/>
          </p:cNvSpPr>
          <p:nvPr>
            <p:ph type="title"/>
          </p:nvPr>
        </p:nvSpPr>
        <p:spPr>
          <a:xfrm>
            <a:off x="788565" y="2594251"/>
            <a:ext cx="10183403" cy="1851914"/>
          </a:xfrm>
        </p:spPr>
        <p:txBody>
          <a:bodyPr>
            <a:normAutofit/>
          </a:bodyPr>
          <a:lstStyle/>
          <a:p>
            <a:r>
              <a:rPr lang="en-US" sz="8000" b="1" dirty="0">
                <a:ln w="6600">
                  <a:solidFill>
                    <a:schemeClr val="accent2"/>
                  </a:solidFill>
                  <a:prstDash val="solid"/>
                </a:ln>
                <a:solidFill>
                  <a:srgbClr val="FFFFFF"/>
                </a:solidFill>
                <a:effectLst>
                  <a:outerShdw dist="38100" dir="2700000" algn="tl" rotWithShape="0">
                    <a:schemeClr val="accent2"/>
                  </a:outerShdw>
                </a:effectLst>
              </a:rPr>
              <a:t>LuK 2.0</a:t>
            </a:r>
            <a:br>
              <a:rPr lang="en-US" sz="8000" b="1" dirty="0">
                <a:ln w="6600">
                  <a:solidFill>
                    <a:schemeClr val="accent2"/>
                  </a:solidFill>
                  <a:prstDash val="solid"/>
                </a:ln>
                <a:solidFill>
                  <a:srgbClr val="FFFFFF"/>
                </a:solidFill>
                <a:effectLst>
                  <a:outerShdw dist="38100" dir="2700000" algn="tl" rotWithShape="0">
                    <a:schemeClr val="accent2"/>
                  </a:outerShdw>
                </a:effectLst>
              </a:rPr>
            </a:br>
            <a:r>
              <a:rPr lang="en-US" sz="3100" b="1" dirty="0">
                <a:ln w="6600">
                  <a:solidFill>
                    <a:schemeClr val="accent2"/>
                  </a:solidFill>
                  <a:prstDash val="solid"/>
                </a:ln>
                <a:solidFill>
                  <a:srgbClr val="FFFFFF"/>
                </a:solidFill>
                <a:effectLst>
                  <a:outerShdw dist="38100" dir="2700000" algn="tl" rotWithShape="0">
                    <a:schemeClr val="accent2"/>
                  </a:outerShdw>
                </a:effectLst>
              </a:rPr>
              <a:t>A crowdsourced edge solution for Amber Alert</a:t>
            </a:r>
            <a:endParaRPr lang="en-US" sz="8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9053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235933" cy="640080"/>
          </a:xfrm>
        </p:spPr>
        <p:txBody>
          <a:bodyPr>
            <a:noAutofit/>
          </a:bodyPr>
          <a:lstStyle/>
          <a:p>
            <a:r>
              <a:rPr lang="en-US" sz="2800" b="1" i="0" dirty="0">
                <a:solidFill>
                  <a:srgbClr val="202122"/>
                </a:solidFill>
                <a:effectLst/>
                <a:latin typeface="Arial" panose="020B0604020202020204" pitchFamily="34" charset="0"/>
              </a:rPr>
              <a:t>3. Capture Video Stream from Dashboard Camera</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E5867D33-BC6E-4D69-8AAB-58DBDF517975}"/>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6646325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4. Crete Image Stream to be processed</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0D15C331-4394-4FA0-BFB6-4CABA4BBF34A}"/>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0030465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5. Identified License Plate Number</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3F775E6-28DE-46A4-B888-586F725BC31B}"/>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10130491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123125" cy="640080"/>
          </a:xfrm>
        </p:spPr>
        <p:txBody>
          <a:bodyPr>
            <a:noAutofit/>
          </a:bodyPr>
          <a:lstStyle/>
          <a:p>
            <a:r>
              <a:rPr lang="en-US" sz="2800" b="1" i="0" dirty="0">
                <a:solidFill>
                  <a:srgbClr val="202122"/>
                </a:solidFill>
                <a:effectLst/>
                <a:latin typeface="Arial" panose="020B0604020202020204" pitchFamily="34" charset="0"/>
              </a:rPr>
              <a:t>6. Matched License Plate Number (mobile)</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99F4CD69-984A-4C72-86B6-E5B0F6D140DA}"/>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9827943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C55DE364-DC84-4323-81BE-6521BD815554}"/>
              </a:ext>
            </a:extLst>
          </p:cNvPr>
          <p:cNvSpPr txBox="1">
            <a:spLocks/>
          </p:cNvSpPr>
          <p:nvPr/>
        </p:nvSpPr>
        <p:spPr>
          <a:xfrm>
            <a:off x="529833" y="430803"/>
            <a:ext cx="9123125"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a:solidFill>
                  <a:srgbClr val="202122"/>
                </a:solidFill>
                <a:latin typeface="Arial" panose="020B0604020202020204" pitchFamily="34" charset="0"/>
              </a:rPr>
              <a:t>7. Matched License Plate Number (dashboard)</a:t>
            </a:r>
            <a:endParaRPr lang="en-US" dirty="0">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6FD02B38-C2F4-420E-920F-A5DA8AC1694D}"/>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8636704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8. Call 9-1-1</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433D1A28-35C8-42DC-A0F0-75BC026D003A}"/>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7638463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A</a:t>
            </a:r>
            <a:r>
              <a:rPr lang="en-US" sz="2800" b="1" i="0" dirty="0">
                <a:solidFill>
                  <a:srgbClr val="202122"/>
                </a:solidFill>
                <a:effectLst/>
                <a:latin typeface="Arial" panose="020B0604020202020204" pitchFamily="34" charset="0"/>
              </a:rPr>
              <a:t>. Process Live Amber Alert Data</a:t>
            </a:r>
            <a:endParaRPr lang="en-US" dirty="0">
              <a:latin typeface="Segoe UI Light" panose="020B0502040204020203" pitchFamily="34" charset="0"/>
              <a:cs typeface="Segoe UI Light" panose="020B0502040204020203" pitchFamily="34" charset="0"/>
            </a:endParaRPr>
          </a:p>
        </p:txBody>
      </p:sp>
      <p:sp>
        <p:nvSpPr>
          <p:cNvPr id="34" name="TextBox 33">
            <a:extLst>
              <a:ext uri="{FF2B5EF4-FFF2-40B4-BE49-F238E27FC236}">
                <a16:creationId xmlns:a16="http://schemas.microsoft.com/office/drawing/2014/main" id="{DA760BD6-A795-4932-B02F-82BCB2ACF988}"/>
              </a:ext>
            </a:extLst>
          </p:cNvPr>
          <p:cNvSpPr txBox="1"/>
          <p:nvPr/>
        </p:nvSpPr>
        <p:spPr>
          <a:xfrm>
            <a:off x="465955" y="1294305"/>
            <a:ext cx="11260090" cy="3139321"/>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This processing unit will process all received active amber alert data to maintain an ‘active list of license plate numbers’, for which the ‘search operation’ should be conducted. Each record in that list should contain following data points. </a:t>
            </a:r>
          </a:p>
          <a:p>
            <a:pPr marL="1257300" lvl="2" indent="-342900">
              <a:buAutoNum type="arabicPeriod"/>
              <a:defRPr/>
            </a:pPr>
            <a:r>
              <a:rPr lang="en-US" sz="1100" dirty="0">
                <a:solidFill>
                  <a:srgbClr val="202122"/>
                </a:solidFill>
                <a:latin typeface="Arial" panose="020B0604020202020204" pitchFamily="34" charset="0"/>
              </a:rPr>
              <a:t>Alert Id</a:t>
            </a:r>
          </a:p>
          <a:p>
            <a:pPr marL="1257300" lvl="2" indent="-342900">
              <a:buAutoNum type="arabicPeriod"/>
              <a:defRPr/>
            </a:pPr>
            <a:r>
              <a:rPr lang="en-US" sz="1100" dirty="0">
                <a:solidFill>
                  <a:srgbClr val="202122"/>
                </a:solidFill>
                <a:latin typeface="Arial" panose="020B0604020202020204" pitchFamily="34" charset="0"/>
              </a:rPr>
              <a:t>Date/Time, when the alert was generated</a:t>
            </a:r>
          </a:p>
          <a:p>
            <a:pPr marL="1257300" lvl="2" indent="-342900">
              <a:buAutoNum type="arabicPeriod"/>
              <a:defRPr/>
            </a:pPr>
            <a:r>
              <a:rPr lang="en-US" sz="1100" dirty="0">
                <a:solidFill>
                  <a:srgbClr val="202122"/>
                </a:solidFill>
                <a:latin typeface="Arial" panose="020B0604020202020204" pitchFamily="34" charset="0"/>
              </a:rPr>
              <a:t>Location, for which the alert was generated</a:t>
            </a:r>
          </a:p>
          <a:p>
            <a:pPr marL="1257300" lvl="2" indent="-342900">
              <a:buAutoNum type="arabicPeriod"/>
              <a:defRPr/>
            </a:pPr>
            <a:r>
              <a:rPr lang="en-US" sz="1100" dirty="0">
                <a:solidFill>
                  <a:srgbClr val="202122"/>
                </a:solidFill>
                <a:latin typeface="Arial" panose="020B0604020202020204" pitchFamily="34" charset="0"/>
              </a:rPr>
              <a:t>License place number</a:t>
            </a:r>
          </a:p>
          <a:p>
            <a:pPr marL="1257300" lvl="2" indent="-342900">
              <a:buFontTx/>
              <a:buAutoNum type="arabicPeriod"/>
              <a:defRPr/>
            </a:pPr>
            <a:r>
              <a:rPr lang="en-US" sz="1100" dirty="0">
                <a:solidFill>
                  <a:srgbClr val="202122"/>
                </a:solidFill>
                <a:latin typeface="Arial" panose="020B0604020202020204" pitchFamily="34" charset="0"/>
              </a:rPr>
              <a:t>Date/Time, when the alert was deactivated = NULL</a:t>
            </a:r>
          </a:p>
          <a:p>
            <a:pPr lvl="2">
              <a:defRPr/>
            </a:pPr>
            <a:endParaRPr lang="en-US" dirty="0">
              <a:solidFill>
                <a:srgbClr val="202122"/>
              </a:solidFill>
              <a:latin typeface="Arial" panose="020B0604020202020204" pitchFamily="34" charset="0"/>
            </a:endParaRPr>
          </a:p>
          <a:p>
            <a:pPr lvl="0">
              <a:spcAft>
                <a:spcPts val="600"/>
              </a:spcAft>
              <a:defRPr/>
            </a:pPr>
            <a:r>
              <a:rPr lang="en-US" dirty="0">
                <a:solidFill>
                  <a:srgbClr val="202122"/>
                </a:solidFill>
                <a:latin typeface="Arial" panose="020B0604020202020204" pitchFamily="34" charset="0"/>
              </a:rPr>
              <a:t>The process unit will also process all recently deactivated amber alert data to update the ‘active list of license plate numbers’, by making a change in the corresponding record – enter date/time of deactivation of the alert.</a:t>
            </a:r>
          </a:p>
          <a:p>
            <a:pPr lvl="0">
              <a:spcAft>
                <a:spcPts val="600"/>
              </a:spcAft>
              <a:defRPr/>
            </a:pP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3200182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B</a:t>
            </a:r>
            <a:r>
              <a:rPr lang="en-US" sz="2800" b="1" i="0" dirty="0">
                <a:solidFill>
                  <a:srgbClr val="202122"/>
                </a:solidFill>
                <a:effectLst/>
                <a:latin typeface="Arial" panose="020B0604020202020204" pitchFamily="34" charset="0"/>
              </a:rPr>
              <a:t>. Record live traffic data</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BADD64A-13F4-4589-8A8E-24A73EB22CCF}"/>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9493138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C. Extract License Plate Number</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C06DEE06-4958-4FAA-87E7-13EBF0977E05}"/>
              </a:ext>
            </a:extLst>
          </p:cNvPr>
          <p:cNvSpPr txBox="1"/>
          <p:nvPr/>
        </p:nvSpPr>
        <p:spPr>
          <a:xfrm>
            <a:off x="465955" y="1294305"/>
            <a:ext cx="11260090" cy="1431161"/>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This is a pre-trained ML model running in an edge device to detect available license plate numbers from a given list of images. There are three major challenges to develop this model. </a:t>
            </a:r>
          </a:p>
          <a:p>
            <a:pPr marL="342900" lvl="0" indent="-342900">
              <a:spcAft>
                <a:spcPts val="600"/>
              </a:spcAft>
              <a:buAutoNum type="arabicPeriod"/>
              <a:defRPr/>
            </a:pPr>
            <a:r>
              <a:rPr lang="en-US" sz="1200" dirty="0">
                <a:solidFill>
                  <a:srgbClr val="202122"/>
                </a:solidFill>
                <a:latin typeface="Arial" panose="020B0604020202020204" pitchFamily="34" charset="0"/>
              </a:rPr>
              <a:t>It should be fast (to process a stream of images)</a:t>
            </a:r>
          </a:p>
          <a:p>
            <a:pPr marL="342900" lvl="0" indent="-342900">
              <a:spcAft>
                <a:spcPts val="600"/>
              </a:spcAft>
              <a:buAutoNum type="arabicPeriod"/>
              <a:defRPr/>
            </a:pPr>
            <a:r>
              <a:rPr lang="en-US" sz="1200" dirty="0">
                <a:solidFill>
                  <a:srgbClr val="202122"/>
                </a:solidFill>
                <a:latin typeface="Arial" panose="020B0604020202020204" pitchFamily="34" charset="0"/>
              </a:rPr>
              <a:t>It should be accurate (to identify all available license plate numbers from an image)</a:t>
            </a:r>
          </a:p>
          <a:p>
            <a:pPr marL="342900" lvl="0" indent="-342900">
              <a:spcAft>
                <a:spcPts val="600"/>
              </a:spcAft>
              <a:buAutoNum type="arabicPeriod"/>
              <a:defRPr/>
            </a:pPr>
            <a:r>
              <a:rPr lang="en-US" sz="1200" dirty="0">
                <a:solidFill>
                  <a:srgbClr val="202122"/>
                </a:solidFill>
                <a:latin typeface="Arial" panose="020B0604020202020204" pitchFamily="34" charset="0"/>
              </a:rPr>
              <a:t>It should have small foot-print to fit in a small edge device</a:t>
            </a:r>
            <a:endParaRPr lang="en-US" dirty="0">
              <a:solidFill>
                <a:srgbClr val="202122"/>
              </a:solidFill>
              <a:latin typeface="Arial" panose="020B0604020202020204" pitchFamily="34" charset="0"/>
            </a:endParaRPr>
          </a:p>
        </p:txBody>
      </p:sp>
      <p:pic>
        <p:nvPicPr>
          <p:cNvPr id="7" name="Picture 6">
            <a:extLst>
              <a:ext uri="{FF2B5EF4-FFF2-40B4-BE49-F238E27FC236}">
                <a16:creationId xmlns:a16="http://schemas.microsoft.com/office/drawing/2014/main" id="{9F5B79DE-23CE-4F5B-ABBE-8BC59FA46712}"/>
              </a:ext>
            </a:extLst>
          </p:cNvPr>
          <p:cNvPicPr>
            <a:picLocks noChangeAspect="1"/>
          </p:cNvPicPr>
          <p:nvPr/>
        </p:nvPicPr>
        <p:blipFill>
          <a:blip r:embed="rId2"/>
          <a:stretch>
            <a:fillRect/>
          </a:stretch>
        </p:blipFill>
        <p:spPr>
          <a:xfrm>
            <a:off x="9800559" y="2931635"/>
            <a:ext cx="1301938" cy="1950916"/>
          </a:xfrm>
          <a:prstGeom prst="rect">
            <a:avLst/>
          </a:prstGeom>
        </p:spPr>
      </p:pic>
      <p:pic>
        <p:nvPicPr>
          <p:cNvPr id="10" name="Picture 9">
            <a:extLst>
              <a:ext uri="{FF2B5EF4-FFF2-40B4-BE49-F238E27FC236}">
                <a16:creationId xmlns:a16="http://schemas.microsoft.com/office/drawing/2014/main" id="{B731DFF8-B799-413B-B163-4AB54CBD7B1D}"/>
              </a:ext>
            </a:extLst>
          </p:cNvPr>
          <p:cNvPicPr>
            <a:picLocks noChangeAspect="1"/>
          </p:cNvPicPr>
          <p:nvPr/>
        </p:nvPicPr>
        <p:blipFill>
          <a:blip r:embed="rId3"/>
          <a:stretch>
            <a:fillRect/>
          </a:stretch>
        </p:blipFill>
        <p:spPr>
          <a:xfrm>
            <a:off x="777358" y="2931635"/>
            <a:ext cx="1042816" cy="2037180"/>
          </a:xfrm>
          <a:prstGeom prst="rect">
            <a:avLst/>
          </a:prstGeom>
        </p:spPr>
      </p:pic>
      <p:sp>
        <p:nvSpPr>
          <p:cNvPr id="12" name="Right Triangle 11">
            <a:extLst>
              <a:ext uri="{FF2B5EF4-FFF2-40B4-BE49-F238E27FC236}">
                <a16:creationId xmlns:a16="http://schemas.microsoft.com/office/drawing/2014/main" id="{DD1E4973-686F-49FF-9AD9-A1101C9021B6}"/>
              </a:ext>
            </a:extLst>
          </p:cNvPr>
          <p:cNvSpPr/>
          <p:nvPr/>
        </p:nvSpPr>
        <p:spPr>
          <a:xfrm>
            <a:off x="777358" y="5469322"/>
            <a:ext cx="10386204" cy="940622"/>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F5A48D52-E72E-4BEE-A87D-8185BDF3F9E5}"/>
              </a:ext>
            </a:extLst>
          </p:cNvPr>
          <p:cNvSpPr/>
          <p:nvPr/>
        </p:nvSpPr>
        <p:spPr>
          <a:xfrm rot="10800000">
            <a:off x="790761" y="5400343"/>
            <a:ext cx="10386204" cy="940622"/>
          </a:xfrm>
          <a:prstGeom prst="r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52AFE74-6B8C-498A-8EDC-923A8A6E081B}"/>
              </a:ext>
            </a:extLst>
          </p:cNvPr>
          <p:cNvSpPr/>
          <p:nvPr/>
        </p:nvSpPr>
        <p:spPr>
          <a:xfrm>
            <a:off x="752754" y="5858093"/>
            <a:ext cx="4675517" cy="470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Foot-Print, Accuracy, Ease to train a model</a:t>
            </a:r>
          </a:p>
        </p:txBody>
      </p:sp>
      <p:sp>
        <p:nvSpPr>
          <p:cNvPr id="16" name="Rectangle 15">
            <a:extLst>
              <a:ext uri="{FF2B5EF4-FFF2-40B4-BE49-F238E27FC236}">
                <a16:creationId xmlns:a16="http://schemas.microsoft.com/office/drawing/2014/main" id="{42ABBA28-24CD-47FF-AE0C-FD5B0E5358F1}"/>
              </a:ext>
            </a:extLst>
          </p:cNvPr>
          <p:cNvSpPr/>
          <p:nvPr/>
        </p:nvSpPr>
        <p:spPr>
          <a:xfrm>
            <a:off x="6615841" y="5469807"/>
            <a:ext cx="4675517" cy="470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Energy efficiency, Ease to deploy</a:t>
            </a:r>
          </a:p>
        </p:txBody>
      </p:sp>
      <p:sp>
        <p:nvSpPr>
          <p:cNvPr id="18" name="Rectangle 17">
            <a:extLst>
              <a:ext uri="{FF2B5EF4-FFF2-40B4-BE49-F238E27FC236}">
                <a16:creationId xmlns:a16="http://schemas.microsoft.com/office/drawing/2014/main" id="{B51C87AE-69C1-464D-BF15-262C8D589603}"/>
              </a:ext>
            </a:extLst>
          </p:cNvPr>
          <p:cNvSpPr/>
          <p:nvPr/>
        </p:nvSpPr>
        <p:spPr>
          <a:xfrm>
            <a:off x="9735696" y="4861053"/>
            <a:ext cx="1427866" cy="470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ESP32-Cam </a:t>
            </a:r>
          </a:p>
          <a:p>
            <a:pPr algn="ctr"/>
            <a:r>
              <a:rPr lang="en-US" sz="1100" dirty="0">
                <a:solidFill>
                  <a:schemeClr val="tx1"/>
                </a:solidFill>
              </a:rPr>
              <a:t>as the edge device</a:t>
            </a:r>
          </a:p>
        </p:txBody>
      </p:sp>
      <p:sp>
        <p:nvSpPr>
          <p:cNvPr id="20" name="Rectangle 19">
            <a:extLst>
              <a:ext uri="{FF2B5EF4-FFF2-40B4-BE49-F238E27FC236}">
                <a16:creationId xmlns:a16="http://schemas.microsoft.com/office/drawing/2014/main" id="{53552B0B-0508-497D-AA9D-018660A9D52F}"/>
              </a:ext>
            </a:extLst>
          </p:cNvPr>
          <p:cNvSpPr/>
          <p:nvPr/>
        </p:nvSpPr>
        <p:spPr>
          <a:xfrm>
            <a:off x="584833" y="4904327"/>
            <a:ext cx="1427866" cy="470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Mobile phone</a:t>
            </a:r>
          </a:p>
          <a:p>
            <a:pPr algn="ctr"/>
            <a:r>
              <a:rPr lang="en-US" sz="1100" dirty="0">
                <a:solidFill>
                  <a:schemeClr val="tx1"/>
                </a:solidFill>
              </a:rPr>
              <a:t>as the edge device</a:t>
            </a:r>
          </a:p>
        </p:txBody>
      </p:sp>
      <p:sp>
        <p:nvSpPr>
          <p:cNvPr id="22" name="Rectangle: Rounded Corners 21">
            <a:extLst>
              <a:ext uri="{FF2B5EF4-FFF2-40B4-BE49-F238E27FC236}">
                <a16:creationId xmlns:a16="http://schemas.microsoft.com/office/drawing/2014/main" id="{A24C5ACE-0ADC-4703-AE0C-6ED7B5AA3BF7}"/>
              </a:ext>
            </a:extLst>
          </p:cNvPr>
          <p:cNvSpPr/>
          <p:nvPr/>
        </p:nvSpPr>
        <p:spPr>
          <a:xfrm>
            <a:off x="5288958" y="2931635"/>
            <a:ext cx="1042816" cy="2139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LuK</a:t>
            </a:r>
          </a:p>
          <a:p>
            <a:pPr algn="ctr"/>
            <a:r>
              <a:rPr lang="en-US" dirty="0"/>
              <a:t>Edge Device</a:t>
            </a:r>
          </a:p>
          <a:p>
            <a:pPr algn="ctr"/>
            <a:r>
              <a:rPr lang="en-US" dirty="0"/>
              <a:t>???????</a:t>
            </a:r>
          </a:p>
        </p:txBody>
      </p:sp>
    </p:spTree>
    <p:extLst>
      <p:ext uri="{BB962C8B-B14F-4D97-AF65-F5344CB8AC3E}">
        <p14:creationId xmlns:p14="http://schemas.microsoft.com/office/powerpoint/2010/main" val="36650683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D</a:t>
            </a:r>
            <a:r>
              <a:rPr lang="en-US" sz="2800" b="1" i="0" dirty="0">
                <a:solidFill>
                  <a:srgbClr val="202122"/>
                </a:solidFill>
                <a:effectLst/>
                <a:latin typeface="Arial" panose="020B0604020202020204" pitchFamily="34" charset="0"/>
              </a:rPr>
              <a:t>. Matching Logic</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199CD533-8F1B-451C-A450-837003F8B025}"/>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33723349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349215" cy="640080"/>
          </a:xfrm>
        </p:spPr>
        <p:txBody>
          <a:bodyPr>
            <a:noAutofit/>
          </a:bodyPr>
          <a:lstStyle/>
          <a:p>
            <a:r>
              <a:rPr lang="en-US" sz="2400" b="1" i="0">
                <a:solidFill>
                  <a:srgbClr val="202122"/>
                </a:solidFill>
                <a:effectLst/>
                <a:latin typeface="Arial" panose="020B0604020202020204" pitchFamily="34" charset="0"/>
              </a:rPr>
              <a:t>Amber Alert</a:t>
            </a:r>
            <a:endParaRPr lang="en-US" sz="240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103768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i="0" dirty="0">
                <a:solidFill>
                  <a:srgbClr val="202122"/>
                </a:solidFill>
                <a:effectLst/>
                <a:latin typeface="Arial" panose="020B0604020202020204" pitchFamily="34" charset="0"/>
              </a:rPr>
              <a:t>Amber Alert</a:t>
            </a:r>
            <a:r>
              <a:rPr lang="en-US" sz="1800" i="0" dirty="0">
                <a:solidFill>
                  <a:srgbClr val="202122"/>
                </a:solidFill>
                <a:effectLst/>
                <a:latin typeface="Arial" panose="020B0604020202020204" pitchFamily="34" charset="0"/>
              </a:rPr>
              <a:t> is one of the most effective tool to look for missing children. </a:t>
            </a:r>
            <a:r>
              <a:rPr lang="en-US" sz="1800" b="0" i="0" dirty="0">
                <a:solidFill>
                  <a:srgbClr val="202122"/>
                </a:solidFill>
                <a:effectLst/>
                <a:latin typeface="Arial" panose="020B0604020202020204" pitchFamily="34" charset="0"/>
              </a:rPr>
              <a:t>These alerts are distributed via different channels, including electronics traffic control signs (as shown below). </a:t>
            </a:r>
          </a:p>
          <a:p>
            <a:pPr marL="0" lvl="0" indent="0">
              <a:spcAft>
                <a:spcPts val="600"/>
              </a:spcAft>
              <a:buNone/>
              <a:defRPr/>
            </a:pPr>
            <a:r>
              <a:rPr lang="en-US" sz="1800" b="0" i="0" dirty="0">
                <a:solidFill>
                  <a:srgbClr val="202122"/>
                </a:solidFill>
                <a:effectLst/>
                <a:latin typeface="Arial" panose="020B0604020202020204" pitchFamily="34" charset="0"/>
              </a:rPr>
              <a:t>Unfortunately, it is almost impossible to remember the details (like license plate number) and look for the car (matching license plate number), while driving. Here, let me introduce </a:t>
            </a:r>
            <a:r>
              <a:rPr lang="en-US" sz="1800" b="1" i="0" u="sng" dirty="0">
                <a:solidFill>
                  <a:srgbClr val="202122"/>
                </a:solidFill>
                <a:effectLst/>
                <a:latin typeface="Arial" panose="020B0604020202020204" pitchFamily="34" charset="0"/>
              </a:rPr>
              <a:t>LuK</a:t>
            </a:r>
            <a:r>
              <a:rPr lang="en-US" sz="1800" b="0" i="0" dirty="0">
                <a:solidFill>
                  <a:srgbClr val="202122"/>
                </a:solidFill>
                <a:effectLst/>
                <a:latin typeface="Arial" panose="020B0604020202020204" pitchFamily="34" charset="0"/>
              </a:rPr>
              <a:t>, a technology solution, which can automate these steps. </a:t>
            </a:r>
          </a:p>
        </p:txBody>
      </p:sp>
      <p:pic>
        <p:nvPicPr>
          <p:cNvPr id="1026" name="Picture 2" descr="Amber Alert (example)">
            <a:extLst>
              <a:ext uri="{FF2B5EF4-FFF2-40B4-BE49-F238E27FC236}">
                <a16:creationId xmlns:a16="http://schemas.microsoft.com/office/drawing/2014/main" id="{780909E7-5007-4F99-B352-6FCB2C65B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72" y="3336121"/>
            <a:ext cx="3919358" cy="2351615"/>
          </a:xfrm>
          <a:prstGeom prst="rect">
            <a:avLst/>
          </a:prstGeom>
          <a:noFill/>
        </p:spPr>
      </p:pic>
      <p:pic>
        <p:nvPicPr>
          <p:cNvPr id="2050" name="Picture 2" descr="Amber Alert (example)">
            <a:extLst>
              <a:ext uri="{FF2B5EF4-FFF2-40B4-BE49-F238E27FC236}">
                <a16:creationId xmlns:a16="http://schemas.microsoft.com/office/drawing/2014/main" id="{12A63A3C-CA9A-4D2C-AA07-7585407C8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4692" y="2964865"/>
            <a:ext cx="4347717" cy="3094125"/>
          </a:xfrm>
          <a:prstGeom prst="rect">
            <a:avLst/>
          </a:prstGeom>
          <a:noFill/>
        </p:spPr>
      </p:pic>
      <p:pic>
        <p:nvPicPr>
          <p:cNvPr id="4098" name="Picture 2" descr="Amber Alert (example)">
            <a:extLst>
              <a:ext uri="{FF2B5EF4-FFF2-40B4-BE49-F238E27FC236}">
                <a16:creationId xmlns:a16="http://schemas.microsoft.com/office/drawing/2014/main" id="{232C67E2-AFF9-4F82-A2F3-66E65B5AAA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417" y="4333914"/>
            <a:ext cx="3777107" cy="21246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AC94072A-3A52-4CCC-A5EC-F6C5333C1DD4}"/>
              </a:ext>
            </a:extLst>
          </p:cNvPr>
          <p:cNvPicPr>
            <a:picLocks noChangeAspect="1"/>
          </p:cNvPicPr>
          <p:nvPr/>
        </p:nvPicPr>
        <p:blipFill>
          <a:blip r:embed="rId6"/>
          <a:stretch>
            <a:fillRect/>
          </a:stretch>
        </p:blipFill>
        <p:spPr>
          <a:xfrm>
            <a:off x="8850912" y="3142694"/>
            <a:ext cx="1596914" cy="3441687"/>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E</a:t>
            </a:r>
            <a:r>
              <a:rPr lang="en-US" sz="2800" b="1" i="0" dirty="0">
                <a:solidFill>
                  <a:srgbClr val="202122"/>
                </a:solidFill>
                <a:effectLst/>
                <a:latin typeface="Arial" panose="020B0604020202020204" pitchFamily="34" charset="0"/>
              </a:rPr>
              <a:t>. Show Alert</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B3A893AE-5B70-4A6D-BCBE-6796FDD33D58}"/>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3813672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F</a:t>
            </a:r>
            <a:r>
              <a:rPr lang="en-US" sz="2800" b="1" i="0" dirty="0">
                <a:solidFill>
                  <a:srgbClr val="202122"/>
                </a:solidFill>
                <a:effectLst/>
                <a:latin typeface="Arial" panose="020B0604020202020204" pitchFamily="34" charset="0"/>
              </a:rPr>
              <a:t>. Aggregated Dashboard</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7759D7B2-1035-4A48-8365-7945F7FB203C}"/>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42369257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rPr>
              <a:t>G</a:t>
            </a:r>
            <a:r>
              <a:rPr lang="en-US" sz="2800" b="1" i="0" dirty="0">
                <a:solidFill>
                  <a:srgbClr val="202122"/>
                </a:solidFill>
                <a:effectLst/>
                <a:latin typeface="Arial" panose="020B0604020202020204" pitchFamily="34" charset="0"/>
              </a:rPr>
              <a:t>. Call Authority</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354DFD9-0335-49B5-AA6E-EA54DDDE073D}"/>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14688240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Appendix</a:t>
            </a:r>
          </a:p>
        </p:txBody>
      </p:sp>
    </p:spTree>
    <p:extLst>
      <p:ext uri="{BB962C8B-B14F-4D97-AF65-F5344CB8AC3E}">
        <p14:creationId xmlns:p14="http://schemas.microsoft.com/office/powerpoint/2010/main" val="372922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a:latin typeface="Segoe UI Light" panose="020B0502040204020203" pitchFamily="34" charset="0"/>
                <a:cs typeface="Segoe UI Light" panose="020B0502040204020203" pitchFamily="34" charset="0"/>
              </a:rPr>
              <a:t>Future Reference</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Bef>
                <a:spcPts val="1200"/>
              </a:spcBef>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What is Amber Alert</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2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Missing Children Statistics (2021)</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200"/>
              </a:spcBef>
              <a:spcAft>
                <a:spcPts val="0"/>
              </a:spcAft>
              <a:buNone/>
            </a:pPr>
            <a:r>
              <a:rPr lang="en-US" sz="2000" u="sng" dirty="0">
                <a:latin typeface="Segoe UI Light" panose="020B0502040204020203" pitchFamily="34" charset="0"/>
                <a:cs typeface="Segoe UI Light" panose="020B0502040204020203" pitchFamily="34" charset="0"/>
                <a:hlinkClick r:id="rId5" tooltip="Visit the PowerPoint team blog"/>
              </a:rPr>
              <a:t>2019 Amber Alert Report</a:t>
            </a:r>
            <a:endParaRPr lang="en-US" sz="2000" u="sng" dirty="0">
              <a:latin typeface="Segoe UI Light" panose="020B0502040204020203" pitchFamily="34" charset="0"/>
              <a:cs typeface="Segoe UI Light" panose="020B0502040204020203" pitchFamily="34" charset="0"/>
            </a:endParaRPr>
          </a:p>
          <a:p>
            <a:pPr>
              <a:lnSpc>
                <a:spcPts val="3600"/>
              </a:lnSpc>
              <a:spcBef>
                <a:spcPts val="1200"/>
              </a:spcBef>
              <a:spcAft>
                <a:spcPts val="0"/>
              </a:spcAft>
            </a:pPr>
            <a:r>
              <a:rPr lang="en-US" sz="2000" u="sng" dirty="0">
                <a:latin typeface="Segoe UI Light" panose="020B0502040204020203" pitchFamily="34" charset="0"/>
                <a:cs typeface="Segoe UI Light" panose="020B0502040204020203" pitchFamily="34" charset="0"/>
                <a:hlinkClick r:id="rId6" tooltip="Visit the PowerPoint team blog"/>
              </a:rPr>
              <a:t>Source Code (</a:t>
            </a:r>
            <a:r>
              <a:rPr lang="en-US" sz="2000" u="sng" dirty="0" err="1">
                <a:latin typeface="Segoe UI Light" panose="020B0502040204020203" pitchFamily="34" charset="0"/>
                <a:cs typeface="Segoe UI Light" panose="020B0502040204020203" pitchFamily="34" charset="0"/>
                <a:hlinkClick r:id="rId6" tooltip="Visit the PowerPoint team blog"/>
              </a:rPr>
              <a:t>github</a:t>
            </a:r>
            <a:r>
              <a:rPr lang="en-US" sz="2000" u="sng" dirty="0">
                <a:latin typeface="Segoe UI Light" panose="020B0502040204020203" pitchFamily="34" charset="0"/>
                <a:cs typeface="Segoe UI Light" panose="020B0502040204020203" pitchFamily="34" charset="0"/>
                <a:hlinkClick r:id="rId6" tooltip="Visit the PowerPoint team blog"/>
              </a:rPr>
              <a:t>)</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2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87898" y="3869597"/>
            <a:ext cx="661940" cy="661940"/>
          </a:xfrm>
          <a:prstGeom prst="rect">
            <a:avLst/>
          </a:prstGeom>
        </p:spPr>
      </p:pic>
      <p:pic>
        <p:nvPicPr>
          <p:cNvPr id="3" name="Picture 2"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C3B209DB-842D-4302-8660-1A5571E5A1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91005" y="2599519"/>
            <a:ext cx="661940" cy="661940"/>
          </a:xfrm>
          <a:prstGeom prst="rect">
            <a:avLst/>
          </a:prstGeom>
        </p:spPr>
      </p:pic>
      <p:pic>
        <p:nvPicPr>
          <p:cNvPr id="4" name="Picture 3" descr="Arrow pointing right with a hyperlink to free PowerPoint training. Select the image to access free PowerPoint training">
            <a:hlinkClick r:id="rId4" tooltip="Select here to go to free PowerPoint training."/>
            <a:extLst>
              <a:ext uri="{FF2B5EF4-FFF2-40B4-BE49-F238E27FC236}">
                <a16:creationId xmlns:a16="http://schemas.microsoft.com/office/drawing/2014/main" id="{E79DD93F-C847-4AB8-8C9B-6FF8B66744B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91005" y="3234558"/>
            <a:ext cx="661940" cy="661940"/>
          </a:xfrm>
          <a:prstGeom prst="rect">
            <a:avLst/>
          </a:prstGeom>
        </p:spPr>
      </p:pic>
      <p:pic>
        <p:nvPicPr>
          <p:cNvPr id="2" name="Picture 1" descr="Arrow pointing right with a hyperlink to the PowerPoint team blog. Select the image to visit the PowerPoint team blog ">
            <a:hlinkClick r:id="rId6" tooltip="Select here to visit the PowerPoint team blog."/>
            <a:extLst>
              <a:ext uri="{FF2B5EF4-FFF2-40B4-BE49-F238E27FC236}">
                <a16:creationId xmlns:a16="http://schemas.microsoft.com/office/drawing/2014/main" id="{22C9DDBF-26AF-47C0-97A7-2D64BB0C686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0995" y="4504636"/>
            <a:ext cx="661940" cy="661940"/>
          </a:xfrm>
          <a:prstGeom prst="rect">
            <a:avLst/>
          </a:prstGeom>
        </p:spPr>
      </p:pic>
    </p:spTree>
    <p:extLst>
      <p:ext uri="{BB962C8B-B14F-4D97-AF65-F5344CB8AC3E}">
        <p14:creationId xmlns:p14="http://schemas.microsoft.com/office/powerpoint/2010/main" val="2590162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What is LuK?</a:t>
            </a:r>
            <a:endParaRPr lang="en-US" dirty="0">
              <a:latin typeface="Segoe UI Light" panose="020B0502040204020203" pitchFamily="34" charset="0"/>
              <a:cs typeface="Segoe UI Light" panose="020B0502040204020203" pitchFamily="34" charset="0"/>
            </a:endParaRPr>
          </a:p>
        </p:txBody>
      </p:sp>
      <p:sp>
        <p:nvSpPr>
          <p:cNvPr id="34" name="TextBox 33">
            <a:extLst>
              <a:ext uri="{FF2B5EF4-FFF2-40B4-BE49-F238E27FC236}">
                <a16:creationId xmlns:a16="http://schemas.microsoft.com/office/drawing/2014/main" id="{DA760BD6-A795-4932-B02F-82BCB2ACF988}"/>
              </a:ext>
            </a:extLst>
          </p:cNvPr>
          <p:cNvSpPr txBox="1"/>
          <p:nvPr/>
        </p:nvSpPr>
        <p:spPr>
          <a:xfrm>
            <a:off x="465954" y="1294305"/>
            <a:ext cx="11238157" cy="1077218"/>
          </a:xfrm>
          <a:prstGeom prst="rect">
            <a:avLst/>
          </a:prstGeom>
          <a:noFill/>
        </p:spPr>
        <p:txBody>
          <a:bodyPr wrap="square">
            <a:spAutoFit/>
          </a:bodyPr>
          <a:lstStyle/>
          <a:p>
            <a:pPr marL="285750" lvl="0" indent="-285750">
              <a:spcAft>
                <a:spcPts val="600"/>
              </a:spcAft>
              <a:buFont typeface="Wingdings" panose="05000000000000000000" pitchFamily="2" charset="2"/>
              <a:buChar char="v"/>
              <a:defRPr/>
            </a:pPr>
            <a:r>
              <a:rPr lang="en-US" sz="1800" i="0" dirty="0">
                <a:solidFill>
                  <a:srgbClr val="202122"/>
                </a:solidFill>
                <a:effectLst/>
                <a:latin typeface="Arial" panose="020B0604020202020204" pitchFamily="34" charset="0"/>
              </a:rPr>
              <a:t>LuK is a small edge device with camera.</a:t>
            </a:r>
          </a:p>
          <a:p>
            <a:pPr marL="285750" lvl="0" indent="-285750">
              <a:spcAft>
                <a:spcPts val="600"/>
              </a:spcAft>
              <a:buFont typeface="Wingdings" panose="05000000000000000000" pitchFamily="2" charset="2"/>
              <a:buChar char="v"/>
              <a:defRPr/>
            </a:pPr>
            <a:r>
              <a:rPr lang="en-US" sz="1800" dirty="0">
                <a:solidFill>
                  <a:srgbClr val="202122"/>
                </a:solidFill>
                <a:latin typeface="Arial" panose="020B0604020202020204" pitchFamily="34" charset="0"/>
              </a:rPr>
              <a:t>LuK can be mounted in car dashboard to record video of the traffic.</a:t>
            </a:r>
          </a:p>
          <a:p>
            <a:pPr marL="285750" lvl="0" indent="-285750">
              <a:spcAft>
                <a:spcPts val="600"/>
              </a:spcAft>
              <a:buFont typeface="Wingdings" panose="05000000000000000000" pitchFamily="2" charset="2"/>
              <a:buChar char="v"/>
              <a:defRPr/>
            </a:pPr>
            <a:r>
              <a:rPr lang="en-US" sz="1800" i="0" dirty="0">
                <a:solidFill>
                  <a:srgbClr val="202122"/>
                </a:solidFill>
                <a:effectLst/>
                <a:latin typeface="Arial" panose="020B0604020202020204" pitchFamily="34" charset="0"/>
              </a:rPr>
              <a:t>LuK can process real time video stream using on-board ML model to identify all license plate numbers.</a:t>
            </a:r>
          </a:p>
        </p:txBody>
      </p:sp>
      <p:sp>
        <p:nvSpPr>
          <p:cNvPr id="18" name="TextBox 17">
            <a:extLst>
              <a:ext uri="{FF2B5EF4-FFF2-40B4-BE49-F238E27FC236}">
                <a16:creationId xmlns:a16="http://schemas.microsoft.com/office/drawing/2014/main" id="{596A7922-8B37-410D-835A-8236061FCF9D}"/>
              </a:ext>
            </a:extLst>
          </p:cNvPr>
          <p:cNvSpPr txBox="1"/>
          <p:nvPr/>
        </p:nvSpPr>
        <p:spPr>
          <a:xfrm>
            <a:off x="465954" y="2371523"/>
            <a:ext cx="10924632" cy="1354217"/>
          </a:xfrm>
          <a:prstGeom prst="rect">
            <a:avLst/>
          </a:prstGeom>
          <a:noFill/>
        </p:spPr>
        <p:txBody>
          <a:bodyPr wrap="square">
            <a:spAutoFit/>
          </a:bodyPr>
          <a:lstStyle/>
          <a:p>
            <a:pPr marL="285750" indent="-285750">
              <a:spcAft>
                <a:spcPts val="600"/>
              </a:spcAft>
              <a:buFont typeface="Wingdings" panose="05000000000000000000" pitchFamily="2" charset="2"/>
              <a:buChar char="v"/>
              <a:defRPr/>
            </a:pPr>
            <a:r>
              <a:rPr lang="en-US" sz="1800" dirty="0">
                <a:solidFill>
                  <a:srgbClr val="202122"/>
                </a:solidFill>
                <a:latin typeface="Arial" panose="020B0604020202020204" pitchFamily="34" charset="0"/>
              </a:rPr>
              <a:t>LuK can pull Amber Alert details (like License plate number) from the cloud and match with live recorded traffic data.</a:t>
            </a:r>
          </a:p>
          <a:p>
            <a:pPr marL="285750" lvl="0" indent="-285750">
              <a:spcAft>
                <a:spcPts val="600"/>
              </a:spcAft>
              <a:buFont typeface="Wingdings" panose="05000000000000000000" pitchFamily="2" charset="2"/>
              <a:buChar char="v"/>
              <a:defRPr/>
            </a:pPr>
            <a:r>
              <a:rPr lang="en-US" sz="1800" dirty="0">
                <a:solidFill>
                  <a:srgbClr val="202122"/>
                </a:solidFill>
                <a:latin typeface="Arial" panose="020B0604020202020204" pitchFamily="34" charset="0"/>
              </a:rPr>
              <a:t>LuK can generate mobile notification, once match is found.</a:t>
            </a:r>
          </a:p>
          <a:p>
            <a:pPr marL="285750" lvl="0" indent="-285750">
              <a:spcAft>
                <a:spcPts val="600"/>
              </a:spcAft>
              <a:buFont typeface="Wingdings" panose="05000000000000000000" pitchFamily="2" charset="2"/>
              <a:buChar char="v"/>
              <a:defRPr/>
            </a:pPr>
            <a:r>
              <a:rPr lang="en-US" sz="1800" dirty="0">
                <a:solidFill>
                  <a:srgbClr val="202122"/>
                </a:solidFill>
                <a:latin typeface="Arial" panose="020B0604020202020204" pitchFamily="34" charset="0"/>
              </a:rPr>
              <a:t>LuK can push data to cloud to generate aggregated dashboard with matching data.</a:t>
            </a:r>
          </a:p>
        </p:txBody>
      </p:sp>
    </p:spTree>
    <p:extLst>
      <p:ext uri="{BB962C8B-B14F-4D97-AF65-F5344CB8AC3E}">
        <p14:creationId xmlns:p14="http://schemas.microsoft.com/office/powerpoint/2010/main" val="952574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What is new in LuK 2.0?</a:t>
            </a:r>
            <a:endParaRPr lang="en-US" dirty="0">
              <a:latin typeface="Segoe UI Light" panose="020B0502040204020203" pitchFamily="34" charset="0"/>
              <a:cs typeface="Segoe UI Light" panose="020B0502040204020203" pitchFamily="34" charset="0"/>
            </a:endParaRPr>
          </a:p>
        </p:txBody>
      </p:sp>
      <p:sp>
        <p:nvSpPr>
          <p:cNvPr id="34" name="TextBox 33">
            <a:extLst>
              <a:ext uri="{FF2B5EF4-FFF2-40B4-BE49-F238E27FC236}">
                <a16:creationId xmlns:a16="http://schemas.microsoft.com/office/drawing/2014/main" id="{DA760BD6-A795-4932-B02F-82BCB2ACF988}"/>
              </a:ext>
            </a:extLst>
          </p:cNvPr>
          <p:cNvSpPr txBox="1"/>
          <p:nvPr/>
        </p:nvSpPr>
        <p:spPr>
          <a:xfrm>
            <a:off x="465954" y="1294305"/>
            <a:ext cx="11238157" cy="2462213"/>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Due to the time constraint, the LuK 1.0 was developed as a mobile phone-based solution. The LuK 2.0 will be developed using a real edge device, where the matching logic (powered by a ML model) will be implemented in a chip. </a:t>
            </a:r>
          </a:p>
          <a:p>
            <a:pPr lvl="0">
              <a:spcAft>
                <a:spcPts val="600"/>
              </a:spcAft>
              <a:defRPr/>
            </a:pPr>
            <a:endParaRPr lang="en-US" dirty="0">
              <a:solidFill>
                <a:srgbClr val="202122"/>
              </a:solidFill>
              <a:latin typeface="Arial" panose="020B0604020202020204" pitchFamily="34" charset="0"/>
            </a:endParaRPr>
          </a:p>
          <a:p>
            <a:pPr lvl="0">
              <a:spcAft>
                <a:spcPts val="600"/>
              </a:spcAft>
              <a:defRPr/>
            </a:pPr>
            <a:r>
              <a:rPr lang="en-US" dirty="0">
                <a:solidFill>
                  <a:srgbClr val="202122"/>
                </a:solidFill>
                <a:latin typeface="Arial" panose="020B0604020202020204" pitchFamily="34" charset="0"/>
              </a:rPr>
              <a:t>The current aspiration is to use ESP32-Cam chip for this project. The chip has the capability of recording videos and running light-weight ML model on-board. But the constraint is its very small footprint - only 520KB RAM, 4MB </a:t>
            </a:r>
            <a:r>
              <a:rPr lang="en-US" dirty="0" err="1">
                <a:solidFill>
                  <a:srgbClr val="202122"/>
                </a:solidFill>
                <a:latin typeface="Arial" panose="020B0604020202020204" pitchFamily="34" charset="0"/>
              </a:rPr>
              <a:t>Pseudostatic</a:t>
            </a:r>
            <a:r>
              <a:rPr lang="en-US" dirty="0">
                <a:solidFill>
                  <a:srgbClr val="202122"/>
                </a:solidFill>
                <a:latin typeface="Arial" panose="020B0604020202020204" pitchFamily="34" charset="0"/>
              </a:rPr>
              <a:t> RAM and 32MB Flash memory. So, we may decide to use some other more powerful chip as this edge device.</a:t>
            </a:r>
          </a:p>
        </p:txBody>
      </p:sp>
    </p:spTree>
    <p:extLst>
      <p:ext uri="{BB962C8B-B14F-4D97-AF65-F5344CB8AC3E}">
        <p14:creationId xmlns:p14="http://schemas.microsoft.com/office/powerpoint/2010/main" val="3866174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7D1599C-3B2B-4659-8C0E-D005034248AD}"/>
              </a:ext>
            </a:extLst>
          </p:cNvPr>
          <p:cNvSpPr/>
          <p:nvPr/>
        </p:nvSpPr>
        <p:spPr>
          <a:xfrm>
            <a:off x="429800" y="1397360"/>
            <a:ext cx="1661202" cy="47677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145F7D7-CAB4-4052-8F25-2ED6DB597310}"/>
              </a:ext>
            </a:extLst>
          </p:cNvPr>
          <p:cNvSpPr/>
          <p:nvPr/>
        </p:nvSpPr>
        <p:spPr>
          <a:xfrm>
            <a:off x="2123702" y="1394544"/>
            <a:ext cx="9453398" cy="47677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High-level dataflow architecture</a:t>
            </a:r>
            <a:endParaRPr lang="en-US" dirty="0">
              <a:latin typeface="Segoe UI Light" panose="020B0502040204020203" pitchFamily="34" charset="0"/>
              <a:cs typeface="Segoe UI Light" panose="020B0502040204020203" pitchFamily="34" charset="0"/>
            </a:endParaRPr>
          </a:p>
        </p:txBody>
      </p:sp>
      <p:pic>
        <p:nvPicPr>
          <p:cNvPr id="1026" name="Picture 2" descr="See the source image">
            <a:extLst>
              <a:ext uri="{FF2B5EF4-FFF2-40B4-BE49-F238E27FC236}">
                <a16:creationId xmlns:a16="http://schemas.microsoft.com/office/drawing/2014/main" id="{5813E436-3D5F-4F14-9B72-0C96CB224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2" y="1564020"/>
            <a:ext cx="1284014" cy="907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napshot of footage taken with a dash cam showing the car car in front in close view.">
            <a:extLst>
              <a:ext uri="{FF2B5EF4-FFF2-40B4-BE49-F238E27FC236}">
                <a16:creationId xmlns:a16="http://schemas.microsoft.com/office/drawing/2014/main" id="{31A1A2B2-9AA5-4F0B-A889-AE0D46FCC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17" y="3967964"/>
            <a:ext cx="1117297" cy="8379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1BE933-5E4E-497A-9810-0F8051C178BC}"/>
              </a:ext>
            </a:extLst>
          </p:cNvPr>
          <p:cNvSpPr/>
          <p:nvPr/>
        </p:nvSpPr>
        <p:spPr>
          <a:xfrm>
            <a:off x="3106312" y="2708868"/>
            <a:ext cx="2162755"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Process live Amber Alert data</a:t>
            </a:r>
          </a:p>
        </p:txBody>
      </p:sp>
      <p:sp>
        <p:nvSpPr>
          <p:cNvPr id="4" name="Rectangle 3">
            <a:extLst>
              <a:ext uri="{FF2B5EF4-FFF2-40B4-BE49-F238E27FC236}">
                <a16:creationId xmlns:a16="http://schemas.microsoft.com/office/drawing/2014/main" id="{47CF51D9-994E-4725-A640-391D72FA98B0}"/>
              </a:ext>
            </a:extLst>
          </p:cNvPr>
          <p:cNvSpPr/>
          <p:nvPr/>
        </p:nvSpPr>
        <p:spPr>
          <a:xfrm>
            <a:off x="3106312" y="4894230"/>
            <a:ext cx="1784866"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Record Live Traffic Data</a:t>
            </a:r>
          </a:p>
        </p:txBody>
      </p:sp>
      <p:sp>
        <p:nvSpPr>
          <p:cNvPr id="5" name="Rectangle 4">
            <a:extLst>
              <a:ext uri="{FF2B5EF4-FFF2-40B4-BE49-F238E27FC236}">
                <a16:creationId xmlns:a16="http://schemas.microsoft.com/office/drawing/2014/main" id="{305DCCA0-28CD-4E1D-B044-D4675FF1F1FD}"/>
              </a:ext>
            </a:extLst>
          </p:cNvPr>
          <p:cNvSpPr/>
          <p:nvPr/>
        </p:nvSpPr>
        <p:spPr>
          <a:xfrm>
            <a:off x="5449630" y="4894230"/>
            <a:ext cx="2162755"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Extract License Plate Number</a:t>
            </a:r>
          </a:p>
        </p:txBody>
      </p:sp>
      <p:pic>
        <p:nvPicPr>
          <p:cNvPr id="6" name="Picture 2" descr="Puzzle icon - Technology Mix">
            <a:extLst>
              <a:ext uri="{FF2B5EF4-FFF2-40B4-BE49-F238E27FC236}">
                <a16:creationId xmlns:a16="http://schemas.microsoft.com/office/drawing/2014/main" id="{F151559D-22CF-420E-A975-E61700735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75" y="1537662"/>
            <a:ext cx="1125110" cy="112511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58C864C-8594-453D-979E-194ECDB06DB7}"/>
              </a:ext>
            </a:extLst>
          </p:cNvPr>
          <p:cNvSpPr/>
          <p:nvPr/>
        </p:nvSpPr>
        <p:spPr>
          <a:xfrm>
            <a:off x="5933789" y="2708868"/>
            <a:ext cx="1195682"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Matching Logic</a:t>
            </a:r>
          </a:p>
        </p:txBody>
      </p:sp>
      <p:pic>
        <p:nvPicPr>
          <p:cNvPr id="10" name="Picture 6" descr="Free Mobile phone Icon, Symbol. PNG, SVG Download.">
            <a:extLst>
              <a:ext uri="{FF2B5EF4-FFF2-40B4-BE49-F238E27FC236}">
                <a16:creationId xmlns:a16="http://schemas.microsoft.com/office/drawing/2014/main" id="{65DD8F3D-9B11-4565-8168-9FBD828748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1467" y="1589418"/>
            <a:ext cx="1054211" cy="105421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E759105-9D94-44BE-998F-9BE959545B83}"/>
              </a:ext>
            </a:extLst>
          </p:cNvPr>
          <p:cNvSpPr/>
          <p:nvPr/>
        </p:nvSpPr>
        <p:spPr>
          <a:xfrm>
            <a:off x="8738486" y="2708868"/>
            <a:ext cx="920173"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Show Alert</a:t>
            </a:r>
          </a:p>
        </p:txBody>
      </p:sp>
      <p:pic>
        <p:nvPicPr>
          <p:cNvPr id="14" name="Picture 13">
            <a:extLst>
              <a:ext uri="{FF2B5EF4-FFF2-40B4-BE49-F238E27FC236}">
                <a16:creationId xmlns:a16="http://schemas.microsoft.com/office/drawing/2014/main" id="{EECE81E9-D2D5-4C28-A2B2-B57ED468C061}"/>
              </a:ext>
            </a:extLst>
          </p:cNvPr>
          <p:cNvPicPr>
            <a:picLocks noChangeAspect="1"/>
          </p:cNvPicPr>
          <p:nvPr/>
        </p:nvPicPr>
        <p:blipFill>
          <a:blip r:embed="rId6"/>
          <a:stretch>
            <a:fillRect/>
          </a:stretch>
        </p:blipFill>
        <p:spPr>
          <a:xfrm>
            <a:off x="3625636" y="1698824"/>
            <a:ext cx="1041255" cy="953013"/>
          </a:xfrm>
          <a:prstGeom prst="rect">
            <a:avLst/>
          </a:prstGeom>
        </p:spPr>
      </p:pic>
      <p:pic>
        <p:nvPicPr>
          <p:cNvPr id="16" name="Picture 15">
            <a:extLst>
              <a:ext uri="{FF2B5EF4-FFF2-40B4-BE49-F238E27FC236}">
                <a16:creationId xmlns:a16="http://schemas.microsoft.com/office/drawing/2014/main" id="{9EFAF49A-38BA-4F7B-8394-E5F581E1A75A}"/>
              </a:ext>
            </a:extLst>
          </p:cNvPr>
          <p:cNvPicPr>
            <a:picLocks noChangeAspect="1"/>
          </p:cNvPicPr>
          <p:nvPr/>
        </p:nvPicPr>
        <p:blipFill>
          <a:blip r:embed="rId7"/>
          <a:stretch>
            <a:fillRect/>
          </a:stretch>
        </p:blipFill>
        <p:spPr>
          <a:xfrm>
            <a:off x="3498613" y="4013585"/>
            <a:ext cx="1000265" cy="847843"/>
          </a:xfrm>
          <a:prstGeom prst="rect">
            <a:avLst/>
          </a:prstGeom>
        </p:spPr>
      </p:pic>
      <p:pic>
        <p:nvPicPr>
          <p:cNvPr id="19" name="Picture 18">
            <a:extLst>
              <a:ext uri="{FF2B5EF4-FFF2-40B4-BE49-F238E27FC236}">
                <a16:creationId xmlns:a16="http://schemas.microsoft.com/office/drawing/2014/main" id="{FC71BA49-7288-4573-828F-6D4D474833A8}"/>
              </a:ext>
            </a:extLst>
          </p:cNvPr>
          <p:cNvPicPr>
            <a:picLocks noChangeAspect="1"/>
          </p:cNvPicPr>
          <p:nvPr/>
        </p:nvPicPr>
        <p:blipFill>
          <a:blip r:embed="rId8"/>
          <a:stretch>
            <a:fillRect/>
          </a:stretch>
        </p:blipFill>
        <p:spPr>
          <a:xfrm>
            <a:off x="6088033" y="4059277"/>
            <a:ext cx="885949" cy="781159"/>
          </a:xfrm>
          <a:prstGeom prst="rect">
            <a:avLst/>
          </a:prstGeom>
        </p:spPr>
      </p:pic>
      <p:pic>
        <p:nvPicPr>
          <p:cNvPr id="1032" name="Picture 8" descr="Phone, call Free Icon - Icon-Icons.com">
            <a:extLst>
              <a:ext uri="{FF2B5EF4-FFF2-40B4-BE49-F238E27FC236}">
                <a16:creationId xmlns:a16="http://schemas.microsoft.com/office/drawing/2014/main" id="{452CB066-2C3B-42DE-9A57-41CE3E4CFC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1688" y="1649800"/>
            <a:ext cx="704714" cy="900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CFEAB58C-D02F-4DB5-9E02-838BAC387BD1}"/>
              </a:ext>
            </a:extLst>
          </p:cNvPr>
          <p:cNvSpPr/>
          <p:nvPr/>
        </p:nvSpPr>
        <p:spPr>
          <a:xfrm>
            <a:off x="10274061" y="2708868"/>
            <a:ext cx="1099968"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Call Authority</a:t>
            </a:r>
          </a:p>
        </p:txBody>
      </p:sp>
      <p:pic>
        <p:nvPicPr>
          <p:cNvPr id="21" name="Picture 10" descr="Dashboard, kpi, report, seo icon - Download on Iconfinder">
            <a:extLst>
              <a:ext uri="{FF2B5EF4-FFF2-40B4-BE49-F238E27FC236}">
                <a16:creationId xmlns:a16="http://schemas.microsoft.com/office/drawing/2014/main" id="{E4005803-F0AA-4DA4-9B2C-260C4026F8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6747" y="3499794"/>
            <a:ext cx="1490870" cy="149087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D10831B-8ED8-4646-AA4A-04C429145243}"/>
              </a:ext>
            </a:extLst>
          </p:cNvPr>
          <p:cNvSpPr/>
          <p:nvPr/>
        </p:nvSpPr>
        <p:spPr>
          <a:xfrm>
            <a:off x="8738486" y="4892583"/>
            <a:ext cx="2162755" cy="2861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haroni" panose="02010803020104030203" pitchFamily="2" charset="-79"/>
                <a:cs typeface="Aharoni" panose="02010803020104030203" pitchFamily="2" charset="-79"/>
              </a:rPr>
              <a:t>Aggregated Dashboard</a:t>
            </a:r>
          </a:p>
        </p:txBody>
      </p:sp>
      <p:cxnSp>
        <p:nvCxnSpPr>
          <p:cNvPr id="24" name="Straight Arrow Connector 23">
            <a:extLst>
              <a:ext uri="{FF2B5EF4-FFF2-40B4-BE49-F238E27FC236}">
                <a16:creationId xmlns:a16="http://schemas.microsoft.com/office/drawing/2014/main" id="{A7F7791B-3B16-4E0E-A90D-DE00624A7057}"/>
              </a:ext>
            </a:extLst>
          </p:cNvPr>
          <p:cNvCxnSpPr>
            <a:cxnSpLocks/>
          </p:cNvCxnSpPr>
          <p:nvPr/>
        </p:nvCxnSpPr>
        <p:spPr>
          <a:xfrm>
            <a:off x="2009955" y="1992702"/>
            <a:ext cx="148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A37C1D-DC86-40FC-87FC-53A745AE45D8}"/>
              </a:ext>
            </a:extLst>
          </p:cNvPr>
          <p:cNvSpPr/>
          <p:nvPr/>
        </p:nvSpPr>
        <p:spPr>
          <a:xfrm>
            <a:off x="2230490" y="1860474"/>
            <a:ext cx="1122083"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Active </a:t>
            </a:r>
          </a:p>
          <a:p>
            <a:pPr algn="ctr"/>
            <a:r>
              <a:rPr lang="en-US" sz="800" b="1" dirty="0">
                <a:solidFill>
                  <a:schemeClr val="tx1"/>
                </a:solidFill>
                <a:latin typeface="Aharoni" panose="02010803020104030203" pitchFamily="2" charset="-79"/>
                <a:cs typeface="Aharoni" panose="02010803020104030203" pitchFamily="2" charset="-79"/>
              </a:rPr>
              <a:t>Amber Alert</a:t>
            </a:r>
          </a:p>
        </p:txBody>
      </p:sp>
      <p:sp>
        <p:nvSpPr>
          <p:cNvPr id="28" name="Rectangle 27">
            <a:extLst>
              <a:ext uri="{FF2B5EF4-FFF2-40B4-BE49-F238E27FC236}">
                <a16:creationId xmlns:a16="http://schemas.microsoft.com/office/drawing/2014/main" id="{2A3FD1C7-CD9E-45E4-8613-EC6E351DF6FC}"/>
              </a:ext>
            </a:extLst>
          </p:cNvPr>
          <p:cNvSpPr/>
          <p:nvPr/>
        </p:nvSpPr>
        <p:spPr>
          <a:xfrm>
            <a:off x="2208898" y="2144414"/>
            <a:ext cx="1122083"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Deactivated </a:t>
            </a:r>
          </a:p>
          <a:p>
            <a:pPr algn="ctr"/>
            <a:r>
              <a:rPr lang="en-US" sz="800" b="1" dirty="0">
                <a:solidFill>
                  <a:schemeClr val="tx1"/>
                </a:solidFill>
                <a:latin typeface="Aharoni" panose="02010803020104030203" pitchFamily="2" charset="-79"/>
                <a:cs typeface="Aharoni" panose="02010803020104030203" pitchFamily="2" charset="-79"/>
              </a:rPr>
              <a:t>Amber Alert</a:t>
            </a:r>
          </a:p>
        </p:txBody>
      </p:sp>
      <p:cxnSp>
        <p:nvCxnSpPr>
          <p:cNvPr id="30" name="Straight Arrow Connector 29">
            <a:extLst>
              <a:ext uri="{FF2B5EF4-FFF2-40B4-BE49-F238E27FC236}">
                <a16:creationId xmlns:a16="http://schemas.microsoft.com/office/drawing/2014/main" id="{5D015995-E0A8-47EA-ABEA-4D22E4B1212E}"/>
              </a:ext>
            </a:extLst>
          </p:cNvPr>
          <p:cNvCxnSpPr>
            <a:cxnSpLocks/>
          </p:cNvCxnSpPr>
          <p:nvPr/>
        </p:nvCxnSpPr>
        <p:spPr>
          <a:xfrm flipV="1">
            <a:off x="2007082" y="4449856"/>
            <a:ext cx="1520119" cy="17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DDA1AEC-616C-4E09-9E5A-8080FB6C5BE6}"/>
              </a:ext>
            </a:extLst>
          </p:cNvPr>
          <p:cNvSpPr/>
          <p:nvPr/>
        </p:nvSpPr>
        <p:spPr>
          <a:xfrm>
            <a:off x="2123701" y="4379296"/>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Capture video stream </a:t>
            </a:r>
          </a:p>
          <a:p>
            <a:pPr algn="ctr"/>
            <a:r>
              <a:rPr lang="en-US" sz="800" b="1" dirty="0">
                <a:solidFill>
                  <a:schemeClr val="tx1"/>
                </a:solidFill>
                <a:latin typeface="Aharoni" panose="02010803020104030203" pitchFamily="2" charset="-79"/>
                <a:cs typeface="Aharoni" panose="02010803020104030203" pitchFamily="2" charset="-79"/>
              </a:rPr>
              <a:t>from the dashboard camera</a:t>
            </a:r>
          </a:p>
        </p:txBody>
      </p:sp>
      <p:cxnSp>
        <p:nvCxnSpPr>
          <p:cNvPr id="34" name="Straight Arrow Connector 33">
            <a:extLst>
              <a:ext uri="{FF2B5EF4-FFF2-40B4-BE49-F238E27FC236}">
                <a16:creationId xmlns:a16="http://schemas.microsoft.com/office/drawing/2014/main" id="{5ECAF78F-958F-420A-ABF9-AEB8D2532AF3}"/>
              </a:ext>
            </a:extLst>
          </p:cNvPr>
          <p:cNvCxnSpPr>
            <a:cxnSpLocks/>
          </p:cNvCxnSpPr>
          <p:nvPr/>
        </p:nvCxnSpPr>
        <p:spPr>
          <a:xfrm>
            <a:off x="4983183" y="1989829"/>
            <a:ext cx="7726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9C3503-D005-4AA4-8D7B-F3C687E0D834}"/>
              </a:ext>
            </a:extLst>
          </p:cNvPr>
          <p:cNvCxnSpPr>
            <a:cxnSpLocks/>
          </p:cNvCxnSpPr>
          <p:nvPr/>
        </p:nvCxnSpPr>
        <p:spPr>
          <a:xfrm>
            <a:off x="4983183" y="2272733"/>
            <a:ext cx="7726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27C12E4-513A-4BFC-9BAF-42A6BC5D83DB}"/>
              </a:ext>
            </a:extLst>
          </p:cNvPr>
          <p:cNvSpPr/>
          <p:nvPr/>
        </p:nvSpPr>
        <p:spPr>
          <a:xfrm>
            <a:off x="4789646" y="1857601"/>
            <a:ext cx="1122083"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Active </a:t>
            </a:r>
          </a:p>
          <a:p>
            <a:pPr algn="ctr"/>
            <a:r>
              <a:rPr lang="en-US" sz="800" b="1" dirty="0">
                <a:solidFill>
                  <a:schemeClr val="tx1"/>
                </a:solidFill>
                <a:latin typeface="Aharoni" panose="02010803020104030203" pitchFamily="2" charset="-79"/>
                <a:cs typeface="Aharoni" panose="02010803020104030203" pitchFamily="2" charset="-79"/>
              </a:rPr>
              <a:t>License Plate</a:t>
            </a:r>
          </a:p>
        </p:txBody>
      </p:sp>
      <p:sp>
        <p:nvSpPr>
          <p:cNvPr id="40" name="Rectangle 39">
            <a:extLst>
              <a:ext uri="{FF2B5EF4-FFF2-40B4-BE49-F238E27FC236}">
                <a16:creationId xmlns:a16="http://schemas.microsoft.com/office/drawing/2014/main" id="{F9AC537E-5DE2-4D62-856C-4BE188FD0148}"/>
              </a:ext>
            </a:extLst>
          </p:cNvPr>
          <p:cNvSpPr/>
          <p:nvPr/>
        </p:nvSpPr>
        <p:spPr>
          <a:xfrm>
            <a:off x="4768054" y="2141541"/>
            <a:ext cx="1122083"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Deactivated </a:t>
            </a:r>
          </a:p>
          <a:p>
            <a:pPr algn="ctr"/>
            <a:r>
              <a:rPr lang="en-US" sz="800" b="1" dirty="0">
                <a:solidFill>
                  <a:schemeClr val="tx1"/>
                </a:solidFill>
                <a:latin typeface="Aharoni" panose="02010803020104030203" pitchFamily="2" charset="-79"/>
                <a:cs typeface="Aharoni" panose="02010803020104030203" pitchFamily="2" charset="-79"/>
              </a:rPr>
              <a:t>License Plate</a:t>
            </a:r>
          </a:p>
        </p:txBody>
      </p:sp>
      <p:cxnSp>
        <p:nvCxnSpPr>
          <p:cNvPr id="42" name="Straight Arrow Connector 41">
            <a:extLst>
              <a:ext uri="{FF2B5EF4-FFF2-40B4-BE49-F238E27FC236}">
                <a16:creationId xmlns:a16="http://schemas.microsoft.com/office/drawing/2014/main" id="{9AF13665-9C4E-4758-A3D8-25A767CDD925}"/>
              </a:ext>
            </a:extLst>
          </p:cNvPr>
          <p:cNvCxnSpPr>
            <a:cxnSpLocks/>
          </p:cNvCxnSpPr>
          <p:nvPr/>
        </p:nvCxnSpPr>
        <p:spPr>
          <a:xfrm>
            <a:off x="4616505" y="4467170"/>
            <a:ext cx="12022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A72500B-810B-41FD-9E7D-B994D91F2FEF}"/>
              </a:ext>
            </a:extLst>
          </p:cNvPr>
          <p:cNvSpPr/>
          <p:nvPr/>
        </p:nvSpPr>
        <p:spPr>
          <a:xfrm>
            <a:off x="4552551" y="4330013"/>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Create Image stream </a:t>
            </a:r>
          </a:p>
          <a:p>
            <a:pPr algn="ctr"/>
            <a:r>
              <a:rPr lang="en-US" sz="800" b="1" dirty="0">
                <a:solidFill>
                  <a:schemeClr val="tx1"/>
                </a:solidFill>
                <a:latin typeface="Aharoni" panose="02010803020104030203" pitchFamily="2" charset="-79"/>
                <a:cs typeface="Aharoni" panose="02010803020104030203" pitchFamily="2" charset="-79"/>
              </a:rPr>
              <a:t>to be processed</a:t>
            </a:r>
          </a:p>
        </p:txBody>
      </p:sp>
      <p:cxnSp>
        <p:nvCxnSpPr>
          <p:cNvPr id="45" name="Straight Arrow Connector 44">
            <a:extLst>
              <a:ext uri="{FF2B5EF4-FFF2-40B4-BE49-F238E27FC236}">
                <a16:creationId xmlns:a16="http://schemas.microsoft.com/office/drawing/2014/main" id="{505CD04A-A967-494C-B7A4-29FFE13122CB}"/>
              </a:ext>
            </a:extLst>
          </p:cNvPr>
          <p:cNvCxnSpPr>
            <a:cxnSpLocks/>
          </p:cNvCxnSpPr>
          <p:nvPr/>
        </p:nvCxnSpPr>
        <p:spPr>
          <a:xfrm>
            <a:off x="7467761" y="2135639"/>
            <a:ext cx="12022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7C40E4F-5EC1-402B-9AF5-0F4C99ACE339}"/>
              </a:ext>
            </a:extLst>
          </p:cNvPr>
          <p:cNvSpPr/>
          <p:nvPr/>
        </p:nvSpPr>
        <p:spPr>
          <a:xfrm>
            <a:off x="7403807" y="1998482"/>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Matched </a:t>
            </a:r>
          </a:p>
          <a:p>
            <a:pPr algn="ctr"/>
            <a:r>
              <a:rPr lang="en-US" sz="800" b="1" dirty="0">
                <a:solidFill>
                  <a:schemeClr val="tx1"/>
                </a:solidFill>
                <a:latin typeface="Aharoni" panose="02010803020104030203" pitchFamily="2" charset="-79"/>
                <a:cs typeface="Aharoni" panose="02010803020104030203" pitchFamily="2" charset="-79"/>
              </a:rPr>
              <a:t>License Plate Number</a:t>
            </a:r>
          </a:p>
          <a:p>
            <a:pPr algn="ctr"/>
            <a:r>
              <a:rPr lang="en-US" sz="800" b="1" dirty="0">
                <a:solidFill>
                  <a:schemeClr val="tx1"/>
                </a:solidFill>
                <a:latin typeface="Aharoni" panose="02010803020104030203" pitchFamily="2" charset="-79"/>
                <a:cs typeface="Aharoni" panose="02010803020104030203" pitchFamily="2" charset="-79"/>
              </a:rPr>
              <a:t>(mobile)</a:t>
            </a:r>
          </a:p>
        </p:txBody>
      </p:sp>
      <p:cxnSp>
        <p:nvCxnSpPr>
          <p:cNvPr id="49" name="Straight Arrow Connector 48">
            <a:extLst>
              <a:ext uri="{FF2B5EF4-FFF2-40B4-BE49-F238E27FC236}">
                <a16:creationId xmlns:a16="http://schemas.microsoft.com/office/drawing/2014/main" id="{32888A53-E50B-40BB-9E51-D039FED2BB9A}"/>
              </a:ext>
            </a:extLst>
          </p:cNvPr>
          <p:cNvCxnSpPr>
            <a:cxnSpLocks/>
          </p:cNvCxnSpPr>
          <p:nvPr/>
        </p:nvCxnSpPr>
        <p:spPr>
          <a:xfrm>
            <a:off x="9511843" y="2123772"/>
            <a:ext cx="9598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682BE97-664E-41C4-B661-F6B0D824C605}"/>
              </a:ext>
            </a:extLst>
          </p:cNvPr>
          <p:cNvSpPr/>
          <p:nvPr/>
        </p:nvSpPr>
        <p:spPr>
          <a:xfrm>
            <a:off x="9283989" y="1874476"/>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Call </a:t>
            </a:r>
            <a:r>
              <a:rPr lang="en-US" sz="1400" b="1" dirty="0">
                <a:solidFill>
                  <a:schemeClr val="tx1"/>
                </a:solidFill>
                <a:latin typeface="Aharoni" panose="02010803020104030203" pitchFamily="2" charset="-79"/>
                <a:cs typeface="Aharoni" panose="02010803020104030203" pitchFamily="2" charset="-79"/>
              </a:rPr>
              <a:t>9-1-1</a:t>
            </a:r>
            <a:endParaRPr lang="en-US" sz="800" b="1" dirty="0">
              <a:solidFill>
                <a:schemeClr val="tx1"/>
              </a:solidFill>
              <a:latin typeface="Aharoni" panose="02010803020104030203" pitchFamily="2" charset="-79"/>
              <a:cs typeface="Aharoni" panose="02010803020104030203" pitchFamily="2" charset="-79"/>
            </a:endParaRPr>
          </a:p>
        </p:txBody>
      </p:sp>
      <p:sp>
        <p:nvSpPr>
          <p:cNvPr id="57" name="Rectangle 56">
            <a:extLst>
              <a:ext uri="{FF2B5EF4-FFF2-40B4-BE49-F238E27FC236}">
                <a16:creationId xmlns:a16="http://schemas.microsoft.com/office/drawing/2014/main" id="{4235E7C0-0AAB-464B-B0FE-2553614FE03B}"/>
              </a:ext>
            </a:extLst>
          </p:cNvPr>
          <p:cNvSpPr/>
          <p:nvPr/>
        </p:nvSpPr>
        <p:spPr>
          <a:xfrm rot="16200000">
            <a:off x="5857303" y="3515457"/>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Identified License </a:t>
            </a:r>
          </a:p>
          <a:p>
            <a:pPr algn="ctr"/>
            <a:r>
              <a:rPr lang="en-US" sz="800" b="1" dirty="0">
                <a:solidFill>
                  <a:schemeClr val="tx1"/>
                </a:solidFill>
                <a:latin typeface="Aharoni" panose="02010803020104030203" pitchFamily="2" charset="-79"/>
                <a:cs typeface="Aharoni" panose="02010803020104030203" pitchFamily="2" charset="-79"/>
              </a:rPr>
              <a:t>Plate Number</a:t>
            </a:r>
          </a:p>
        </p:txBody>
      </p:sp>
      <p:cxnSp>
        <p:nvCxnSpPr>
          <p:cNvPr id="59" name="Straight Arrow Connector 58">
            <a:extLst>
              <a:ext uri="{FF2B5EF4-FFF2-40B4-BE49-F238E27FC236}">
                <a16:creationId xmlns:a16="http://schemas.microsoft.com/office/drawing/2014/main" id="{CE696D02-A04A-4F7F-AF54-72E4E44C2282}"/>
              </a:ext>
            </a:extLst>
          </p:cNvPr>
          <p:cNvCxnSpPr>
            <a:cxnSpLocks/>
          </p:cNvCxnSpPr>
          <p:nvPr/>
        </p:nvCxnSpPr>
        <p:spPr>
          <a:xfrm flipV="1">
            <a:off x="6512954" y="3096883"/>
            <a:ext cx="0" cy="905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AB9534-B737-4DE4-B80F-37FAA76F9F95}"/>
              </a:ext>
            </a:extLst>
          </p:cNvPr>
          <p:cNvCxnSpPr>
            <a:cxnSpLocks/>
          </p:cNvCxnSpPr>
          <p:nvPr/>
        </p:nvCxnSpPr>
        <p:spPr>
          <a:xfrm>
            <a:off x="7467761" y="2542328"/>
            <a:ext cx="1512337" cy="12360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9272ACFF-8D9C-4CC5-A4D8-6E306F0BA599}"/>
              </a:ext>
            </a:extLst>
          </p:cNvPr>
          <p:cNvSpPr/>
          <p:nvPr/>
        </p:nvSpPr>
        <p:spPr>
          <a:xfrm rot="2401923">
            <a:off x="7547257" y="3058703"/>
            <a:ext cx="1301588" cy="286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haroni" panose="02010803020104030203" pitchFamily="2" charset="-79"/>
                <a:cs typeface="Aharoni" panose="02010803020104030203" pitchFamily="2" charset="-79"/>
              </a:rPr>
              <a:t>Matched </a:t>
            </a:r>
          </a:p>
          <a:p>
            <a:pPr algn="ctr"/>
            <a:r>
              <a:rPr lang="en-US" sz="800" b="1" dirty="0">
                <a:solidFill>
                  <a:schemeClr val="tx1"/>
                </a:solidFill>
                <a:latin typeface="Aharoni" panose="02010803020104030203" pitchFamily="2" charset="-79"/>
                <a:cs typeface="Aharoni" panose="02010803020104030203" pitchFamily="2" charset="-79"/>
              </a:rPr>
              <a:t>License Plate Number (dashboard)</a:t>
            </a:r>
          </a:p>
        </p:txBody>
      </p:sp>
      <p:cxnSp>
        <p:nvCxnSpPr>
          <p:cNvPr id="73" name="Straight Arrow Connector 72">
            <a:extLst>
              <a:ext uri="{FF2B5EF4-FFF2-40B4-BE49-F238E27FC236}">
                <a16:creationId xmlns:a16="http://schemas.microsoft.com/office/drawing/2014/main" id="{28291E57-F75C-4D87-B15D-A94777BFE019}"/>
              </a:ext>
            </a:extLst>
          </p:cNvPr>
          <p:cNvCxnSpPr>
            <a:cxnSpLocks/>
          </p:cNvCxnSpPr>
          <p:nvPr/>
        </p:nvCxnSpPr>
        <p:spPr>
          <a:xfrm>
            <a:off x="2007082" y="2283123"/>
            <a:ext cx="148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A787DFCE-B60D-4950-969E-7D004205E2E9}"/>
              </a:ext>
            </a:extLst>
          </p:cNvPr>
          <p:cNvSpPr/>
          <p:nvPr/>
        </p:nvSpPr>
        <p:spPr>
          <a:xfrm>
            <a:off x="5449630" y="5604616"/>
            <a:ext cx="2251899" cy="44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LuK</a:t>
            </a:r>
          </a:p>
        </p:txBody>
      </p:sp>
      <p:sp>
        <p:nvSpPr>
          <p:cNvPr id="80" name="Oval 79">
            <a:extLst>
              <a:ext uri="{FF2B5EF4-FFF2-40B4-BE49-F238E27FC236}">
                <a16:creationId xmlns:a16="http://schemas.microsoft.com/office/drawing/2014/main" id="{68AB6001-254B-4802-87BB-84AC043F4235}"/>
              </a:ext>
            </a:extLst>
          </p:cNvPr>
          <p:cNvSpPr/>
          <p:nvPr/>
        </p:nvSpPr>
        <p:spPr>
          <a:xfrm>
            <a:off x="2698114" y="1522159"/>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82" name="Oval 81">
            <a:extLst>
              <a:ext uri="{FF2B5EF4-FFF2-40B4-BE49-F238E27FC236}">
                <a16:creationId xmlns:a16="http://schemas.microsoft.com/office/drawing/2014/main" id="{FF39F880-B24B-4971-A468-9AE391ED3295}"/>
              </a:ext>
            </a:extLst>
          </p:cNvPr>
          <p:cNvSpPr/>
          <p:nvPr/>
        </p:nvSpPr>
        <p:spPr>
          <a:xfrm>
            <a:off x="5260181" y="1528587"/>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83" name="Oval 82">
            <a:extLst>
              <a:ext uri="{FF2B5EF4-FFF2-40B4-BE49-F238E27FC236}">
                <a16:creationId xmlns:a16="http://schemas.microsoft.com/office/drawing/2014/main" id="{53D78230-147B-40A5-8469-55DA6B5ABCF7}"/>
              </a:ext>
            </a:extLst>
          </p:cNvPr>
          <p:cNvSpPr/>
          <p:nvPr/>
        </p:nvSpPr>
        <p:spPr>
          <a:xfrm>
            <a:off x="7985198" y="1568467"/>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85" name="Oval 84">
            <a:extLst>
              <a:ext uri="{FF2B5EF4-FFF2-40B4-BE49-F238E27FC236}">
                <a16:creationId xmlns:a16="http://schemas.microsoft.com/office/drawing/2014/main" id="{15958219-2179-45E6-B80C-308AFD8FF7D2}"/>
              </a:ext>
            </a:extLst>
          </p:cNvPr>
          <p:cNvSpPr/>
          <p:nvPr/>
        </p:nvSpPr>
        <p:spPr>
          <a:xfrm>
            <a:off x="9844919" y="1568467"/>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86" name="Oval 85">
            <a:extLst>
              <a:ext uri="{FF2B5EF4-FFF2-40B4-BE49-F238E27FC236}">
                <a16:creationId xmlns:a16="http://schemas.microsoft.com/office/drawing/2014/main" id="{40F31463-B52F-4FA4-BD20-54950D146C78}"/>
              </a:ext>
            </a:extLst>
          </p:cNvPr>
          <p:cNvSpPr/>
          <p:nvPr/>
        </p:nvSpPr>
        <p:spPr>
          <a:xfrm>
            <a:off x="2664312" y="3983733"/>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87" name="Oval 86">
            <a:extLst>
              <a:ext uri="{FF2B5EF4-FFF2-40B4-BE49-F238E27FC236}">
                <a16:creationId xmlns:a16="http://schemas.microsoft.com/office/drawing/2014/main" id="{1EEDB93A-C1B9-48D5-AF1B-3167A62869D7}"/>
              </a:ext>
            </a:extLst>
          </p:cNvPr>
          <p:cNvSpPr/>
          <p:nvPr/>
        </p:nvSpPr>
        <p:spPr>
          <a:xfrm>
            <a:off x="5035403" y="3946619"/>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88" name="Oval 87">
            <a:extLst>
              <a:ext uri="{FF2B5EF4-FFF2-40B4-BE49-F238E27FC236}">
                <a16:creationId xmlns:a16="http://schemas.microsoft.com/office/drawing/2014/main" id="{DD2FC143-55AC-4D26-B4F8-9AF0756B4342}"/>
              </a:ext>
            </a:extLst>
          </p:cNvPr>
          <p:cNvSpPr/>
          <p:nvPr/>
        </p:nvSpPr>
        <p:spPr>
          <a:xfrm>
            <a:off x="5998458" y="3454347"/>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90" name="Oval 89">
            <a:extLst>
              <a:ext uri="{FF2B5EF4-FFF2-40B4-BE49-F238E27FC236}">
                <a16:creationId xmlns:a16="http://schemas.microsoft.com/office/drawing/2014/main" id="{913781CF-DBF5-4D68-AC8D-8442C19D9A10}"/>
              </a:ext>
            </a:extLst>
          </p:cNvPr>
          <p:cNvSpPr/>
          <p:nvPr/>
        </p:nvSpPr>
        <p:spPr>
          <a:xfrm>
            <a:off x="7756673" y="3278424"/>
            <a:ext cx="293692" cy="30115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92" name="Rectangle: Rounded Corners 91">
            <a:extLst>
              <a:ext uri="{FF2B5EF4-FFF2-40B4-BE49-F238E27FC236}">
                <a16:creationId xmlns:a16="http://schemas.microsoft.com/office/drawing/2014/main" id="{D4DE8EB3-E84F-47C9-A7A0-6530C81C138A}"/>
              </a:ext>
            </a:extLst>
          </p:cNvPr>
          <p:cNvSpPr/>
          <p:nvPr/>
        </p:nvSpPr>
        <p:spPr>
          <a:xfrm>
            <a:off x="3915952" y="3064124"/>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94" name="Rectangle: Rounded Corners 93">
            <a:extLst>
              <a:ext uri="{FF2B5EF4-FFF2-40B4-BE49-F238E27FC236}">
                <a16:creationId xmlns:a16="http://schemas.microsoft.com/office/drawing/2014/main" id="{8172BE14-F578-4C0A-BAF0-D70B41FAF0C1}"/>
              </a:ext>
            </a:extLst>
          </p:cNvPr>
          <p:cNvSpPr/>
          <p:nvPr/>
        </p:nvSpPr>
        <p:spPr>
          <a:xfrm>
            <a:off x="6702085" y="3041082"/>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sp>
        <p:nvSpPr>
          <p:cNvPr id="96" name="Rectangle: Rounded Corners 95">
            <a:extLst>
              <a:ext uri="{FF2B5EF4-FFF2-40B4-BE49-F238E27FC236}">
                <a16:creationId xmlns:a16="http://schemas.microsoft.com/office/drawing/2014/main" id="{56A90CA1-0251-408D-A64A-1D7FE4DF0F81}"/>
              </a:ext>
            </a:extLst>
          </p:cNvPr>
          <p:cNvSpPr/>
          <p:nvPr/>
        </p:nvSpPr>
        <p:spPr>
          <a:xfrm>
            <a:off x="3763939" y="5264626"/>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98" name="Rectangle: Rounded Corners 97">
            <a:extLst>
              <a:ext uri="{FF2B5EF4-FFF2-40B4-BE49-F238E27FC236}">
                <a16:creationId xmlns:a16="http://schemas.microsoft.com/office/drawing/2014/main" id="{7D85046E-184B-4830-80AD-879AE29BEDE9}"/>
              </a:ext>
            </a:extLst>
          </p:cNvPr>
          <p:cNvSpPr/>
          <p:nvPr/>
        </p:nvSpPr>
        <p:spPr>
          <a:xfrm>
            <a:off x="6312047" y="5238041"/>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sp>
        <p:nvSpPr>
          <p:cNvPr id="100" name="Rectangle: Rounded Corners 99">
            <a:extLst>
              <a:ext uri="{FF2B5EF4-FFF2-40B4-BE49-F238E27FC236}">
                <a16:creationId xmlns:a16="http://schemas.microsoft.com/office/drawing/2014/main" id="{EB643918-01DF-4156-A541-FC73F39E5B7B}"/>
              </a:ext>
            </a:extLst>
          </p:cNvPr>
          <p:cNvSpPr/>
          <p:nvPr/>
        </p:nvSpPr>
        <p:spPr>
          <a:xfrm>
            <a:off x="8966332" y="3046734"/>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102" name="Rectangle: Rounded Corners 101">
            <a:extLst>
              <a:ext uri="{FF2B5EF4-FFF2-40B4-BE49-F238E27FC236}">
                <a16:creationId xmlns:a16="http://schemas.microsoft.com/office/drawing/2014/main" id="{EB89ABDC-9E32-4AFC-94DE-9C0139B39132}"/>
              </a:ext>
            </a:extLst>
          </p:cNvPr>
          <p:cNvSpPr/>
          <p:nvPr/>
        </p:nvSpPr>
        <p:spPr>
          <a:xfrm>
            <a:off x="9599665" y="5247056"/>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sp>
        <p:nvSpPr>
          <p:cNvPr id="103" name="Rectangle: Rounded Corners 102">
            <a:extLst>
              <a:ext uri="{FF2B5EF4-FFF2-40B4-BE49-F238E27FC236}">
                <a16:creationId xmlns:a16="http://schemas.microsoft.com/office/drawing/2014/main" id="{63937692-6075-485D-8845-0559869F30FA}"/>
              </a:ext>
            </a:extLst>
          </p:cNvPr>
          <p:cNvSpPr/>
          <p:nvPr/>
        </p:nvSpPr>
        <p:spPr>
          <a:xfrm>
            <a:off x="10696442" y="3059811"/>
            <a:ext cx="392100" cy="271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42014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cs typeface="Segoe UI Light" panose="020B0502040204020203" pitchFamily="34" charset="0"/>
              </a:rPr>
              <a:t>Ownership – Data Transfer</a:t>
            </a:r>
            <a:endParaRPr lang="en-US" dirty="0">
              <a:latin typeface="Segoe UI Light" panose="020B0502040204020203" pitchFamily="34" charset="0"/>
              <a:cs typeface="Segoe UI Light" panose="020B0502040204020203" pitchFamily="34" charset="0"/>
            </a:endParaRPr>
          </a:p>
        </p:txBody>
      </p:sp>
      <p:graphicFrame>
        <p:nvGraphicFramePr>
          <p:cNvPr id="5" name="Table 6">
            <a:extLst>
              <a:ext uri="{FF2B5EF4-FFF2-40B4-BE49-F238E27FC236}">
                <a16:creationId xmlns:a16="http://schemas.microsoft.com/office/drawing/2014/main" id="{54BBBE26-C635-410E-B051-433D3818FB3D}"/>
              </a:ext>
            </a:extLst>
          </p:cNvPr>
          <p:cNvGraphicFramePr>
            <a:graphicFrameLocks noGrp="1"/>
          </p:cNvGraphicFramePr>
          <p:nvPr>
            <p:extLst>
              <p:ext uri="{D42A27DB-BD31-4B8C-83A1-F6EECF244321}">
                <p14:modId xmlns:p14="http://schemas.microsoft.com/office/powerpoint/2010/main" val="2638462801"/>
              </p:ext>
            </p:extLst>
          </p:nvPr>
        </p:nvGraphicFramePr>
        <p:xfrm>
          <a:off x="608641" y="1427033"/>
          <a:ext cx="11011138" cy="2990363"/>
        </p:xfrm>
        <a:graphic>
          <a:graphicData uri="http://schemas.openxmlformats.org/drawingml/2006/table">
            <a:tbl>
              <a:tblPr firstRow="1" bandRow="1">
                <a:tableStyleId>{5C22544A-7EE6-4342-B048-85BDC9FD1C3A}</a:tableStyleId>
              </a:tblPr>
              <a:tblGrid>
                <a:gridCol w="495282">
                  <a:extLst>
                    <a:ext uri="{9D8B030D-6E8A-4147-A177-3AD203B41FA5}">
                      <a16:colId xmlns:a16="http://schemas.microsoft.com/office/drawing/2014/main" val="3029265083"/>
                    </a:ext>
                  </a:extLst>
                </a:gridCol>
                <a:gridCol w="3062635">
                  <a:extLst>
                    <a:ext uri="{9D8B030D-6E8A-4147-A177-3AD203B41FA5}">
                      <a16:colId xmlns:a16="http://schemas.microsoft.com/office/drawing/2014/main" val="1175167238"/>
                    </a:ext>
                  </a:extLst>
                </a:gridCol>
                <a:gridCol w="1637805">
                  <a:extLst>
                    <a:ext uri="{9D8B030D-6E8A-4147-A177-3AD203B41FA5}">
                      <a16:colId xmlns:a16="http://schemas.microsoft.com/office/drawing/2014/main" val="2409221220"/>
                    </a:ext>
                  </a:extLst>
                </a:gridCol>
                <a:gridCol w="1036384">
                  <a:extLst>
                    <a:ext uri="{9D8B030D-6E8A-4147-A177-3AD203B41FA5}">
                      <a16:colId xmlns:a16="http://schemas.microsoft.com/office/drawing/2014/main" val="3109947021"/>
                    </a:ext>
                  </a:extLst>
                </a:gridCol>
                <a:gridCol w="1526876">
                  <a:extLst>
                    <a:ext uri="{9D8B030D-6E8A-4147-A177-3AD203B41FA5}">
                      <a16:colId xmlns:a16="http://schemas.microsoft.com/office/drawing/2014/main" val="1253835344"/>
                    </a:ext>
                  </a:extLst>
                </a:gridCol>
                <a:gridCol w="3252156">
                  <a:extLst>
                    <a:ext uri="{9D8B030D-6E8A-4147-A177-3AD203B41FA5}">
                      <a16:colId xmlns:a16="http://schemas.microsoft.com/office/drawing/2014/main" val="3377287495"/>
                    </a:ext>
                  </a:extLst>
                </a:gridCol>
              </a:tblGrid>
              <a:tr h="338480">
                <a:tc>
                  <a:txBody>
                    <a:bodyPr/>
                    <a:lstStyle/>
                    <a:p>
                      <a:r>
                        <a:rPr lang="en-US" dirty="0"/>
                        <a:t>Id</a:t>
                      </a:r>
                    </a:p>
                  </a:txBody>
                  <a:tcPr/>
                </a:tc>
                <a:tc>
                  <a:txBody>
                    <a:bodyPr/>
                    <a:lstStyle/>
                    <a:p>
                      <a:r>
                        <a:rPr lang="en-US" dirty="0"/>
                        <a:t>Name</a:t>
                      </a:r>
                    </a:p>
                  </a:txBody>
                  <a:tcPr/>
                </a:tc>
                <a:tc>
                  <a:txBody>
                    <a:bodyPr/>
                    <a:lstStyle/>
                    <a:p>
                      <a:r>
                        <a:rPr lang="en-US" dirty="0"/>
                        <a:t>Owner</a:t>
                      </a:r>
                    </a:p>
                  </a:txBody>
                  <a:tcPr/>
                </a:tc>
                <a:tc>
                  <a:txBody>
                    <a:bodyPr/>
                    <a:lstStyle/>
                    <a:p>
                      <a:r>
                        <a:rPr lang="en-US" dirty="0"/>
                        <a:t>Status</a:t>
                      </a:r>
                    </a:p>
                  </a:txBody>
                  <a:tcPr/>
                </a:tc>
                <a:tc>
                  <a:txBody>
                    <a:bodyPr/>
                    <a:lstStyle/>
                    <a:p>
                      <a:r>
                        <a:rPr lang="en-US" dirty="0"/>
                        <a:t>Target Date</a:t>
                      </a:r>
                    </a:p>
                  </a:txBody>
                  <a:tcPr/>
                </a:tc>
                <a:tc>
                  <a:txBody>
                    <a:bodyPr/>
                    <a:lstStyle/>
                    <a:p>
                      <a:r>
                        <a:rPr lang="en-US" dirty="0"/>
                        <a:t>Comment</a:t>
                      </a:r>
                    </a:p>
                  </a:txBody>
                  <a:tcPr/>
                </a:tc>
                <a:extLst>
                  <a:ext uri="{0D108BD9-81ED-4DB2-BD59-A6C34878D82A}">
                    <a16:rowId xmlns:a16="http://schemas.microsoft.com/office/drawing/2014/main" val="3100344584"/>
                  </a:ext>
                </a:extLst>
              </a:tr>
              <a:tr h="309629">
                <a:tc>
                  <a:txBody>
                    <a:bodyPr/>
                    <a:lstStyle/>
                    <a:p>
                      <a:r>
                        <a:rPr lang="en-US" sz="1200" dirty="0"/>
                        <a:t>1</a:t>
                      </a:r>
                    </a:p>
                  </a:txBody>
                  <a:tcPr/>
                </a:tc>
                <a:tc>
                  <a:txBody>
                    <a:bodyPr/>
                    <a:lstStyle/>
                    <a:p>
                      <a:r>
                        <a:rPr lang="en-US" sz="1200" dirty="0"/>
                        <a:t>Active/Deactivated Amber Alert</a:t>
                      </a:r>
                    </a:p>
                  </a:txBody>
                  <a:tcPr/>
                </a:tc>
                <a:tc>
                  <a:txBody>
                    <a:bodyPr/>
                    <a:lstStyle/>
                    <a:p>
                      <a:r>
                        <a:rPr lang="en-US" sz="1200" dirty="0"/>
                        <a:t>Akshita Agarwalla</a:t>
                      </a:r>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989502104"/>
                  </a:ext>
                </a:extLst>
              </a:tr>
              <a:tr h="309629">
                <a:tc>
                  <a:txBody>
                    <a:bodyPr/>
                    <a:lstStyle/>
                    <a:p>
                      <a:r>
                        <a:rPr lang="en-US" sz="1200" dirty="0"/>
                        <a:t>2</a:t>
                      </a:r>
                    </a:p>
                  </a:txBody>
                  <a:tcPr/>
                </a:tc>
                <a:tc>
                  <a:txBody>
                    <a:bodyPr/>
                    <a:lstStyle/>
                    <a:p>
                      <a:r>
                        <a:rPr lang="en-US" sz="1200" dirty="0"/>
                        <a:t>Active/Deactivated license plate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Akshita Agarwalla</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0828210"/>
                  </a:ext>
                </a:extLst>
              </a:tr>
              <a:tr h="309629">
                <a:tc>
                  <a:txBody>
                    <a:bodyPr/>
                    <a:lstStyle/>
                    <a:p>
                      <a:r>
                        <a:rPr lang="en-US" sz="1200" dirty="0"/>
                        <a:t>3</a:t>
                      </a:r>
                    </a:p>
                  </a:txBody>
                  <a:tcPr/>
                </a:tc>
                <a:tc>
                  <a:txBody>
                    <a:bodyPr/>
                    <a:lstStyle/>
                    <a:p>
                      <a:r>
                        <a:rPr lang="en-US" sz="1200" dirty="0"/>
                        <a:t>Capture video stream from the dashboard camera</a:t>
                      </a:r>
                    </a:p>
                  </a:txBody>
                  <a:tcPr/>
                </a:tc>
                <a:tc>
                  <a:txBody>
                    <a:bodyPr/>
                    <a:lstStyle/>
                    <a:p>
                      <a:r>
                        <a:rPr lang="en-US" sz="1200" dirty="0"/>
                        <a:t>Tony Faulds</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69123774"/>
                  </a:ext>
                </a:extLst>
              </a:tr>
              <a:tr h="309629">
                <a:tc>
                  <a:txBody>
                    <a:bodyPr/>
                    <a:lstStyle/>
                    <a:p>
                      <a:r>
                        <a:rPr lang="en-US" sz="1200" dirty="0"/>
                        <a:t>4</a:t>
                      </a:r>
                    </a:p>
                  </a:txBody>
                  <a:tcPr/>
                </a:tc>
                <a:tc>
                  <a:txBody>
                    <a:bodyPr/>
                    <a:lstStyle/>
                    <a:p>
                      <a:r>
                        <a:rPr lang="en-US" sz="1200" dirty="0"/>
                        <a:t>Create image stream to be processed</a:t>
                      </a:r>
                    </a:p>
                  </a:txBody>
                  <a:tcPr/>
                </a:tc>
                <a:tc>
                  <a:txBody>
                    <a:bodyPr/>
                    <a:lstStyle/>
                    <a:p>
                      <a:r>
                        <a:rPr lang="en-US" sz="1200" dirty="0"/>
                        <a:t>Tony Faulds</a:t>
                      </a:r>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876202765"/>
                  </a:ext>
                </a:extLst>
              </a:tr>
              <a:tr h="309629">
                <a:tc>
                  <a:txBody>
                    <a:bodyPr/>
                    <a:lstStyle/>
                    <a:p>
                      <a:r>
                        <a:rPr lang="en-US" sz="1200" dirty="0"/>
                        <a:t>5</a:t>
                      </a:r>
                    </a:p>
                  </a:txBody>
                  <a:tcPr/>
                </a:tc>
                <a:tc>
                  <a:txBody>
                    <a:bodyPr/>
                    <a:lstStyle/>
                    <a:p>
                      <a:r>
                        <a:rPr lang="en-US" sz="1200" dirty="0"/>
                        <a:t>Identified license plate 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Tony Faulds</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96782446"/>
                  </a:ext>
                </a:extLst>
              </a:tr>
              <a:tr h="309629">
                <a:tc>
                  <a:txBody>
                    <a:bodyPr/>
                    <a:lstStyle/>
                    <a:p>
                      <a:r>
                        <a:rPr lang="en-US" sz="1200" dirty="0"/>
                        <a:t>6</a:t>
                      </a:r>
                    </a:p>
                  </a:txBody>
                  <a:tcPr/>
                </a:tc>
                <a:tc>
                  <a:txBody>
                    <a:bodyPr/>
                    <a:lstStyle/>
                    <a:p>
                      <a:r>
                        <a:rPr lang="en-US" sz="1200" dirty="0"/>
                        <a:t>Matched license plate number (mobile)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Debanjana Baksi</a:t>
                      </a:r>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565849888"/>
                  </a:ext>
                </a:extLst>
              </a:tr>
              <a:tr h="309629">
                <a:tc>
                  <a:txBody>
                    <a:bodyPr/>
                    <a:lstStyle/>
                    <a:p>
                      <a:r>
                        <a:rPr lang="en-US" sz="1200" dirty="0"/>
                        <a:t>7</a:t>
                      </a:r>
                    </a:p>
                  </a:txBody>
                  <a:tcPr/>
                </a:tc>
                <a:tc>
                  <a:txBody>
                    <a:bodyPr/>
                    <a:lstStyle/>
                    <a:p>
                      <a:r>
                        <a:rPr lang="en-US" sz="1200" dirty="0"/>
                        <a:t>Matched license plate number (dashboard)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Debanjana Baksi</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938151417"/>
                  </a:ext>
                </a:extLst>
              </a:tr>
              <a:tr h="309629">
                <a:tc>
                  <a:txBody>
                    <a:bodyPr/>
                    <a:lstStyle/>
                    <a:p>
                      <a:r>
                        <a:rPr lang="en-US" sz="1200" dirty="0"/>
                        <a:t>8</a:t>
                      </a:r>
                    </a:p>
                  </a:txBody>
                  <a:tcPr/>
                </a:tc>
                <a:tc>
                  <a:txBody>
                    <a:bodyPr/>
                    <a:lstStyle/>
                    <a:p>
                      <a:r>
                        <a:rPr lang="en-US" sz="1200" dirty="0"/>
                        <a:t>Call 9-1-1</a:t>
                      </a:r>
                    </a:p>
                  </a:txBody>
                  <a:tcPr/>
                </a:tc>
                <a:tc>
                  <a:txBody>
                    <a:bodyPr/>
                    <a:lstStyle/>
                    <a:p>
                      <a:r>
                        <a:rPr lang="en-US" sz="1200" dirty="0"/>
                        <a:t>TBD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81100731"/>
                  </a:ext>
                </a:extLst>
              </a:tr>
            </a:tbl>
          </a:graphicData>
        </a:graphic>
      </p:graphicFrame>
    </p:spTree>
    <p:extLst>
      <p:ext uri="{BB962C8B-B14F-4D97-AF65-F5344CB8AC3E}">
        <p14:creationId xmlns:p14="http://schemas.microsoft.com/office/powerpoint/2010/main" val="10009459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rgbClr val="202122"/>
                </a:solidFill>
                <a:latin typeface="Arial" panose="020B0604020202020204" pitchFamily="34" charset="0"/>
                <a:cs typeface="Segoe UI Light" panose="020B0502040204020203" pitchFamily="34" charset="0"/>
              </a:rPr>
              <a:t>Ownership – Processing Logic</a:t>
            </a:r>
            <a:endParaRPr lang="en-US" dirty="0">
              <a:latin typeface="Segoe UI Light" panose="020B0502040204020203" pitchFamily="34" charset="0"/>
              <a:cs typeface="Segoe UI Light" panose="020B0502040204020203" pitchFamily="34" charset="0"/>
            </a:endParaRPr>
          </a:p>
        </p:txBody>
      </p:sp>
      <p:graphicFrame>
        <p:nvGraphicFramePr>
          <p:cNvPr id="5" name="Table 6">
            <a:extLst>
              <a:ext uri="{FF2B5EF4-FFF2-40B4-BE49-F238E27FC236}">
                <a16:creationId xmlns:a16="http://schemas.microsoft.com/office/drawing/2014/main" id="{54BBBE26-C635-410E-B051-433D3818FB3D}"/>
              </a:ext>
            </a:extLst>
          </p:cNvPr>
          <p:cNvGraphicFramePr>
            <a:graphicFrameLocks noGrp="1"/>
          </p:cNvGraphicFramePr>
          <p:nvPr>
            <p:extLst>
              <p:ext uri="{D42A27DB-BD31-4B8C-83A1-F6EECF244321}">
                <p14:modId xmlns:p14="http://schemas.microsoft.com/office/powerpoint/2010/main" val="3594574889"/>
              </p:ext>
            </p:extLst>
          </p:nvPr>
        </p:nvGraphicFramePr>
        <p:xfrm>
          <a:off x="608641" y="1427033"/>
          <a:ext cx="11011138" cy="2533163"/>
        </p:xfrm>
        <a:graphic>
          <a:graphicData uri="http://schemas.openxmlformats.org/drawingml/2006/table">
            <a:tbl>
              <a:tblPr firstRow="1" bandRow="1">
                <a:tableStyleId>{5C22544A-7EE6-4342-B048-85BDC9FD1C3A}</a:tableStyleId>
              </a:tblPr>
              <a:tblGrid>
                <a:gridCol w="495282">
                  <a:extLst>
                    <a:ext uri="{9D8B030D-6E8A-4147-A177-3AD203B41FA5}">
                      <a16:colId xmlns:a16="http://schemas.microsoft.com/office/drawing/2014/main" val="3029265083"/>
                    </a:ext>
                  </a:extLst>
                </a:gridCol>
                <a:gridCol w="3166152">
                  <a:extLst>
                    <a:ext uri="{9D8B030D-6E8A-4147-A177-3AD203B41FA5}">
                      <a16:colId xmlns:a16="http://schemas.microsoft.com/office/drawing/2014/main" val="1175167238"/>
                    </a:ext>
                  </a:extLst>
                </a:gridCol>
                <a:gridCol w="1534288">
                  <a:extLst>
                    <a:ext uri="{9D8B030D-6E8A-4147-A177-3AD203B41FA5}">
                      <a16:colId xmlns:a16="http://schemas.microsoft.com/office/drawing/2014/main" val="2409221220"/>
                    </a:ext>
                  </a:extLst>
                </a:gridCol>
                <a:gridCol w="950120">
                  <a:extLst>
                    <a:ext uri="{9D8B030D-6E8A-4147-A177-3AD203B41FA5}">
                      <a16:colId xmlns:a16="http://schemas.microsoft.com/office/drawing/2014/main" val="3109947021"/>
                    </a:ext>
                  </a:extLst>
                </a:gridCol>
                <a:gridCol w="1500996">
                  <a:extLst>
                    <a:ext uri="{9D8B030D-6E8A-4147-A177-3AD203B41FA5}">
                      <a16:colId xmlns:a16="http://schemas.microsoft.com/office/drawing/2014/main" val="1253835344"/>
                    </a:ext>
                  </a:extLst>
                </a:gridCol>
                <a:gridCol w="3364300">
                  <a:extLst>
                    <a:ext uri="{9D8B030D-6E8A-4147-A177-3AD203B41FA5}">
                      <a16:colId xmlns:a16="http://schemas.microsoft.com/office/drawing/2014/main" val="3377287495"/>
                    </a:ext>
                  </a:extLst>
                </a:gridCol>
              </a:tblGrid>
              <a:tr h="338480">
                <a:tc>
                  <a:txBody>
                    <a:bodyPr/>
                    <a:lstStyle/>
                    <a:p>
                      <a:r>
                        <a:rPr lang="en-US" dirty="0"/>
                        <a:t>Id</a:t>
                      </a:r>
                    </a:p>
                  </a:txBody>
                  <a:tcPr/>
                </a:tc>
                <a:tc>
                  <a:txBody>
                    <a:bodyPr/>
                    <a:lstStyle/>
                    <a:p>
                      <a:r>
                        <a:rPr lang="en-US" dirty="0"/>
                        <a:t>Name</a:t>
                      </a:r>
                    </a:p>
                  </a:txBody>
                  <a:tcPr/>
                </a:tc>
                <a:tc>
                  <a:txBody>
                    <a:bodyPr/>
                    <a:lstStyle/>
                    <a:p>
                      <a:r>
                        <a:rPr lang="en-US" dirty="0"/>
                        <a:t>Owner</a:t>
                      </a:r>
                    </a:p>
                  </a:txBody>
                  <a:tcPr/>
                </a:tc>
                <a:tc>
                  <a:txBody>
                    <a:bodyPr/>
                    <a:lstStyle/>
                    <a:p>
                      <a:r>
                        <a:rPr lang="en-US" dirty="0"/>
                        <a:t>Status</a:t>
                      </a:r>
                    </a:p>
                  </a:txBody>
                  <a:tcPr/>
                </a:tc>
                <a:tc>
                  <a:txBody>
                    <a:bodyPr/>
                    <a:lstStyle/>
                    <a:p>
                      <a:r>
                        <a:rPr lang="en-US" dirty="0"/>
                        <a:t>Target Date</a:t>
                      </a:r>
                    </a:p>
                  </a:txBody>
                  <a:tcPr/>
                </a:tc>
                <a:tc>
                  <a:txBody>
                    <a:bodyPr/>
                    <a:lstStyle/>
                    <a:p>
                      <a:r>
                        <a:rPr lang="en-US" dirty="0"/>
                        <a:t>Comment</a:t>
                      </a:r>
                    </a:p>
                  </a:txBody>
                  <a:tcPr/>
                </a:tc>
                <a:extLst>
                  <a:ext uri="{0D108BD9-81ED-4DB2-BD59-A6C34878D82A}">
                    <a16:rowId xmlns:a16="http://schemas.microsoft.com/office/drawing/2014/main" val="3100344584"/>
                  </a:ext>
                </a:extLst>
              </a:tr>
              <a:tr h="309629">
                <a:tc>
                  <a:txBody>
                    <a:bodyPr/>
                    <a:lstStyle/>
                    <a:p>
                      <a:r>
                        <a:rPr lang="en-US" sz="1200" dirty="0"/>
                        <a:t>A</a:t>
                      </a:r>
                    </a:p>
                  </a:txBody>
                  <a:tcPr/>
                </a:tc>
                <a:tc>
                  <a:txBody>
                    <a:bodyPr/>
                    <a:lstStyle/>
                    <a:p>
                      <a:r>
                        <a:rPr lang="en-US" sz="1200" dirty="0"/>
                        <a:t>Process live Amber Alert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Akshita Agarwalla</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51145070"/>
                  </a:ext>
                </a:extLst>
              </a:tr>
              <a:tr h="309629">
                <a:tc>
                  <a:txBody>
                    <a:bodyPr/>
                    <a:lstStyle/>
                    <a:p>
                      <a:r>
                        <a:rPr lang="en-US" sz="1200" dirty="0"/>
                        <a:t>B</a:t>
                      </a:r>
                    </a:p>
                  </a:txBody>
                  <a:tcPr/>
                </a:tc>
                <a:tc>
                  <a:txBody>
                    <a:bodyPr/>
                    <a:lstStyle/>
                    <a:p>
                      <a:r>
                        <a:rPr lang="en-US" sz="1200" dirty="0"/>
                        <a:t>Record Live Traffic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Tony Faulds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47714531"/>
                  </a:ext>
                </a:extLst>
              </a:tr>
              <a:tr h="309629">
                <a:tc>
                  <a:txBody>
                    <a:bodyPr/>
                    <a:lstStyle/>
                    <a:p>
                      <a:r>
                        <a:rPr lang="en-US" sz="1200" dirty="0"/>
                        <a:t>C</a:t>
                      </a:r>
                    </a:p>
                  </a:txBody>
                  <a:tcPr/>
                </a:tc>
                <a:tc>
                  <a:txBody>
                    <a:bodyPr/>
                    <a:lstStyle/>
                    <a:p>
                      <a:r>
                        <a:rPr lang="en-US" sz="1200" dirty="0"/>
                        <a:t>Extract License Plate Number</a:t>
                      </a:r>
                    </a:p>
                  </a:txBody>
                  <a:tcPr/>
                </a:tc>
                <a:tc>
                  <a:txBody>
                    <a:bodyPr/>
                    <a:lstStyle/>
                    <a:p>
                      <a:r>
                        <a:rPr lang="en-US" sz="1200" dirty="0"/>
                        <a:t>Tony Faulds</a:t>
                      </a:r>
                    </a:p>
                  </a:txBody>
                  <a:tcPr/>
                </a:tc>
                <a:tc>
                  <a:txBody>
                    <a:bodyPr/>
                    <a:lstStyle/>
                    <a:p>
                      <a:r>
                        <a:rPr lang="en-US" sz="1200" dirty="0"/>
                        <a:t>WIP</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64475971"/>
                  </a:ext>
                </a:extLst>
              </a:tr>
              <a:tr h="309629">
                <a:tc>
                  <a:txBody>
                    <a:bodyPr/>
                    <a:lstStyle/>
                    <a:p>
                      <a:r>
                        <a:rPr lang="en-US" sz="1200" dirty="0"/>
                        <a:t>D</a:t>
                      </a:r>
                    </a:p>
                  </a:txBody>
                  <a:tcPr/>
                </a:tc>
                <a:tc>
                  <a:txBody>
                    <a:bodyPr/>
                    <a:lstStyle/>
                    <a:p>
                      <a:r>
                        <a:rPr lang="en-US" sz="1200" dirty="0"/>
                        <a:t>Matching Logic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Akshita Agarwalla</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71773449"/>
                  </a:ext>
                </a:extLst>
              </a:tr>
              <a:tr h="309629">
                <a:tc>
                  <a:txBody>
                    <a:bodyPr/>
                    <a:lstStyle/>
                    <a:p>
                      <a:r>
                        <a:rPr lang="en-US" sz="1200" dirty="0"/>
                        <a:t>E</a:t>
                      </a:r>
                    </a:p>
                  </a:txBody>
                  <a:tcPr/>
                </a:tc>
                <a:tc>
                  <a:txBody>
                    <a:bodyPr/>
                    <a:lstStyle/>
                    <a:p>
                      <a:r>
                        <a:rPr lang="en-US" sz="1200" dirty="0"/>
                        <a:t>Show Alert</a:t>
                      </a:r>
                    </a:p>
                  </a:txBody>
                  <a:tcPr/>
                </a:tc>
                <a:tc>
                  <a:txBody>
                    <a:bodyPr/>
                    <a:lstStyle/>
                    <a:p>
                      <a:r>
                        <a:rPr lang="en-US" sz="1200" dirty="0"/>
                        <a:t>Debanjana Baksi</a:t>
                      </a:r>
                    </a:p>
                  </a:txBody>
                  <a:tcPr/>
                </a:tc>
                <a:tc>
                  <a:txBody>
                    <a:bodyPr/>
                    <a:lstStyle/>
                    <a:p>
                      <a:r>
                        <a:rPr lang="en-US" sz="1200" dirty="0"/>
                        <a:t>WIP</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95353876"/>
                  </a:ext>
                </a:extLst>
              </a:tr>
              <a:tr h="309629">
                <a:tc>
                  <a:txBody>
                    <a:bodyPr/>
                    <a:lstStyle/>
                    <a:p>
                      <a:r>
                        <a:rPr lang="en-US" sz="1200" dirty="0"/>
                        <a:t>F</a:t>
                      </a:r>
                    </a:p>
                  </a:txBody>
                  <a:tcPr/>
                </a:tc>
                <a:tc>
                  <a:txBody>
                    <a:bodyPr/>
                    <a:lstStyle/>
                    <a:p>
                      <a:r>
                        <a:rPr lang="en-US" sz="1200" dirty="0"/>
                        <a:t>Aggregated Dashboard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TBD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87876399"/>
                  </a:ext>
                </a:extLst>
              </a:tr>
              <a:tr h="309629">
                <a:tc>
                  <a:txBody>
                    <a:bodyPr/>
                    <a:lstStyle/>
                    <a:p>
                      <a:r>
                        <a:rPr lang="en-US" sz="1200" dirty="0"/>
                        <a:t>G</a:t>
                      </a:r>
                    </a:p>
                  </a:txBody>
                  <a:tcPr/>
                </a:tc>
                <a:tc>
                  <a:txBody>
                    <a:bodyPr/>
                    <a:lstStyle/>
                    <a:p>
                      <a:r>
                        <a:rPr lang="en-US" sz="1200" dirty="0"/>
                        <a:t>Call Authority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TBD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69916171"/>
                  </a:ext>
                </a:extLst>
              </a:tr>
            </a:tbl>
          </a:graphicData>
        </a:graphic>
      </p:graphicFrame>
    </p:spTree>
    <p:extLst>
      <p:ext uri="{BB962C8B-B14F-4D97-AF65-F5344CB8AC3E}">
        <p14:creationId xmlns:p14="http://schemas.microsoft.com/office/powerpoint/2010/main" val="28489628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1. Active/Deactivated Amber Alert</a:t>
            </a:r>
            <a:endParaRPr lang="en-US" dirty="0">
              <a:latin typeface="Segoe UI Light" panose="020B0502040204020203" pitchFamily="34" charset="0"/>
              <a:cs typeface="Segoe UI Light" panose="020B0502040204020203" pitchFamily="34" charset="0"/>
            </a:endParaRPr>
          </a:p>
        </p:txBody>
      </p:sp>
      <p:sp>
        <p:nvSpPr>
          <p:cNvPr id="34" name="TextBox 33">
            <a:extLst>
              <a:ext uri="{FF2B5EF4-FFF2-40B4-BE49-F238E27FC236}">
                <a16:creationId xmlns:a16="http://schemas.microsoft.com/office/drawing/2014/main" id="{DA760BD6-A795-4932-B02F-82BCB2ACF988}"/>
              </a:ext>
            </a:extLst>
          </p:cNvPr>
          <p:cNvSpPr txBox="1"/>
          <p:nvPr/>
        </p:nvSpPr>
        <p:spPr>
          <a:xfrm>
            <a:off x="465955" y="1294305"/>
            <a:ext cx="11260090" cy="1631216"/>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In case of emergency, Amber alert is generated and broadcasted using multiple mediums, like FB Group, via open API, broadcasted to registered phone etc.</a:t>
            </a:r>
          </a:p>
          <a:p>
            <a:pPr lvl="0">
              <a:spcAft>
                <a:spcPts val="600"/>
              </a:spcAft>
              <a:defRPr/>
            </a:pPr>
            <a:endParaRPr lang="en-US" dirty="0">
              <a:solidFill>
                <a:srgbClr val="202122"/>
              </a:solidFill>
              <a:latin typeface="Arial" panose="020B0604020202020204" pitchFamily="34" charset="0"/>
            </a:endParaRPr>
          </a:p>
          <a:p>
            <a:pPr lvl="0">
              <a:spcAft>
                <a:spcPts val="600"/>
              </a:spcAft>
              <a:defRPr/>
            </a:pPr>
            <a:r>
              <a:rPr lang="en-US" dirty="0">
                <a:solidFill>
                  <a:srgbClr val="202122"/>
                </a:solidFill>
                <a:latin typeface="Arial" panose="020B0604020202020204" pitchFamily="34" charset="0"/>
              </a:rPr>
              <a:t>A typical alert contains multiple data points for the missing person, like name, age, sex, hair color, height weight etc. It also optionally contains the image of the missing person and vehicle information.</a:t>
            </a:r>
          </a:p>
        </p:txBody>
      </p:sp>
      <p:pic>
        <p:nvPicPr>
          <p:cNvPr id="2" name="Picture 1">
            <a:extLst>
              <a:ext uri="{FF2B5EF4-FFF2-40B4-BE49-F238E27FC236}">
                <a16:creationId xmlns:a16="http://schemas.microsoft.com/office/drawing/2014/main" id="{A30A705D-C087-4FC5-A032-9230992D4A11}"/>
              </a:ext>
            </a:extLst>
          </p:cNvPr>
          <p:cNvPicPr>
            <a:picLocks noChangeAspect="1"/>
          </p:cNvPicPr>
          <p:nvPr/>
        </p:nvPicPr>
        <p:blipFill>
          <a:blip r:embed="rId2"/>
          <a:stretch>
            <a:fillRect/>
          </a:stretch>
        </p:blipFill>
        <p:spPr>
          <a:xfrm>
            <a:off x="10129131" y="3030550"/>
            <a:ext cx="1596914" cy="3441687"/>
          </a:xfrm>
          <a:prstGeom prst="rect">
            <a:avLst/>
          </a:prstGeom>
        </p:spPr>
      </p:pic>
      <p:sp>
        <p:nvSpPr>
          <p:cNvPr id="3" name="TextBox 2">
            <a:extLst>
              <a:ext uri="{FF2B5EF4-FFF2-40B4-BE49-F238E27FC236}">
                <a16:creationId xmlns:a16="http://schemas.microsoft.com/office/drawing/2014/main" id="{3813D5DC-3ACF-4DC0-AB38-89223E809AB7}"/>
              </a:ext>
            </a:extLst>
          </p:cNvPr>
          <p:cNvSpPr txBox="1"/>
          <p:nvPr/>
        </p:nvSpPr>
        <p:spPr>
          <a:xfrm>
            <a:off x="402694" y="3116872"/>
            <a:ext cx="9414166" cy="1908215"/>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The purpose of this data transition layer is to periodically (frequency : </a:t>
            </a:r>
            <a:r>
              <a:rPr lang="en-US" dirty="0" err="1">
                <a:solidFill>
                  <a:srgbClr val="202122"/>
                </a:solidFill>
                <a:latin typeface="Arial" panose="020B0604020202020204" pitchFamily="34" charset="0"/>
              </a:rPr>
              <a:t>tbd</a:t>
            </a:r>
            <a:r>
              <a:rPr lang="en-US" dirty="0">
                <a:solidFill>
                  <a:srgbClr val="202122"/>
                </a:solidFill>
                <a:latin typeface="Arial" panose="020B0604020202020204" pitchFamily="34" charset="0"/>
              </a:rPr>
              <a:t>) check external Amber Alert system to look for active amber alert data and pass it to the next processing unit. </a:t>
            </a:r>
          </a:p>
          <a:p>
            <a:pPr lvl="0">
              <a:spcAft>
                <a:spcPts val="600"/>
              </a:spcAft>
              <a:defRPr/>
            </a:pPr>
            <a:endParaRPr lang="en-US" dirty="0">
              <a:solidFill>
                <a:srgbClr val="202122"/>
              </a:solidFill>
              <a:latin typeface="Arial" panose="020B0604020202020204" pitchFamily="34" charset="0"/>
            </a:endParaRPr>
          </a:p>
          <a:p>
            <a:pPr lvl="0">
              <a:spcAft>
                <a:spcPts val="600"/>
              </a:spcAft>
              <a:defRPr/>
            </a:pPr>
            <a:r>
              <a:rPr lang="en-US" dirty="0">
                <a:solidFill>
                  <a:srgbClr val="202122"/>
                </a:solidFill>
                <a:latin typeface="Arial" panose="020B0604020202020204" pitchFamily="34" charset="0"/>
              </a:rPr>
              <a:t>Note, it should also pull data for recently deactivated amber alert, so that the ‘search operation’ for that alert can be stopped.</a:t>
            </a:r>
          </a:p>
        </p:txBody>
      </p:sp>
    </p:spTree>
    <p:extLst>
      <p:ext uri="{BB962C8B-B14F-4D97-AF65-F5344CB8AC3E}">
        <p14:creationId xmlns:p14="http://schemas.microsoft.com/office/powerpoint/2010/main" val="10843278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800" b="1" i="0" dirty="0">
                <a:solidFill>
                  <a:srgbClr val="202122"/>
                </a:solidFill>
                <a:effectLst/>
                <a:latin typeface="Arial" panose="020B0604020202020204" pitchFamily="34" charset="0"/>
              </a:rPr>
              <a:t>2. Active/Deactivated License Plate</a:t>
            </a:r>
            <a:endParaRPr lang="en-US" dirty="0">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809D9B6-B10E-4F92-877C-86DA44352AC4}"/>
              </a:ext>
            </a:extLst>
          </p:cNvPr>
          <p:cNvSpPr txBox="1"/>
          <p:nvPr/>
        </p:nvSpPr>
        <p:spPr>
          <a:xfrm>
            <a:off x="465955" y="1294305"/>
            <a:ext cx="11260090" cy="369332"/>
          </a:xfrm>
          <a:prstGeom prst="rect">
            <a:avLst/>
          </a:prstGeom>
          <a:noFill/>
        </p:spPr>
        <p:txBody>
          <a:bodyPr wrap="square">
            <a:spAutoFit/>
          </a:bodyPr>
          <a:lstStyle/>
          <a:p>
            <a:pPr lvl="0">
              <a:spcAft>
                <a:spcPts val="600"/>
              </a:spcAft>
              <a:defRPr/>
            </a:pPr>
            <a:r>
              <a:rPr lang="en-US" dirty="0">
                <a:solidFill>
                  <a:srgbClr val="202122"/>
                </a:solidFill>
                <a:latin typeface="Arial" panose="020B0604020202020204" pitchFamily="34" charset="0"/>
              </a:rPr>
              <a:t>&lt;Enter details like description, input/output, processing logic, special consideration etc. etc.&gt;</a:t>
            </a:r>
          </a:p>
        </p:txBody>
      </p:sp>
    </p:spTree>
    <p:extLst>
      <p:ext uri="{BB962C8B-B14F-4D97-AF65-F5344CB8AC3E}">
        <p14:creationId xmlns:p14="http://schemas.microsoft.com/office/powerpoint/2010/main" val="2680048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6ded158-b262-47b0-91d4-afed578e04fb">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10B2F69A800A49AD9307FF1354F470" ma:contentTypeVersion="14" ma:contentTypeDescription="Create a new document." ma:contentTypeScope="" ma:versionID="bb274e66958814aae67239f9e7ba0cee">
  <xsd:schema xmlns:xsd="http://www.w3.org/2001/XMLSchema" xmlns:xs="http://www.w3.org/2001/XMLSchema" xmlns:p="http://schemas.microsoft.com/office/2006/metadata/properties" xmlns:ns2="76ded158-b262-47b0-91d4-afed578e04fb" xmlns:ns3="230e9df3-be65-4c73-a93b-d1236ebd677e" targetNamespace="http://schemas.microsoft.com/office/2006/metadata/properties" ma:root="true" ma:fieldsID="5b9bea65015d4fd0e378c6d2217c08a0" ns2:_="" ns3:_="">
    <xsd:import namespace="76ded158-b262-47b0-91d4-afed578e04fb"/>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ded158-b262-47b0-91d4-afed578e04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6c4fedb-ff74-4d2c-b2ec-a117049ddc7f}" ma:internalName="TaxCatchAll" ma:showField="CatchAllData" ma:web="73fc2c1d-4089-45c5-9c8e-c9d4f44476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230e9df3-be65-4c73-a93b-d1236ebd677e"/>
    <ds:schemaRef ds:uri="76ded158-b262-47b0-91d4-afed578e04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6767BA-9887-4B78-8D99-96AED7F2B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ded158-b262-47b0-91d4-afed578e04fb"/>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{60EE7D1D-6846-4610-B4C9-5B9FA20B83F6}tf10001108_win32</Template>
  <TotalTime>750</TotalTime>
  <Words>1222</Words>
  <Application>Microsoft Office PowerPoint</Application>
  <PresentationFormat>Widescreen</PresentationFormat>
  <Paragraphs>184</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Aharoni</vt:lpstr>
      <vt:lpstr>Algerian</vt:lpstr>
      <vt:lpstr>Arial</vt:lpstr>
      <vt:lpstr>Calibri</vt:lpstr>
      <vt:lpstr>Segoe UI</vt:lpstr>
      <vt:lpstr>Segoe UI Light</vt:lpstr>
      <vt:lpstr>Wingdings</vt:lpstr>
      <vt:lpstr>WelcomeDoc</vt:lpstr>
      <vt:lpstr>LuK 2.0 A crowdsourced edge solution for Amber Alert</vt:lpstr>
      <vt:lpstr>Amber Alert</vt:lpstr>
      <vt:lpstr>What is LuK?</vt:lpstr>
      <vt:lpstr>What is new in LuK 2.0?</vt:lpstr>
      <vt:lpstr>High-level dataflow architecture</vt:lpstr>
      <vt:lpstr>Ownership – Data Transfer</vt:lpstr>
      <vt:lpstr>Ownership – Processing Logic</vt:lpstr>
      <vt:lpstr>1. Active/Deactivated Amber Alert</vt:lpstr>
      <vt:lpstr>2. Active/Deactivated License Plate</vt:lpstr>
      <vt:lpstr>3. Capture Video Stream from Dashboard Camera</vt:lpstr>
      <vt:lpstr>4. Crete Image Stream to be processed</vt:lpstr>
      <vt:lpstr>5. Identified License Plate Number</vt:lpstr>
      <vt:lpstr>6. Matched License Plate Number (mobile)</vt:lpstr>
      <vt:lpstr>PowerPoint Presentation</vt:lpstr>
      <vt:lpstr>8. Call 9-1-1</vt:lpstr>
      <vt:lpstr>A. Process Live Amber Alert Data</vt:lpstr>
      <vt:lpstr>B. Record live traffic data</vt:lpstr>
      <vt:lpstr>C. Extract License Plate Number</vt:lpstr>
      <vt:lpstr>D. Matching Logic</vt:lpstr>
      <vt:lpstr>E. Show Alert</vt:lpstr>
      <vt:lpstr>F. Aggregated Dashboard</vt:lpstr>
      <vt:lpstr>G. Call Authority</vt:lpstr>
      <vt:lpstr>Appendix</vt:lpstr>
      <vt:lpstr>Future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United States, an estimated  460,000  children are reported missing every year</dc:title>
  <dc:creator>Somnath Purkayastha</dc:creator>
  <cp:keywords/>
  <cp:lastModifiedBy>Somnath Purkayastha</cp:lastModifiedBy>
  <cp:revision>14</cp:revision>
  <dcterms:created xsi:type="dcterms:W3CDTF">2021-09-22T19:03:45Z</dcterms:created>
  <dcterms:modified xsi:type="dcterms:W3CDTF">2022-02-10T03:42:19Z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0x0101009910B2F69A800A49AD9307FF1354F470</vt:lpwstr>
  </property>
  <property fmtid="{D5CDD505-2E9C-101B-9397-08002B2CF9AE}" pid="3" name="MediaServiceImageTags">
    <vt:lpwstr/>
  </property>
</Properties>
</file>