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1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4" r:id="rId17"/>
    <p:sldId id="272" r:id="rId18"/>
    <p:sldId id="273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4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DCE29-9F6C-494C-801C-0F54BAD995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808" y="2052735"/>
            <a:ext cx="6450596" cy="897906"/>
          </a:xfrm>
        </p:spPr>
        <p:txBody>
          <a:bodyPr/>
          <a:lstStyle/>
          <a:p>
            <a:r>
              <a:rPr lang="en-US" dirty="0" smtClean="0"/>
              <a:t>Speed dating dataset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527AF1-17FD-44F2-AF72-2C57ACFAD5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832" y="3109751"/>
            <a:ext cx="6935788" cy="1371599"/>
          </a:xfrm>
        </p:spPr>
        <p:txBody>
          <a:bodyPr/>
          <a:lstStyle/>
          <a:p>
            <a:r>
              <a:rPr lang="en-US" dirty="0" smtClean="0"/>
              <a:t>Stat 517 – final project – </a:t>
            </a:r>
            <a:r>
              <a:rPr lang="en-US" dirty="0" err="1" smtClean="0"/>
              <a:t>vignesh</a:t>
            </a:r>
            <a:r>
              <a:rPr lang="en-US" dirty="0" smtClean="0"/>
              <a:t> j </a:t>
            </a:r>
            <a:r>
              <a:rPr lang="en-US" dirty="0" err="1" smtClean="0"/>
              <a:t>muralidharan</a:t>
            </a:r>
            <a:endParaRPr lang="en-US" dirty="0"/>
          </a:p>
        </p:txBody>
      </p:sp>
      <p:pic>
        <p:nvPicPr>
          <p:cNvPr id="4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9216" y="1737733"/>
            <a:ext cx="4556125" cy="3079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533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114" y="86673"/>
            <a:ext cx="10364451" cy="790406"/>
          </a:xfrm>
        </p:spPr>
        <p:txBody>
          <a:bodyPr/>
          <a:lstStyle/>
          <a:p>
            <a:r>
              <a:rPr lang="en-US" dirty="0" smtClean="0"/>
              <a:t>CLASSIFICATION – RESULTS – ROC CURVE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98" y="1344865"/>
            <a:ext cx="2047875" cy="17716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59896" y="962905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KNN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498" y="3645437"/>
            <a:ext cx="2047875" cy="17811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59896" y="3163259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NB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9862" y="1344865"/>
            <a:ext cx="2094973" cy="178427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694790" y="956490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RF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6748" y="3596929"/>
            <a:ext cx="1981200" cy="193357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658792" y="317837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SVM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0933" y="1271768"/>
            <a:ext cx="2057400" cy="185737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784663" y="879654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NN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03335" y="3645437"/>
            <a:ext cx="3258271" cy="278412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7133" y="3569236"/>
            <a:ext cx="1981200" cy="19335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1990" y="3178370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DT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0588" y="1308316"/>
            <a:ext cx="2094973" cy="178427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582539" y="962905"/>
            <a:ext cx="626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93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7300"/>
            <a:ext cx="10364451" cy="669107"/>
          </a:xfrm>
        </p:spPr>
        <p:txBody>
          <a:bodyPr/>
          <a:lstStyle/>
          <a:p>
            <a:r>
              <a:rPr lang="en-US" dirty="0" smtClean="0"/>
              <a:t>CLUSTER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4400" y="774440"/>
            <a:ext cx="10363826" cy="3424107"/>
          </a:xfrm>
        </p:spPr>
        <p:txBody>
          <a:bodyPr/>
          <a:lstStyle/>
          <a:p>
            <a:r>
              <a:rPr lang="en-US" dirty="0" smtClean="0"/>
              <a:t>Analysis done to see if it really shows the same “Match” between the partners</a:t>
            </a:r>
          </a:p>
          <a:p>
            <a:r>
              <a:rPr lang="en-US" dirty="0" smtClean="0"/>
              <a:t>Data divided into – personal decision &amp; partner decision = which makes “Match” </a:t>
            </a:r>
          </a:p>
          <a:p>
            <a:pPr lvl="1"/>
            <a:r>
              <a:rPr lang="en-US" dirty="0" smtClean="0"/>
              <a:t>personal decision = 61 variables</a:t>
            </a:r>
          </a:p>
          <a:p>
            <a:pPr lvl="1"/>
            <a:r>
              <a:rPr lang="en-US" dirty="0" smtClean="0"/>
              <a:t>Partner decision = 61 variables</a:t>
            </a:r>
          </a:p>
          <a:p>
            <a:r>
              <a:rPr lang="en-US" dirty="0" smtClean="0"/>
              <a:t>PCA was used to reduce the dimension –  22 pcs was used </a:t>
            </a:r>
          </a:p>
          <a:p>
            <a:r>
              <a:rPr lang="en-US" dirty="0" smtClean="0"/>
              <a:t>Number of clusters k = 2 was used to see the match if it equals the actual dataset  </a:t>
            </a:r>
          </a:p>
          <a:p>
            <a:endParaRPr lang="en-US" dirty="0"/>
          </a:p>
        </p:txBody>
      </p:sp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5372208"/>
              </p:ext>
            </p:extLst>
          </p:nvPr>
        </p:nvGraphicFramePr>
        <p:xfrm>
          <a:off x="2808513" y="3766556"/>
          <a:ext cx="6708710" cy="20269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37928">
                  <a:extLst>
                    <a:ext uri="{9D8B030D-6E8A-4147-A177-3AD203B41FA5}">
                      <a16:colId xmlns:a16="http://schemas.microsoft.com/office/drawing/2014/main" val="92146566"/>
                    </a:ext>
                  </a:extLst>
                </a:gridCol>
                <a:gridCol w="4170782">
                  <a:extLst>
                    <a:ext uri="{9D8B030D-6E8A-4147-A177-3AD203B41FA5}">
                      <a16:colId xmlns:a16="http://schemas.microsoft.com/office/drawing/2014/main" val="9123014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#</a:t>
                      </a:r>
                      <a:r>
                        <a:rPr lang="en-US" baseline="0" dirty="0" smtClean="0"/>
                        <a:t> of clusters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417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K-means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WSS – 3</a:t>
                      </a:r>
                    </a:p>
                    <a:p>
                      <a:r>
                        <a:rPr lang="en-US" dirty="0" smtClean="0"/>
                        <a:t>Silhouette – 2</a:t>
                      </a:r>
                    </a:p>
                    <a:p>
                      <a:r>
                        <a:rPr lang="en-US" dirty="0" err="1" smtClean="0"/>
                        <a:t>Gap_Stat</a:t>
                      </a:r>
                      <a:r>
                        <a:rPr lang="en-US" baseline="0" dirty="0" smtClean="0"/>
                        <a:t> – 2 &lt;= took 2 hours to run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2594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Mclust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 (Best Model</a:t>
                      </a:r>
                      <a:r>
                        <a:rPr lang="en-US" baseline="0" dirty="0" smtClean="0"/>
                        <a:t> – </a:t>
                      </a:r>
                      <a:r>
                        <a:rPr lang="en-US" dirty="0" smtClean="0"/>
                        <a:t>VVE)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366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NBClust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 &lt;=</a:t>
                      </a:r>
                      <a:r>
                        <a:rPr lang="en-US" baseline="0" dirty="0" smtClean="0"/>
                        <a:t> took 5 hours to run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390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495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90237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“match” results between actual and after cluster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75" y="2556362"/>
            <a:ext cx="4238042" cy="34712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1321" y="2578159"/>
            <a:ext cx="4568890" cy="342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73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3105" y="0"/>
            <a:ext cx="10364451" cy="1035698"/>
          </a:xfrm>
        </p:spPr>
        <p:txBody>
          <a:bodyPr/>
          <a:lstStyle/>
          <a:p>
            <a:r>
              <a:rPr lang="en-US" dirty="0" smtClean="0"/>
              <a:t>Association rules – ACTUAL DATASET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4644" y="1708280"/>
            <a:ext cx="6008914" cy="29197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8915" y="1708281"/>
            <a:ext cx="6294595" cy="291970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48677" y="1147665"/>
            <a:ext cx="1195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MATCH - 1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481526" y="1147665"/>
            <a:ext cx="1687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 MATCH - 0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15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87438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ASSOCIATION RULES – PERSONAL VS PARTNER PREFERENCE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800" y="2288040"/>
            <a:ext cx="9763125" cy="16287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800" y="4711957"/>
            <a:ext cx="9763125" cy="16192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93354" y="1705803"/>
            <a:ext cx="2400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PERSONAL PREFERENCE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987779" y="4217437"/>
            <a:ext cx="2216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PARTNER PREFERENCE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96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149" y="143511"/>
            <a:ext cx="10364451" cy="911703"/>
          </a:xfrm>
        </p:spPr>
        <p:txBody>
          <a:bodyPr/>
          <a:lstStyle/>
          <a:p>
            <a:r>
              <a:rPr lang="en-US" dirty="0" smtClean="0"/>
              <a:t>ASSOCIATION RULES – DISLIKES BETWEEN PARTNERS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4815" y="1938592"/>
            <a:ext cx="6686550" cy="16573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4815" y="4479320"/>
            <a:ext cx="6686550" cy="15716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08310" y="5038531"/>
            <a:ext cx="1569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Age difference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ight Brace 6"/>
          <p:cNvSpPr/>
          <p:nvPr/>
        </p:nvSpPr>
        <p:spPr>
          <a:xfrm>
            <a:off x="3377682" y="4870580"/>
            <a:ext cx="130628" cy="709126"/>
          </a:xfrm>
          <a:prstGeom prst="righ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766015" y="1406832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PERSONAL DISLIKES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857802" y="4015049"/>
            <a:ext cx="1860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PARTNER DISLIKES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56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3" y="0"/>
            <a:ext cx="10364451" cy="1196651"/>
          </a:xfrm>
        </p:spPr>
        <p:txBody>
          <a:bodyPr/>
          <a:lstStyle/>
          <a:p>
            <a:r>
              <a:rPr lang="en-US" dirty="0" smtClean="0"/>
              <a:t>ASSOCIATION RULES – SPECIFIC INTEREST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7525" y="1952139"/>
            <a:ext cx="6076950" cy="16287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7524" y="4336402"/>
            <a:ext cx="6076951" cy="1600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281127" y="1287624"/>
            <a:ext cx="1233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MATCH – 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054206" y="3824006"/>
            <a:ext cx="1687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 MATCH - 0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59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BOTH ACCURACY AND ROC CURVES SHOWED THAT MOST MODELS PERFORMED PRETTY WELL IN DETECTING THE MATCH, ESPECIALLY LOGISTIC REGRESSION AND DECISION TREE </a:t>
            </a:r>
          </a:p>
          <a:p>
            <a:r>
              <a:rPr lang="en-US" dirty="0" smtClean="0"/>
              <a:t> WAS ABLE TO MATCH MOST OF THE PEOPLES DECISIONS THROUGH CLUSTERING METHODS</a:t>
            </a:r>
          </a:p>
          <a:p>
            <a:r>
              <a:rPr lang="en-US" dirty="0" smtClean="0"/>
              <a:t>BEING FUNNY, SINCERE, AGE OF ^ 25 &amp; HAVING SHARED INTERESTS MATCH MOST OF THE PEOPLE AT THE EVENT</a:t>
            </a:r>
          </a:p>
          <a:p>
            <a:r>
              <a:rPr lang="en-US" dirty="0" smtClean="0"/>
              <a:t>BEING AGE -18 &amp; DIFFERENCE IN AGE ^ 16 WITH SPECIFIC RACE WAS DISLIKED BY MOST OF THE PEOPLE  </a:t>
            </a:r>
          </a:p>
          <a:p>
            <a:r>
              <a:rPr lang="en-US" dirty="0" smtClean="0"/>
              <a:t>BEING SPECIFIC INTEREST OF TVSPORTS, THEATER &amp; EXERCISE GOT THE MATCH PRETTY EASY RATHER THAN LIKING MUSIC, MOVIES &amp; DINING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65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WILL DEVELOP CLUSTER ANALYSIS MORE TO UNDERSTAND THE GROUP BETTER AND SEE HOW RATE BASED VARIABLES GROUPS ACCORDING TO THE ACTUAL MATCH </a:t>
            </a:r>
          </a:p>
          <a:p>
            <a:r>
              <a:rPr lang="en-US" dirty="0" smtClean="0"/>
              <a:t>WILL DEVELOP MORE SUITABLE ASSOCIATION RULES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29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63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024744" y="2367092"/>
            <a:ext cx="9252856" cy="342410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Data description</a:t>
            </a:r>
          </a:p>
          <a:p>
            <a:r>
              <a:rPr lang="en-US" dirty="0" smtClean="0"/>
              <a:t>Classification models</a:t>
            </a:r>
          </a:p>
          <a:p>
            <a:r>
              <a:rPr lang="en-US" dirty="0" smtClean="0"/>
              <a:t>Performance of models</a:t>
            </a:r>
          </a:p>
          <a:p>
            <a:r>
              <a:rPr lang="en-US" dirty="0" smtClean="0"/>
              <a:t>Clustering analysis</a:t>
            </a:r>
          </a:p>
          <a:p>
            <a:r>
              <a:rPr lang="en-US" dirty="0" smtClean="0"/>
              <a:t>Association analysis</a:t>
            </a:r>
          </a:p>
          <a:p>
            <a:r>
              <a:rPr lang="en-US" dirty="0" smtClean="0"/>
              <a:t>Results</a:t>
            </a:r>
          </a:p>
          <a:p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39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461" y="0"/>
            <a:ext cx="10364451" cy="1596177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20468" y="1166327"/>
            <a:ext cx="10363826" cy="3999721"/>
          </a:xfrm>
        </p:spPr>
        <p:txBody>
          <a:bodyPr>
            <a:normAutofit/>
          </a:bodyPr>
          <a:lstStyle/>
          <a:p>
            <a:r>
              <a:rPr lang="en-US" dirty="0" smtClean="0"/>
              <a:t>Data gathered from participants in experimental speed dating events of 2002-2004</a:t>
            </a:r>
          </a:p>
          <a:p>
            <a:r>
              <a:rPr lang="en-US" dirty="0" smtClean="0"/>
              <a:t>Attendees would have to talk with opposite sex and were asked if they would like to see their date again</a:t>
            </a:r>
          </a:p>
          <a:p>
            <a:r>
              <a:rPr lang="en-US" dirty="0" smtClean="0"/>
              <a:t>A questionnaire of data gathered from participants </a:t>
            </a:r>
          </a:p>
          <a:p>
            <a:r>
              <a:rPr lang="en-US" dirty="0" smtClean="0"/>
              <a:t> similar questions were asked with each partner so that to get an idea of population</a:t>
            </a:r>
          </a:p>
          <a:p>
            <a:r>
              <a:rPr lang="en-US" dirty="0">
                <a:solidFill>
                  <a:srgbClr val="FFFF00"/>
                </a:solidFill>
              </a:rPr>
              <a:t>Aim: </a:t>
            </a:r>
            <a:r>
              <a:rPr lang="en-US" dirty="0"/>
              <a:t>develop approaches for predicting whether a partner on the dating event is </a:t>
            </a:r>
            <a:r>
              <a:rPr lang="en-US" dirty="0" smtClean="0"/>
              <a:t> </a:t>
            </a:r>
            <a:r>
              <a:rPr lang="en-US" dirty="0"/>
              <a:t>(“match” – “1”) or not (“not-match” – “0”) so that people can think on decisions</a:t>
            </a:r>
          </a:p>
          <a:p>
            <a:endParaRPr lang="en-US" dirty="0"/>
          </a:p>
        </p:txBody>
      </p:sp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187" y="4860019"/>
            <a:ext cx="26670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756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9089" y="86671"/>
            <a:ext cx="10364451" cy="865050"/>
          </a:xfrm>
        </p:spPr>
        <p:txBody>
          <a:bodyPr/>
          <a:lstStyle/>
          <a:p>
            <a:r>
              <a:rPr lang="en-US" dirty="0" smtClean="0"/>
              <a:t>Data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94998" y="815553"/>
            <a:ext cx="3033075" cy="6338804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Gender</a:t>
            </a:r>
          </a:p>
          <a:p>
            <a:r>
              <a:rPr lang="en-US" dirty="0" smtClean="0"/>
              <a:t>Age</a:t>
            </a:r>
          </a:p>
          <a:p>
            <a:r>
              <a:rPr lang="en-US" dirty="0" smtClean="0"/>
              <a:t>Race</a:t>
            </a:r>
          </a:p>
          <a:p>
            <a:r>
              <a:rPr lang="en-US" dirty="0" smtClean="0"/>
              <a:t>Field of study</a:t>
            </a:r>
          </a:p>
          <a:p>
            <a:r>
              <a:rPr lang="en-US" dirty="0" smtClean="0"/>
              <a:t>Rate based on </a:t>
            </a:r>
          </a:p>
          <a:p>
            <a:pPr lvl="1"/>
            <a:r>
              <a:rPr lang="en-US" dirty="0" smtClean="0"/>
              <a:t>Attractiveness</a:t>
            </a:r>
          </a:p>
          <a:p>
            <a:pPr lvl="1"/>
            <a:r>
              <a:rPr lang="en-US" dirty="0" smtClean="0"/>
              <a:t>Sincerity</a:t>
            </a:r>
          </a:p>
          <a:p>
            <a:pPr lvl="1"/>
            <a:r>
              <a:rPr lang="en-US" dirty="0" smtClean="0"/>
              <a:t>Intelligence</a:t>
            </a:r>
          </a:p>
          <a:p>
            <a:pPr lvl="1"/>
            <a:r>
              <a:rPr lang="en-US" dirty="0" smtClean="0"/>
              <a:t>Funny</a:t>
            </a:r>
          </a:p>
          <a:p>
            <a:pPr lvl="1"/>
            <a:r>
              <a:rPr lang="en-US" dirty="0" smtClean="0"/>
              <a:t>Ambition</a:t>
            </a:r>
          </a:p>
          <a:p>
            <a:pPr lvl="1"/>
            <a:r>
              <a:rPr lang="en-US" dirty="0" smtClean="0"/>
              <a:t>Shared interest</a:t>
            </a:r>
          </a:p>
          <a:p>
            <a:pPr lvl="1"/>
            <a:r>
              <a:rPr lang="en-US" dirty="0" smtClean="0"/>
              <a:t>sports</a:t>
            </a:r>
          </a:p>
          <a:p>
            <a:pPr lvl="1"/>
            <a:r>
              <a:rPr lang="en-US" dirty="0" smtClean="0"/>
              <a:t>Dining</a:t>
            </a:r>
          </a:p>
          <a:p>
            <a:pPr lvl="1"/>
            <a:r>
              <a:rPr lang="en-US" dirty="0" smtClean="0"/>
              <a:t>Museums</a:t>
            </a:r>
          </a:p>
          <a:p>
            <a:pPr lvl="1"/>
            <a:r>
              <a:rPr lang="en-US" dirty="0" smtClean="0"/>
              <a:t>Art</a:t>
            </a:r>
          </a:p>
          <a:p>
            <a:pPr lvl="1"/>
            <a:r>
              <a:rPr lang="en-US" dirty="0" smtClean="0"/>
              <a:t>Hiking</a:t>
            </a:r>
          </a:p>
          <a:p>
            <a:pPr lvl="1"/>
            <a:r>
              <a:rPr lang="en-US" dirty="0" smtClean="0"/>
              <a:t>Gaming</a:t>
            </a:r>
          </a:p>
          <a:p>
            <a:pPr lvl="1"/>
            <a:r>
              <a:rPr lang="en-US" dirty="0" smtClean="0"/>
              <a:t>Clubbing</a:t>
            </a:r>
          </a:p>
          <a:p>
            <a:pPr lvl="1"/>
            <a:r>
              <a:rPr lang="en-US" dirty="0" smtClean="0"/>
              <a:t>Reading</a:t>
            </a:r>
          </a:p>
          <a:p>
            <a:pPr lvl="1"/>
            <a:r>
              <a:rPr lang="en-US" dirty="0" err="1" smtClean="0"/>
              <a:t>Tv</a:t>
            </a:r>
            <a:endParaRPr lang="en-US" dirty="0" smtClean="0"/>
          </a:p>
          <a:p>
            <a:pPr lvl="1"/>
            <a:r>
              <a:rPr lang="en-US" dirty="0" smtClean="0"/>
              <a:t>Theater</a:t>
            </a:r>
          </a:p>
          <a:p>
            <a:pPr lvl="1"/>
            <a:r>
              <a:rPr lang="en-US" dirty="0" smtClean="0"/>
              <a:t>Movies</a:t>
            </a:r>
          </a:p>
          <a:p>
            <a:pPr lvl="1"/>
            <a:r>
              <a:rPr lang="en-US" dirty="0" smtClean="0"/>
              <a:t>Concerts</a:t>
            </a:r>
          </a:p>
          <a:p>
            <a:pPr lvl="1"/>
            <a:r>
              <a:rPr lang="en-US" dirty="0" smtClean="0"/>
              <a:t>Music</a:t>
            </a:r>
          </a:p>
          <a:p>
            <a:pPr lvl="1"/>
            <a:r>
              <a:rPr lang="en-US" dirty="0" smtClean="0"/>
              <a:t>Shopping</a:t>
            </a:r>
          </a:p>
          <a:p>
            <a:pPr lvl="1"/>
            <a:r>
              <a:rPr lang="en-US" dirty="0" smtClean="0"/>
              <a:t>yoga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23120" y="1162766"/>
            <a:ext cx="8434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It’s a two way questionnaire – which means every time a person meet opposite sex, same questions were asked to other person too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09411" y="2020142"/>
            <a:ext cx="7011407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Survey also includes,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Preference of yours on the rate based questions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How do you rate the partner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How does partner gives importance on the rate based questions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How do you rate yourself on the rate based questions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Did you like the partner?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How likely do you think partner likes you?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Decision at the event ?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MATCH ?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 TARGET VARIABLE – BINARY (1- MATCH, 0 – NOT MATCH)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22308" y="767055"/>
            <a:ext cx="4678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DIMENTION OF THE DATA </a:t>
            </a:r>
            <a:r>
              <a:rPr lang="en-US" b="1" dirty="0" smtClean="0">
                <a:solidFill>
                  <a:srgbClr val="FFC000"/>
                </a:solidFill>
                <a:sym typeface="Wingdings" panose="05000000000000000000" pitchFamily="2" charset="2"/>
              </a:rPr>
              <a:t> 8378 ® &amp; 123 © </a:t>
            </a:r>
            <a:endParaRPr lang="en-US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7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1139" y="345232"/>
            <a:ext cx="10364451" cy="678438"/>
          </a:xfrm>
        </p:spPr>
        <p:txBody>
          <a:bodyPr/>
          <a:lstStyle/>
          <a:p>
            <a:r>
              <a:rPr lang="en-US" dirty="0" smtClean="0"/>
              <a:t>Data description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610" y="1548883"/>
            <a:ext cx="5390931" cy="3573624"/>
          </a:xfrm>
          <a:prstGeom prst="rect">
            <a:avLst/>
          </a:prstGeom>
        </p:spPr>
      </p:pic>
      <p:pic>
        <p:nvPicPr>
          <p:cNvPr id="7" name="Content Placeholder 5"/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6344817" y="1548883"/>
            <a:ext cx="5594566" cy="3573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13914"/>
            <a:ext cx="10364451" cy="799736"/>
          </a:xfrm>
        </p:spPr>
        <p:txBody>
          <a:bodyPr/>
          <a:lstStyle/>
          <a:p>
            <a:r>
              <a:rPr lang="en-US" dirty="0" smtClean="0"/>
              <a:t>Data description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74" y="1451117"/>
            <a:ext cx="5095875" cy="33634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7673" y="1451116"/>
            <a:ext cx="5032699" cy="3363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522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366591"/>
            <a:ext cx="10364451" cy="883712"/>
          </a:xfrm>
        </p:spPr>
        <p:txBody>
          <a:bodyPr/>
          <a:lstStyle/>
          <a:p>
            <a:r>
              <a:rPr lang="en-US" dirty="0" smtClean="0"/>
              <a:t>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62473" y="1704619"/>
            <a:ext cx="11402008" cy="4192328"/>
          </a:xfrm>
        </p:spPr>
        <p:txBody>
          <a:bodyPr/>
          <a:lstStyle/>
          <a:p>
            <a:r>
              <a:rPr lang="en-US" dirty="0" smtClean="0"/>
              <a:t>STARTING WITH “?” IT HAS BEEN REVALUED TO “Na”</a:t>
            </a:r>
          </a:p>
          <a:p>
            <a:r>
              <a:rPr lang="en-US" dirty="0" smtClean="0"/>
              <a:t>“Na” IMPUTATION PROCESS TO REPLACE THE HIGHEST NUMBER OF REPEATED LEVELS  </a:t>
            </a:r>
          </a:p>
          <a:p>
            <a:r>
              <a:rPr lang="en-US" dirty="0" smtClean="0"/>
              <a:t>VARIABLE “FIELD OF STUDY” – CHANGED 262 LEVELS TO 10 major levels </a:t>
            </a:r>
          </a:p>
          <a:p>
            <a:r>
              <a:rPr lang="en-US" dirty="0" smtClean="0"/>
              <a:t>Classification – removed string variables – dim </a:t>
            </a:r>
            <a:r>
              <a:rPr lang="en-US" dirty="0" smtClean="0">
                <a:sym typeface="Wingdings" panose="05000000000000000000" pitchFamily="2" charset="2"/>
              </a:rPr>
              <a:t>8378 ® &amp; 117 ©</a:t>
            </a:r>
            <a:endParaRPr lang="en-US" dirty="0" smtClean="0"/>
          </a:p>
          <a:p>
            <a:r>
              <a:rPr lang="en-US" dirty="0" smtClean="0"/>
              <a:t>Clustering </a:t>
            </a:r>
          </a:p>
          <a:p>
            <a:pPr lvl="1"/>
            <a:r>
              <a:rPr lang="en-US" dirty="0" smtClean="0"/>
              <a:t>Cluster 1 (personal survey) – removed string variables + target = dim </a:t>
            </a:r>
            <a:r>
              <a:rPr lang="en-US" dirty="0" smtClean="0">
                <a:sym typeface="Wingdings" panose="05000000000000000000" pitchFamily="2" charset="2"/>
              </a:rPr>
              <a:t> 8378 ® &amp; 62 ©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Cluster 2 (partner survey) – removed string variables + target =  dim  8378 ® &amp; 62 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86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1014340"/>
          </a:xfrm>
        </p:spPr>
        <p:txBody>
          <a:bodyPr/>
          <a:lstStyle/>
          <a:p>
            <a:r>
              <a:rPr lang="en-US" dirty="0" smtClean="0"/>
              <a:t>Classification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735494"/>
            <a:ext cx="10363826" cy="451601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8 classification methods were used to train models and make </a:t>
            </a:r>
            <a:r>
              <a:rPr lang="en-US" dirty="0" smtClean="0"/>
              <a:t>predictions</a:t>
            </a:r>
          </a:p>
          <a:p>
            <a:pPr lvl="1"/>
            <a:r>
              <a:rPr lang="en-US" dirty="0" smtClean="0"/>
              <a:t>Naïve </a:t>
            </a:r>
            <a:r>
              <a:rPr lang="en-US" dirty="0" err="1" smtClean="0"/>
              <a:t>bayes</a:t>
            </a:r>
            <a:endParaRPr lang="en-US" dirty="0" smtClean="0"/>
          </a:p>
          <a:p>
            <a:pPr lvl="1"/>
            <a:r>
              <a:rPr lang="en-US" dirty="0" smtClean="0"/>
              <a:t>Logistic regression</a:t>
            </a:r>
          </a:p>
          <a:p>
            <a:pPr lvl="1"/>
            <a:r>
              <a:rPr lang="en-US" dirty="0" smtClean="0"/>
              <a:t>K nearest neighbors</a:t>
            </a:r>
          </a:p>
          <a:p>
            <a:pPr lvl="1"/>
            <a:r>
              <a:rPr lang="en-US" dirty="0" smtClean="0"/>
              <a:t>Decision tree</a:t>
            </a:r>
          </a:p>
          <a:p>
            <a:pPr lvl="1"/>
            <a:r>
              <a:rPr lang="en-US" dirty="0" smtClean="0"/>
              <a:t>Random forest</a:t>
            </a:r>
          </a:p>
          <a:p>
            <a:pPr lvl="1"/>
            <a:r>
              <a:rPr lang="en-US" dirty="0" smtClean="0"/>
              <a:t>Gradient boosting classifier</a:t>
            </a:r>
          </a:p>
          <a:p>
            <a:pPr lvl="1"/>
            <a:r>
              <a:rPr lang="en-US" dirty="0" smtClean="0"/>
              <a:t>Support vector machine</a:t>
            </a:r>
          </a:p>
          <a:p>
            <a:pPr lvl="1"/>
            <a:r>
              <a:rPr lang="en-US" dirty="0" smtClean="0"/>
              <a:t>Neural networks</a:t>
            </a:r>
            <a:endParaRPr lang="en-US" dirty="0"/>
          </a:p>
          <a:p>
            <a:r>
              <a:rPr lang="en-US" dirty="0"/>
              <a:t>Evaluation of the models were make to see which models perform </a:t>
            </a:r>
            <a:r>
              <a:rPr lang="en-US" dirty="0" smtClean="0"/>
              <a:t>better</a:t>
            </a:r>
          </a:p>
          <a:p>
            <a:r>
              <a:rPr lang="en-US" dirty="0"/>
              <a:t>Performance of models were analyzed with </a:t>
            </a:r>
          </a:p>
          <a:p>
            <a:pPr lvl="1"/>
            <a:r>
              <a:rPr lang="en-US" dirty="0"/>
              <a:t>train-test score – accuracy score</a:t>
            </a:r>
          </a:p>
          <a:p>
            <a:pPr lvl="1"/>
            <a:r>
              <a:rPr lang="en-US" dirty="0"/>
              <a:t>Roc curve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51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151092"/>
            <a:ext cx="10364451" cy="659777"/>
          </a:xfrm>
        </p:spPr>
        <p:txBody>
          <a:bodyPr/>
          <a:lstStyle/>
          <a:p>
            <a:r>
              <a:rPr lang="en-US" dirty="0" smtClean="0"/>
              <a:t>Classification -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291" y="877077"/>
            <a:ext cx="5429206" cy="31271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8004" y="877077"/>
            <a:ext cx="4690674" cy="312711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5606" y="3710848"/>
            <a:ext cx="4114800" cy="2381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297126" y="5755029"/>
            <a:ext cx="8581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Logistic, Decision Tree and Gradient Boosting Classifier performed better than other models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291" y="4160708"/>
            <a:ext cx="5429206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69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4B4B4B"/>
      </a:dk2>
      <a:lt2>
        <a:srgbClr val="B5B5B5"/>
      </a:lt2>
      <a:accent1>
        <a:srgbClr val="9AC43E"/>
      </a:accent1>
      <a:accent2>
        <a:srgbClr val="44BA98"/>
      </a:accent2>
      <a:accent3>
        <a:srgbClr val="43A9D9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892FADA9-420D-4323-A7A4-C1060166525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455</TotalTime>
  <Words>740</Words>
  <Application>Microsoft Office PowerPoint</Application>
  <PresentationFormat>Widescreen</PresentationFormat>
  <Paragraphs>137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Tw Cen MT</vt:lpstr>
      <vt:lpstr>Wingdings</vt:lpstr>
      <vt:lpstr>Droplet</vt:lpstr>
      <vt:lpstr>Speed dating dataset</vt:lpstr>
      <vt:lpstr>overview</vt:lpstr>
      <vt:lpstr>introduction</vt:lpstr>
      <vt:lpstr>Data description</vt:lpstr>
      <vt:lpstr>Data description</vt:lpstr>
      <vt:lpstr>Data description</vt:lpstr>
      <vt:lpstr>preprocessing</vt:lpstr>
      <vt:lpstr>Classification models</vt:lpstr>
      <vt:lpstr>Classification - results</vt:lpstr>
      <vt:lpstr>CLASSIFICATION – RESULTS – ROC CURVE</vt:lpstr>
      <vt:lpstr>CLUSTER ANALYSIS</vt:lpstr>
      <vt:lpstr>“match” results between actual and after cluster </vt:lpstr>
      <vt:lpstr>Association rules – ACTUAL DATASET</vt:lpstr>
      <vt:lpstr>ASSOCIATION RULES – PERSONAL VS PARTNER PREFERENCE</vt:lpstr>
      <vt:lpstr>ASSOCIATION RULES – DISLIKES BETWEEN PARTNERS</vt:lpstr>
      <vt:lpstr>ASSOCIATION RULES – SPECIFIC INTEREST</vt:lpstr>
      <vt:lpstr>CONCLUSION</vt:lpstr>
      <vt:lpstr>FUTURE WORK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Jayaraman Muralidharan, Vignesh (jaya3225@vandals.uidaho.edu)</dc:creator>
  <cp:lastModifiedBy>jaya3225</cp:lastModifiedBy>
  <cp:revision>61</cp:revision>
  <dcterms:created xsi:type="dcterms:W3CDTF">2018-11-25T16:50:29Z</dcterms:created>
  <dcterms:modified xsi:type="dcterms:W3CDTF">2018-11-27T19:41:18Z</dcterms:modified>
</cp:coreProperties>
</file>