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536" r:id="rId3"/>
    <p:sldId id="537" r:id="rId4"/>
    <p:sldId id="569" r:id="rId5"/>
    <p:sldId id="275" r:id="rId6"/>
    <p:sldId id="276" r:id="rId7"/>
    <p:sldId id="274" r:id="rId8"/>
    <p:sldId id="277" r:id="rId9"/>
    <p:sldId id="258" r:id="rId10"/>
    <p:sldId id="262" r:id="rId11"/>
    <p:sldId id="261" r:id="rId12"/>
    <p:sldId id="259" r:id="rId13"/>
    <p:sldId id="264" r:id="rId14"/>
    <p:sldId id="265" r:id="rId15"/>
    <p:sldId id="266" r:id="rId16"/>
    <p:sldId id="267" r:id="rId17"/>
    <p:sldId id="268" r:id="rId18"/>
    <p:sldId id="273" r:id="rId19"/>
    <p:sldId id="263" r:id="rId20"/>
    <p:sldId id="260" r:id="rId21"/>
    <p:sldId id="269" r:id="rId22"/>
    <p:sldId id="270" r:id="rId23"/>
    <p:sldId id="271" r:id="rId24"/>
    <p:sldId id="272" r:id="rId25"/>
    <p:sldId id="279" r:id="rId26"/>
    <p:sldId id="278" r:id="rId27"/>
    <p:sldId id="287" r:id="rId28"/>
    <p:sldId id="288" r:id="rId29"/>
    <p:sldId id="289" r:id="rId30"/>
    <p:sldId id="291" r:id="rId31"/>
    <p:sldId id="292" r:id="rId32"/>
    <p:sldId id="294" r:id="rId33"/>
    <p:sldId id="293" r:id="rId34"/>
    <p:sldId id="295" r:id="rId35"/>
    <p:sldId id="532" r:id="rId36"/>
    <p:sldId id="538" r:id="rId37"/>
    <p:sldId id="539" r:id="rId38"/>
    <p:sldId id="543" r:id="rId39"/>
    <p:sldId id="541" r:id="rId40"/>
    <p:sldId id="547" r:id="rId41"/>
    <p:sldId id="544" r:id="rId42"/>
    <p:sldId id="572" r:id="rId43"/>
    <p:sldId id="280" r:id="rId44"/>
    <p:sldId id="281" r:id="rId45"/>
    <p:sldId id="282" r:id="rId46"/>
    <p:sldId id="283" r:id="rId47"/>
    <p:sldId id="284" r:id="rId48"/>
    <p:sldId id="285" r:id="rId49"/>
    <p:sldId id="286" r:id="rId50"/>
    <p:sldId id="573" r:id="rId5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366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8.88889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2-05-27T00:50:50.94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8943 10583 0,'18'0'172,"17"0"-141,0 0-31,-17 0 0,-1 0 16,36 0 0</inkml:trace>
  <inkml:trace contextRef="#ctx0" brushRef="#br0" timeOffset="474.15">8978 10354 0,'35'0'47,"1"0"-32,-1 0-15,0 0 16,54 0-1,-72 0 1,1 0-16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6T22:40:49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6T22:40:51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0 720 24575,'5'-2'0,"-1"1"0,1-1 0,-1 0 0,0 0 0,0 0 0,0-1 0,0 1 0,0-1 0,5-5 0,4-2 0,121-89 0,99-66 0,-98 87 0,158-66 0,-201 107 0,2 3 0,180-39 0,-245 67-119,3 1-296,1-3-1,43-15 1,-52 13-6411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6T22:40:51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24575,'44'-1'0,"59"3"0,-92-1 0,-1 1 0,0-1 0,1 2 0,-1 0 0,0 0 0,-1 1 0,17 8 0,-22-9 0,1 1 0,-1 0 0,0 0 0,0 0 0,-1 0 0,1 0 0,-1 1 0,0 0 0,0 0 0,-1 0 0,1 0 0,-1 0 0,0 0 0,-1 0 0,1 1 0,0 7 0,3 13 0,-2-1 0,1 29 0,-4-54 0,-1 23-11,-1 0-1,-1 0 0,-1-1 1,-1 1-1,0-1 0,-2 0 1,-1 0-1,-16 31 1,-5 19-1250,20-45-5565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6T22:40:53.8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1022 1 24575,'-27'1'0,"1"2"0,-1 1 0,1 1 0,0 2 0,0 0 0,1 1 0,0 2 0,-34 18 0,-14 12 0,-91 66 0,99-60 0,1 2 0,-91 91 0,132-115 0,1 0 0,2 2 0,1 1 0,0 0 0,2 1 0,2 1 0,0 1 0,2 0 0,-11 36 0,12-22 0,1 1 0,2 0 0,3 1 0,1 0 0,2 0 0,2 0 0,10 85 0,-8-126 0,0 1 0,0 0 0,1-1 0,-1 1 0,1-1 0,1 1 0,-1-1 0,1 0 0,0 0 0,0 0 0,0 0 0,0 0 0,1-1 0,0 0 0,0 1 0,0-2 0,1 1 0,6 5 0,4-2 0,0 0 0,0-1 0,0 0 0,0-1 0,23 4 0,1127 226 0,-1015-208 0,224 35 0,3-31 0,-336-31 0,602-8 0,-476-12 0,235-58 0,-177 30 0,-36 11 0,445-98 0,-567 117 0,0-3 0,-2-3 0,107-55 0,-137 60 0,0-2 0,-2-1 0,0-2 0,-2-1 0,0-1 0,-2-2 0,46-57 0,-59 65 0,-2-1 0,-1-1 0,0 0 0,-1-1 0,-2 0 0,0 0 0,-2-1 0,10-44 0,-16 57 0,-1 0 0,0 1 0,0-1 0,-1 0 0,-1 0 0,0 0 0,0 1 0,-1-1 0,0 0 0,-1 1 0,0 0 0,-1 0 0,0 0 0,-1 0 0,0 0 0,0 1 0,-1 0 0,0 0 0,-1 0 0,0 1 0,0 0 0,-16-14 0,9 12 0,0 0 0,-1 1 0,0 0 0,-1 1 0,0 1 0,0 0 0,-21-5 0,-125-23 0,84 20 0,-15 1 0,-2 5 0,1 3 0,-126 10 0,65-1 0,138-3 0,-410-5 0,297-3 0,-162-29 0,127 6 0,0 8 0,-288-3 0,309 28 0,-1-5 0,-219-35 0,-31-36 0,286 63 0,-1 5 0,-115 9 0,51 1 0,148-5 0,0 1 0,0 2 0,0 1 0,0 0 0,1 2 0,-1 1 0,-40 16 0,13 2-1365,7 0-5461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6T22:40:56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366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8.88889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2-05-27T01:02:15.779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27728 12259 0,'-53'0'94,"-52"-18"-94,-566 1 31,319 17-15,105 0-16,35 0 16,-141 0-1,230 0-15,52 0 16,36 0-1,0 0 64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6T19:50:16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6T19:50:18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 24575,'1'-2'0,"-1"0"0,1 1 0,-1-1 0,1 0 0,0 0 0,-1 1 0,1-1 0,0 0 0,0 1 0,0-1 0,1 1 0,-1-1 0,0 1 0,0-1 0,1 1 0,-1 0 0,1 0 0,-1 0 0,1 0 0,0 0 0,-1 0 0,1 0 0,0 0 0,0 1 0,-1-1 0,1 1 0,2-1 0,54-10 0,-58 11 0,328-6 0,-200 8 0,392 21 0,-425-13 0,0 5 0,-2 4 0,134 45 0,-211-58 0,53 18 0,-1 2 0,121 67 0,-176-83 0,0 1 0,-2 0 0,1 1 0,-1 0 0,-1 0 0,0 2 0,13 23 0,26 32 0,-22-38-63,-12-15-371,-1 1 0,24 36 0,-26-30-6392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6T19:50:19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1 219 24575,'55'2'0,"-22"-1"0,56-3 0,-81 1 0,-1 0 0,1 0 0,0-1 0,-1 0 0,1 0 0,-1-1 0,1 0 0,-1 0 0,0-1 0,0 0 0,-1 0 0,9-7 0,-11 6-2,0 0 0,-1 0 1,0-1-1,0 1 0,0-1 0,0 0 0,-1 0 0,0 0 0,-1 0 0,1 0 0,-1 0 1,0 0-1,-1 0 0,1-1 0,-1 1 0,-1-10 0,3-26-1331,2 15-5493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6T19:50:21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24575,'47'67'0,"536"664"0,-449-569 0,96 123 0,166 198 0,-339-417 0,3-2 0,2-3 0,3-2 0,111 76 0,43 4 0,5-9 0,5-11 0,303 112 0,-410-186 0,416 132 0,248-9 0,-242-57 0,1308 228 0,-1012-270 0,1-81 0,-734 4 0,-1-5 0,0-5 0,-1-4 0,-2-5 0,0-4 0,162-74 0,-98 33 0,375-186 0,423-338 0,-595 338 0,-140 78 0,267-204 0,-373 288 0,-36 27 0,134-81 0,-67 61 0,183-140 0,-319 212 0,0-1 0,0-1 0,-2-1 0,-1-1 0,19-29 0,-20 29 0,-14 20-3,0 0-1,-1 0 1,1 0 0,0 0-1,0 0 1,0-1-1,-1 1 1,1 0 0,-1 0-1,1-1 1,-1 1-1,1 0 1,-1-1-1,0 1 1,1 0 0,-1-1-1,0 1 1,0 0-1,0-1 1,0 1-1,0-1 1,-1 1 0,1 0-1,-1-3 1,0 3 14,0 0 0,-1 0 0,1 0 0,0 0 0,0 0 0,-1 0 0,1 0 0,-1 0 0,1 1 0,0-1 0,-1 1 0,1-1 0,-1 1 0,0 0 0,1-1 0,-1 1 0,-2 0 0,-10 0-323,-1 0 1,1 1-1,-21 5 1,32-6 79,-30 6-6594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6T19:50:22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1 104 24575,'24'-2'0,"1"-1"0,39-9 0,-12 1 0,90-23 0,-109 24 0,1 1 0,-1 1 0,1 2 0,1 2 0,51-1 0,-81 6 0,-1 0 0,0 0 0,-1 0 0,1 0 0,0 1 0,0-1 0,0 1 0,-1 0 0,1 0 0,-1 1 0,0-1 0,0 1 0,1 0 0,-2-1 0,1 1 0,0 0 0,0 1 0,-1-1 0,0 0 0,0 1 0,3 5 0,4 10 0,-1 0 0,12 40 0,-13-36 0,100 246-1365,-94-239-5461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6T19:50:26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24575,'3'54'0,"2"0"0,3-1 0,17 60 0,-3-11 0,33 190 0,65 315 0,-49-257 0,27 125 0,-85-420 0,121 652 0,-130-663 15,4 28-1395,-2-54-5446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6T19:50:27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0 236 24575,'32'1'0,"-1"1"0,0 2 0,-1 1 0,1 2 0,35 12 0,140 63 0,-135-50 0,104 31 0,-167-60 0,1-1 0,0 0 0,0 0 0,0-1 0,0 0 0,0-1 0,0 0 0,12-2 0,-16 1 0,0 0 0,-1 0 0,1-1 0,-1 0 0,0 0 0,0 0 0,1 0 0,-1-1 0,-1 0 0,1 0 0,0 0 0,-1 0 0,1 0 0,-1-1 0,0 1 0,0-1 0,3-6 0,11-21 29,-1 0 0,-2-1 0,19-65 0,-23 66-325,0-1 0,2 1-1,2 1 1,23-40 0,-21 47-6530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2C2B2-67B1-4A79-ACAF-B284B686BB4A}" type="datetimeFigureOut">
              <a:rPr lang="es-MX" smtClean="0"/>
              <a:t>26/10/2022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F31BA-C3E0-4E09-963A-091FD02C5D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1414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Preguntar a alumnos.</a:t>
            </a:r>
          </a:p>
          <a:p>
            <a:r>
              <a:rPr lang="es-PE" dirty="0" err="1"/>
              <a:t>Rpta</a:t>
            </a:r>
            <a:r>
              <a:rPr lang="es-PE" dirty="0"/>
              <a:t>: </a:t>
            </a:r>
          </a:p>
          <a:p>
            <a:r>
              <a:rPr lang="es-PE" dirty="0"/>
              <a:t>DAG 1: Edad y PA son </a:t>
            </a:r>
            <a:r>
              <a:rPr lang="es-PE" dirty="0" err="1"/>
              <a:t>confusoras</a:t>
            </a:r>
            <a:r>
              <a:rPr lang="es-PE" dirty="0"/>
              <a:t>, pero solo ajustar por Edad genera </a:t>
            </a:r>
            <a:r>
              <a:rPr lang="es-PE" dirty="0" err="1"/>
              <a:t>estiamación</a:t>
            </a:r>
            <a:r>
              <a:rPr lang="es-PE" dirty="0"/>
              <a:t> válida. Ajustar por PA introduce </a:t>
            </a:r>
            <a:r>
              <a:rPr lang="es-PE" dirty="0" err="1"/>
              <a:t>collider</a:t>
            </a:r>
            <a:r>
              <a:rPr lang="es-PE" dirty="0"/>
              <a:t> </a:t>
            </a:r>
            <a:r>
              <a:rPr lang="es-PE" dirty="0" err="1"/>
              <a:t>bias</a:t>
            </a:r>
            <a:r>
              <a:rPr lang="es-PE" dirty="0"/>
              <a:t>. (Moraleja: No siempre debemos ajustar por todos los </a:t>
            </a:r>
            <a:r>
              <a:rPr lang="es-PE" dirty="0" err="1"/>
              <a:t>confusores</a:t>
            </a:r>
            <a:r>
              <a:rPr lang="es-PE" dirty="0"/>
              <a:t>).</a:t>
            </a:r>
          </a:p>
          <a:p>
            <a:r>
              <a:rPr lang="es-PE" dirty="0"/>
              <a:t>DAG 2: Edad y PA son </a:t>
            </a:r>
            <a:r>
              <a:rPr lang="es-PE" dirty="0" err="1"/>
              <a:t>confusores</a:t>
            </a:r>
            <a:r>
              <a:rPr lang="es-PE" dirty="0"/>
              <a:t>. En este caso debemos ajustar por ambas variable para eliminar la confusión.</a:t>
            </a:r>
          </a:p>
          <a:p>
            <a:r>
              <a:rPr lang="es-PE" dirty="0"/>
              <a:t>DAG 3: No hay </a:t>
            </a:r>
            <a:r>
              <a:rPr lang="es-PE" dirty="0" err="1"/>
              <a:t>confusores</a:t>
            </a:r>
            <a:r>
              <a:rPr lang="es-PE" dirty="0"/>
              <a:t>. Un análisis crudo sería suficiente. ¿Es plausible este DAG? Claro, un ensayo clínico aleatorizado cuya asignación aleatoria se estratifique por edad daría un DAG como este.</a:t>
            </a:r>
          </a:p>
          <a:p>
            <a:endParaRPr lang="es-PE" dirty="0"/>
          </a:p>
          <a:p>
            <a:r>
              <a:rPr lang="es-PE" dirty="0"/>
              <a:t>Resaltar que cada DAG surgió del conocimiento experto, ya que los análisis bivariados no permitirían definir cual de los 3 DAG es el correcto. La ventaja de este enfoque es que es más transparente y nos permite evaluar la robustez de nuestros hallazgo a diferentes “conocimientos expertos”. A menudo, hay controversias en un campo de conocimiento y los DAG nos permiten plasmar estas controversias y someterlas a prueba.</a:t>
            </a:r>
          </a:p>
          <a:p>
            <a:endParaRPr lang="es-PE" dirty="0"/>
          </a:p>
          <a:p>
            <a:r>
              <a:rPr lang="es-PE" dirty="0"/>
              <a:t>¿Qué prefieren, buscar efectos </a:t>
            </a:r>
            <a:r>
              <a:rPr lang="es-PE" dirty="0" err="1"/>
              <a:t>cauales</a:t>
            </a:r>
            <a:r>
              <a:rPr lang="es-PE" dirty="0"/>
              <a:t> a ciegas solo mirando asociaciones o usar el conocimiento previo para probar la existencia de nuevas relaciones causales?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CB570-795B-483F-BA63-6BBC13F9E9BB}" type="slidenum">
              <a:rPr lang="es-ES" smtClean="0"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8247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CB570-795B-483F-BA63-6BBC13F9E9BB}" type="slidenum">
              <a:rPr lang="es-ES" smtClean="0"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1037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CB570-795B-483F-BA63-6BBC13F9E9BB}" type="slidenum">
              <a:rPr lang="es-ES" smtClean="0"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3927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CB570-795B-483F-BA63-6BBC13F9E9BB}" type="slidenum">
              <a:rPr lang="es-ES" smtClean="0"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874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CB570-795B-483F-BA63-6BBC13F9E9BB}" type="slidenum">
              <a:rPr lang="es-ES" smtClean="0"/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8057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E5EF5A-8177-01D2-14E6-BC6943962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E65B8B-76F8-D81E-1572-0191B21C0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62EA04-CB93-C63E-527C-B967000C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942A-4F90-449B-8AAD-13A495CF87C2}" type="datetimeFigureOut">
              <a:rPr lang="es-MX" smtClean="0"/>
              <a:t>26/10/2022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6E3EDE-C58E-E779-1D26-43959491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106746-99E1-149A-94D7-AA0CD5355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9486-A77B-4CE5-A2FD-918033C48C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429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7DB349-12AC-0193-93DA-EB6F30008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AD12A5F-716E-A42D-E470-38D4FD7CF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FEBA16-1AB8-F232-A789-06FB770DE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942A-4F90-449B-8AAD-13A495CF87C2}" type="datetimeFigureOut">
              <a:rPr lang="es-MX" smtClean="0"/>
              <a:t>26/10/2022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92CB79-32E8-61B3-52F2-7B59924D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4C54D4-9175-F4DF-0726-C526CA77B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9486-A77B-4CE5-A2FD-918033C48C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9189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0F0FDAE-E2E2-C163-34F1-E65F46737F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CE2E7F0-E1DF-C69A-FF5B-78CA4A14A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BAD2F9-0154-191B-1F37-49ECD6BE4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942A-4F90-449B-8AAD-13A495CF87C2}" type="datetimeFigureOut">
              <a:rPr lang="es-MX" smtClean="0"/>
              <a:t>26/10/2022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05B2DC-97FC-5719-FC32-2FAE9E8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423562-B855-164C-9005-47B1A128D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9486-A77B-4CE5-A2FD-918033C48C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7445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5CB974-9E11-9735-7DBC-1781C2FED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71CD19-87E7-E4DD-6CAA-8D1BA411B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8DA87B-B2AD-DBBF-536E-519BF14FC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942A-4F90-449B-8AAD-13A495CF87C2}" type="datetimeFigureOut">
              <a:rPr lang="es-MX" smtClean="0"/>
              <a:t>26/10/2022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D1AEA4-1F3C-EE01-50EB-0F500B3D0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8379D9-2A22-7BAE-7E67-256EE742A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9486-A77B-4CE5-A2FD-918033C48C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3578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6269B9-EA61-D8DB-BC67-A42D42A2D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3EE63F-A26B-EC06-D707-123D4D6B0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FD38C9-316F-9A40-7D1F-86FF4E4AB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942A-4F90-449B-8AAD-13A495CF87C2}" type="datetimeFigureOut">
              <a:rPr lang="es-MX" smtClean="0"/>
              <a:t>26/10/2022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179BB5-2247-D3A5-2A7C-A4E1B835A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057FB4-DACA-9A00-E445-D81E28F05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9486-A77B-4CE5-A2FD-918033C48C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0234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CBFF65-74F5-E7A6-5E98-EA4D025AC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AA85CC-6642-78F4-9A3C-C365171DA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6369503-68BE-68BC-8E69-81704E0D2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BCAA85-6D6E-60AA-2BAC-6A29A21FA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942A-4F90-449B-8AAD-13A495CF87C2}" type="datetimeFigureOut">
              <a:rPr lang="es-MX" smtClean="0"/>
              <a:t>26/10/2022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C1F029-7D1B-94F9-D968-992564065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BB0EAD-0210-AFCD-D023-17FCB86AF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9486-A77B-4CE5-A2FD-918033C48C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0818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ED9453-67AC-97F6-9E66-095D2C2C7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018A19A-27BA-CB0F-0603-92D8E78E8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AC88F73-0C31-AE5F-E4FF-DDE8D8406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97EAEDC-B76B-C436-98F8-A23C5D7FD2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918B3ED-E086-7797-98F4-3AD3686D9C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3366010-2B95-6B14-CEBE-873687885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942A-4F90-449B-8AAD-13A495CF87C2}" type="datetimeFigureOut">
              <a:rPr lang="es-MX" smtClean="0"/>
              <a:t>26/10/2022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DBCD27-2C37-C145-D2C1-FEC8F310C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C5ACC15-106D-7479-DA67-B4E182F39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9486-A77B-4CE5-A2FD-918033C48C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7420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3E74E7-03BA-CFC5-E97C-5762D2820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92BF8AF-4F96-DBC0-BA23-2065BB412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942A-4F90-449B-8AAD-13A495CF87C2}" type="datetimeFigureOut">
              <a:rPr lang="es-MX" smtClean="0"/>
              <a:t>26/10/2022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4E63E33-D338-8BA4-E8D8-4016A9511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5E3A623-C0A8-5DB7-C411-F564F455F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9486-A77B-4CE5-A2FD-918033C48C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3841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82E1C60-1BEF-656C-D9BD-14C07D1CC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942A-4F90-449B-8AAD-13A495CF87C2}" type="datetimeFigureOut">
              <a:rPr lang="es-MX" smtClean="0"/>
              <a:t>26/10/2022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5303780-74F7-D604-2649-EBDE51CAD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6630494-5C26-6BE8-A251-B234A4E24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9486-A77B-4CE5-A2FD-918033C48C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9515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47675-D724-C889-B431-A1863CDF2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B93B3C-9B55-E710-40CE-FEFE80DFF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9D24343-A685-787D-9D75-80B986830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33292A-AEBD-D578-226C-AC81069EB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942A-4F90-449B-8AAD-13A495CF87C2}" type="datetimeFigureOut">
              <a:rPr lang="es-MX" smtClean="0"/>
              <a:t>26/10/2022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535D63-FF60-EB80-7383-08CDD12C1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EA5259-850D-12A3-1E44-E723E055A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9486-A77B-4CE5-A2FD-918033C48C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5030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F52D20-3911-33E5-1F35-9835FC6B6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6C148A1-6FF3-3D31-D0F4-C5B5C82034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A25B52E-B232-99E3-5914-C69C84DC4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853FE6D-0D99-BCB3-FE37-0F9C85964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942A-4F90-449B-8AAD-13A495CF87C2}" type="datetimeFigureOut">
              <a:rPr lang="es-MX" smtClean="0"/>
              <a:t>26/10/2022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FE0087-3E5B-9F0C-88E3-78F1368AD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6C2DFD-A03E-4B6A-59E0-7BD74B8ED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9486-A77B-4CE5-A2FD-918033C48C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931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AE09CD0-3B4E-20C4-2E97-0A9E636D0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C208C2-A6C9-9424-2D92-5B1817DED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43A1A0-909B-EDEE-F710-183325A80D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E942A-4F90-449B-8AAD-13A495CF87C2}" type="datetimeFigureOut">
              <a:rPr lang="es-MX" smtClean="0"/>
              <a:t>26/10/2022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F8859C-AFC5-7B13-C206-AAD3134C8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E840B2-A9DB-D7A5-A3C2-1A52AD1E73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39486-A77B-4CE5-A2FD-918033C48C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5873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customXml" Target="../ink/ink7.xml"/><Relationship Id="rId18" Type="http://schemas.openxmlformats.org/officeDocument/2006/relationships/image" Target="../media/image19.png"/><Relationship Id="rId3" Type="http://schemas.openxmlformats.org/officeDocument/2006/relationships/oleObject" Target="../embeddings/oleObject8.bin"/><Relationship Id="rId7" Type="http://schemas.openxmlformats.org/officeDocument/2006/relationships/customXml" Target="../ink/ink4.xml"/><Relationship Id="rId12" Type="http://schemas.openxmlformats.org/officeDocument/2006/relationships/image" Target="../media/image16.png"/><Relationship Id="rId17" Type="http://schemas.openxmlformats.org/officeDocument/2006/relationships/customXml" Target="../ink/ink9.xml"/><Relationship Id="rId2" Type="http://schemas.openxmlformats.org/officeDocument/2006/relationships/hyperlink" Target="http://www.dagitty.net/" TargetMode="Externa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5" Type="http://schemas.openxmlformats.org/officeDocument/2006/relationships/customXml" Target="../ink/ink8.xml"/><Relationship Id="rId10" Type="http://schemas.openxmlformats.org/officeDocument/2006/relationships/image" Target="../media/image15.png"/><Relationship Id="rId4" Type="http://schemas.openxmlformats.org/officeDocument/2006/relationships/image" Target="../media/image10.wmf"/><Relationship Id="rId9" Type="http://schemas.openxmlformats.org/officeDocument/2006/relationships/customXml" Target="../ink/ink5.xml"/><Relationship Id="rId1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4" Type="http://schemas.openxmlformats.org/officeDocument/2006/relationships/oleObject" Target="../embeddings/oleObject1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4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sph.harvard.edu/miguel-hernan/causal-inference-book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cbi.nlm.nih.gov/pmc/articles/PMC2744485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cbi.nlm.nih.gov/pmc/articles/PMC2744485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egruyter.com/view/journals/jci/3/1/article-p41.xml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13" Type="http://schemas.openxmlformats.org/officeDocument/2006/relationships/image" Target="../media/image37.png"/><Relationship Id="rId3" Type="http://schemas.openxmlformats.org/officeDocument/2006/relationships/image" Target="../media/image24.wmf"/><Relationship Id="rId7" Type="http://schemas.openxmlformats.org/officeDocument/2006/relationships/image" Target="../media/image13.png"/><Relationship Id="rId12" Type="http://schemas.openxmlformats.org/officeDocument/2006/relationships/customXml" Target="../ink/ink13.xml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11" Type="http://schemas.openxmlformats.org/officeDocument/2006/relationships/image" Target="../media/image36.png"/><Relationship Id="rId5" Type="http://schemas.openxmlformats.org/officeDocument/2006/relationships/image" Target="../media/image25.wmf"/><Relationship Id="rId15" Type="http://schemas.openxmlformats.org/officeDocument/2006/relationships/hyperlink" Target="https://www.stratos-initiative.org/" TargetMode="External"/><Relationship Id="rId10" Type="http://schemas.openxmlformats.org/officeDocument/2006/relationships/customXml" Target="../ink/ink12.xml"/><Relationship Id="rId4" Type="http://schemas.openxmlformats.org/officeDocument/2006/relationships/oleObject" Target="../embeddings/oleObject17.bin"/><Relationship Id="rId9" Type="http://schemas.openxmlformats.org/officeDocument/2006/relationships/image" Target="../media/image35.png"/><Relationship Id="rId14" Type="http://schemas.openxmlformats.org/officeDocument/2006/relationships/customXml" Target="../ink/ink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9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BF3316C-D398-F9D7-2CFB-765C89981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6160" y="4376508"/>
            <a:ext cx="9623404" cy="1257202"/>
          </a:xfrm>
        </p:spPr>
        <p:txBody>
          <a:bodyPr>
            <a:normAutofit/>
          </a:bodyPr>
          <a:lstStyle/>
          <a:p>
            <a:pPr algn="l"/>
            <a:r>
              <a:rPr lang="es-ES" sz="4100" b="1"/>
              <a:t>DAG para orientar selección de variables en inferencia causal</a:t>
            </a:r>
            <a:endParaRPr lang="es-MX" sz="4100" b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555B16-BE1D-4C33-A27C-FF0671B6C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A038663B-45D4-6F8B-40F3-08EA8AFDE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855" y="1146616"/>
            <a:ext cx="9934606" cy="2707180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6572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7F22A-627C-C8EC-0E7A-13E8EA2A6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¿Cuál de los siguientes no es un DAG?</a:t>
            </a:r>
            <a:endParaRPr lang="es-MX" b="1" dirty="0"/>
          </a:p>
        </p:txBody>
      </p:sp>
      <p:sp>
        <p:nvSpPr>
          <p:cNvPr id="19" name="Símbolo &quot;No permitido&quot; 18">
            <a:extLst>
              <a:ext uri="{FF2B5EF4-FFF2-40B4-BE49-F238E27FC236}">
                <a16:creationId xmlns:a16="http://schemas.microsoft.com/office/drawing/2014/main" id="{327FB68B-7144-55A7-2C5D-D70AC00BCA6A}"/>
              </a:ext>
            </a:extLst>
          </p:cNvPr>
          <p:cNvSpPr/>
          <p:nvPr/>
        </p:nvSpPr>
        <p:spPr>
          <a:xfrm>
            <a:off x="2774433" y="5108695"/>
            <a:ext cx="400745" cy="31512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E8C05386-918D-F668-8850-0EEC3EA226AB}"/>
              </a:ext>
            </a:extLst>
          </p:cNvPr>
          <p:cNvGrpSpPr/>
          <p:nvPr/>
        </p:nvGrpSpPr>
        <p:grpSpPr>
          <a:xfrm>
            <a:off x="596152" y="2497511"/>
            <a:ext cx="3853705" cy="374655"/>
            <a:chOff x="596152" y="2497511"/>
            <a:chExt cx="3853705" cy="374655"/>
          </a:xfrm>
        </p:grpSpPr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50F552DB-EB97-3603-7FE1-4AD88F33CE38}"/>
                </a:ext>
              </a:extLst>
            </p:cNvPr>
            <p:cNvCxnSpPr>
              <a:cxnSpLocks/>
            </p:cNvCxnSpPr>
            <p:nvPr/>
          </p:nvCxnSpPr>
          <p:spPr>
            <a:xfrm>
              <a:off x="2581836" y="2682177"/>
              <a:ext cx="7620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B03F3059-AD3D-C830-4C6E-6EF40AE77B05}"/>
                </a:ext>
              </a:extLst>
            </p:cNvPr>
            <p:cNvSpPr txBox="1"/>
            <p:nvPr/>
          </p:nvSpPr>
          <p:spPr>
            <a:xfrm>
              <a:off x="959224" y="2497511"/>
              <a:ext cx="1622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Dexametasona</a:t>
              </a:r>
              <a:endParaRPr lang="es-MX" dirty="0"/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E62C54A3-4F80-2F92-8AD6-88106979BCC1}"/>
                </a:ext>
              </a:extLst>
            </p:cNvPr>
            <p:cNvSpPr txBox="1"/>
            <p:nvPr/>
          </p:nvSpPr>
          <p:spPr>
            <a:xfrm>
              <a:off x="3416674" y="2497511"/>
              <a:ext cx="1033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Muerte</a:t>
              </a:r>
              <a:endParaRPr lang="es-MX" dirty="0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8B16119A-539F-EB20-3412-0876E82DF3F5}"/>
                </a:ext>
              </a:extLst>
            </p:cNvPr>
            <p:cNvSpPr txBox="1"/>
            <p:nvPr/>
          </p:nvSpPr>
          <p:spPr>
            <a:xfrm>
              <a:off x="596152" y="2502834"/>
              <a:ext cx="48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/>
                <a:t>A)</a:t>
              </a:r>
              <a:endParaRPr lang="es-MX" b="1" dirty="0"/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8DB626EE-8785-0454-7753-915B213C7078}"/>
              </a:ext>
            </a:extLst>
          </p:cNvPr>
          <p:cNvGrpSpPr/>
          <p:nvPr/>
        </p:nvGrpSpPr>
        <p:grpSpPr>
          <a:xfrm>
            <a:off x="3570172" y="3622616"/>
            <a:ext cx="8142794" cy="709300"/>
            <a:chOff x="3713607" y="3229848"/>
            <a:chExt cx="8142794" cy="709300"/>
          </a:xfrm>
        </p:grpSpPr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2D1FA6FA-CA63-DFAF-5BCA-84246838BAF5}"/>
                </a:ext>
              </a:extLst>
            </p:cNvPr>
            <p:cNvCxnSpPr>
              <a:cxnSpLocks/>
            </p:cNvCxnSpPr>
            <p:nvPr/>
          </p:nvCxnSpPr>
          <p:spPr>
            <a:xfrm>
              <a:off x="5837144" y="3610846"/>
              <a:ext cx="7620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19165C1A-BDDA-C76F-896E-D0B30A0A193E}"/>
                </a:ext>
              </a:extLst>
            </p:cNvPr>
            <p:cNvSpPr txBox="1"/>
            <p:nvPr/>
          </p:nvSpPr>
          <p:spPr>
            <a:xfrm>
              <a:off x="4197703" y="3242018"/>
              <a:ext cx="15587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/>
                <a:t>Dexametasona</a:t>
              </a:r>
            </a:p>
            <a:p>
              <a:pPr algn="ctr"/>
              <a:r>
                <a:rPr lang="es-ES" dirty="0"/>
                <a:t>Día 1</a:t>
              </a:r>
              <a:endParaRPr lang="es-MX" dirty="0"/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EBADE4DA-D603-8A7E-0FAE-3A7E0ED13A80}"/>
                </a:ext>
              </a:extLst>
            </p:cNvPr>
            <p:cNvSpPr txBox="1"/>
            <p:nvPr/>
          </p:nvSpPr>
          <p:spPr>
            <a:xfrm>
              <a:off x="6599144" y="3242018"/>
              <a:ext cx="10331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/>
                <a:t>Mejoría</a:t>
              </a:r>
            </a:p>
            <a:p>
              <a:pPr algn="ctr"/>
              <a:r>
                <a:rPr lang="es-ES" dirty="0"/>
                <a:t>Día 3</a:t>
              </a:r>
              <a:endParaRPr lang="es-MX" dirty="0"/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CEE3ECCF-04D7-1C08-4571-EEA3D1D7F876}"/>
                </a:ext>
              </a:extLst>
            </p:cNvPr>
            <p:cNvSpPr txBox="1"/>
            <p:nvPr/>
          </p:nvSpPr>
          <p:spPr>
            <a:xfrm>
              <a:off x="8394327" y="3292817"/>
              <a:ext cx="15587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/>
                <a:t>Dexametasona</a:t>
              </a:r>
            </a:p>
            <a:p>
              <a:pPr algn="ctr"/>
              <a:r>
                <a:rPr lang="es-ES" dirty="0"/>
                <a:t>Día 5</a:t>
              </a:r>
              <a:endParaRPr lang="es-MX" dirty="0"/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E7EC894A-F741-81CA-CAD9-1B28D5A8055E}"/>
                </a:ext>
              </a:extLst>
            </p:cNvPr>
            <p:cNvSpPr txBox="1"/>
            <p:nvPr/>
          </p:nvSpPr>
          <p:spPr>
            <a:xfrm>
              <a:off x="10823218" y="3229848"/>
              <a:ext cx="10331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/>
                <a:t>Mejoría</a:t>
              </a:r>
            </a:p>
            <a:p>
              <a:pPr algn="ctr"/>
              <a:r>
                <a:rPr lang="es-ES" dirty="0"/>
                <a:t>Día 7</a:t>
              </a:r>
              <a:endParaRPr lang="es-MX" dirty="0"/>
            </a:p>
          </p:txBody>
        </p:sp>
        <p:cxnSp>
          <p:nvCxnSpPr>
            <p:cNvPr id="21" name="Conector recto de flecha 20">
              <a:extLst>
                <a:ext uri="{FF2B5EF4-FFF2-40B4-BE49-F238E27FC236}">
                  <a16:creationId xmlns:a16="http://schemas.microsoft.com/office/drawing/2014/main" id="{5DF8DB39-8D08-29C8-33AD-703CE2FB4CC2}"/>
                </a:ext>
              </a:extLst>
            </p:cNvPr>
            <p:cNvCxnSpPr>
              <a:cxnSpLocks/>
            </p:cNvCxnSpPr>
            <p:nvPr/>
          </p:nvCxnSpPr>
          <p:spPr>
            <a:xfrm>
              <a:off x="7632327" y="3565183"/>
              <a:ext cx="7620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ector recto de flecha 24">
              <a:extLst>
                <a:ext uri="{FF2B5EF4-FFF2-40B4-BE49-F238E27FC236}">
                  <a16:creationId xmlns:a16="http://schemas.microsoft.com/office/drawing/2014/main" id="{E4C94580-F692-BA07-023E-0F7F065491D9}"/>
                </a:ext>
              </a:extLst>
            </p:cNvPr>
            <p:cNvCxnSpPr>
              <a:cxnSpLocks/>
            </p:cNvCxnSpPr>
            <p:nvPr/>
          </p:nvCxnSpPr>
          <p:spPr>
            <a:xfrm>
              <a:off x="10061218" y="3559430"/>
              <a:ext cx="7620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48A899BB-CBE8-1406-0413-20BEFCD254C2}"/>
                </a:ext>
              </a:extLst>
            </p:cNvPr>
            <p:cNvSpPr txBox="1"/>
            <p:nvPr/>
          </p:nvSpPr>
          <p:spPr>
            <a:xfrm>
              <a:off x="3713607" y="3244334"/>
              <a:ext cx="48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/>
                <a:t>B)</a:t>
              </a:r>
              <a:endParaRPr lang="es-MX" b="1" dirty="0"/>
            </a:p>
          </p:txBody>
        </p: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C8620222-2357-35D3-605F-4CE321E5CFC9}"/>
              </a:ext>
            </a:extLst>
          </p:cNvPr>
          <p:cNvGrpSpPr/>
          <p:nvPr/>
        </p:nvGrpSpPr>
        <p:grpSpPr>
          <a:xfrm>
            <a:off x="630689" y="5087690"/>
            <a:ext cx="3902293" cy="390337"/>
            <a:chOff x="799347" y="4525534"/>
            <a:chExt cx="3902293" cy="390337"/>
          </a:xfrm>
        </p:grpSpPr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9270252F-A9F2-3FE3-7336-DE12E65B0D1E}"/>
                </a:ext>
              </a:extLst>
            </p:cNvPr>
            <p:cNvSpPr txBox="1"/>
            <p:nvPr/>
          </p:nvSpPr>
          <p:spPr>
            <a:xfrm>
              <a:off x="1166186" y="4546539"/>
              <a:ext cx="1558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/>
                <a:t>Dexametasona</a:t>
              </a: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DE32A8B8-172E-E650-7C23-4BE5DABB4663}"/>
                </a:ext>
              </a:extLst>
            </p:cNvPr>
            <p:cNvSpPr txBox="1"/>
            <p:nvPr/>
          </p:nvSpPr>
          <p:spPr>
            <a:xfrm>
              <a:off x="3668457" y="4525534"/>
              <a:ext cx="1033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/>
                <a:t>Mejoría</a:t>
              </a:r>
              <a:endParaRPr lang="es-MX" dirty="0"/>
            </a:p>
          </p:txBody>
        </p:sp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55A9FBE1-0D5A-7D78-B88F-67B0AD83B9DE}"/>
                </a:ext>
              </a:extLst>
            </p:cNvPr>
            <p:cNvCxnSpPr>
              <a:stCxn id="13" idx="3"/>
            </p:cNvCxnSpPr>
            <p:nvPr/>
          </p:nvCxnSpPr>
          <p:spPr>
            <a:xfrm>
              <a:off x="2724927" y="4731205"/>
              <a:ext cx="837074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BDA5DCA4-5B77-B58F-C69E-70205885B09B}"/>
                </a:ext>
              </a:extLst>
            </p:cNvPr>
            <p:cNvSpPr txBox="1"/>
            <p:nvPr/>
          </p:nvSpPr>
          <p:spPr>
            <a:xfrm>
              <a:off x="799347" y="4546539"/>
              <a:ext cx="48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/>
                <a:t>C)</a:t>
              </a:r>
              <a:endParaRPr lang="es-MX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5916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7F22A-627C-C8EC-0E7A-13E8EA2A6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309"/>
            <a:ext cx="10515600" cy="1325563"/>
          </a:xfrm>
        </p:spPr>
        <p:txBody>
          <a:bodyPr/>
          <a:lstStyle/>
          <a:p>
            <a:pPr algn="ctr"/>
            <a:r>
              <a:rPr lang="es-ES" b="1" dirty="0"/>
              <a:t>Anatomía de cualquier tipo de DAG </a:t>
            </a:r>
            <a:br>
              <a:rPr lang="es-ES" b="1" dirty="0"/>
            </a:br>
            <a:r>
              <a:rPr lang="es-ES" b="1" dirty="0"/>
              <a:t>(no necesariamente causal)</a:t>
            </a:r>
            <a:endParaRPr lang="es-MX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D7A2AF-36E7-0718-A395-52869DEF9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87000" cy="4744332"/>
          </a:xfrm>
        </p:spPr>
        <p:txBody>
          <a:bodyPr>
            <a:normAutofit/>
          </a:bodyPr>
          <a:lstStyle/>
          <a:p>
            <a:r>
              <a:rPr lang="es-ES" dirty="0"/>
              <a:t>X </a:t>
            </a:r>
            <a:r>
              <a:rPr lang="es-ES" dirty="0">
                <a:sym typeface="Wingdings" panose="05000000000000000000" pitchFamily="2" charset="2"/>
              </a:rPr>
              <a:t> 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>
                <a:sym typeface="Wingdings" panose="05000000000000000000" pitchFamily="2" charset="2"/>
              </a:rPr>
              <a:t>X es </a:t>
            </a:r>
            <a:r>
              <a:rPr lang="es-ES" u="sng" dirty="0">
                <a:sym typeface="Wingdings" panose="05000000000000000000" pitchFamily="2" charset="2"/>
              </a:rPr>
              <a:t>ancestro</a:t>
            </a:r>
            <a:r>
              <a:rPr lang="es-ES" dirty="0">
                <a:sym typeface="Wingdings" panose="05000000000000000000" pitchFamily="2" charset="2"/>
              </a:rPr>
              <a:t> de 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>
                <a:sym typeface="Wingdings" panose="05000000000000000000" pitchFamily="2" charset="2"/>
              </a:rPr>
              <a:t>Y es </a:t>
            </a:r>
            <a:r>
              <a:rPr lang="es-ES" u="sng" dirty="0">
                <a:sym typeface="Wingdings" panose="05000000000000000000" pitchFamily="2" charset="2"/>
              </a:rPr>
              <a:t>descendiente</a:t>
            </a:r>
            <a:r>
              <a:rPr lang="es-ES" dirty="0">
                <a:sym typeface="Wingdings" panose="05000000000000000000" pitchFamily="2" charset="2"/>
              </a:rPr>
              <a:t> de 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>
                <a:sym typeface="Wingdings" panose="05000000000000000000" pitchFamily="2" charset="2"/>
              </a:rPr>
              <a:t>X es padre de 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>
                <a:sym typeface="Wingdings" panose="05000000000000000000" pitchFamily="2" charset="2"/>
              </a:rPr>
              <a:t>Y es hijo de X</a:t>
            </a:r>
          </a:p>
          <a:p>
            <a:r>
              <a:rPr lang="es-ES" dirty="0">
                <a:sym typeface="Wingdings" panose="05000000000000000000" pitchFamily="2" charset="2"/>
              </a:rPr>
              <a:t>Z  X  Y  W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Z es </a:t>
            </a:r>
            <a:r>
              <a:rPr lang="es-ES" u="sng" dirty="0">
                <a:sym typeface="Wingdings" panose="05000000000000000000" pitchFamily="2" charset="2"/>
              </a:rPr>
              <a:t>ancestro</a:t>
            </a:r>
            <a:r>
              <a:rPr lang="es-ES" dirty="0">
                <a:sym typeface="Wingdings" panose="05000000000000000000" pitchFamily="2" charset="2"/>
              </a:rPr>
              <a:t> de X, de Y, y de W.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X es </a:t>
            </a:r>
            <a:r>
              <a:rPr lang="es-ES" u="sng" dirty="0">
                <a:sym typeface="Wingdings" panose="05000000000000000000" pitchFamily="2" charset="2"/>
              </a:rPr>
              <a:t>ancestro</a:t>
            </a:r>
            <a:r>
              <a:rPr lang="es-ES" dirty="0">
                <a:sym typeface="Wingdings" panose="05000000000000000000" pitchFamily="2" charset="2"/>
              </a:rPr>
              <a:t> de Y, y de W.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X es </a:t>
            </a:r>
            <a:r>
              <a:rPr lang="es-ES" u="sng" dirty="0">
                <a:sym typeface="Wingdings" panose="05000000000000000000" pitchFamily="2" charset="2"/>
              </a:rPr>
              <a:t>descendiente</a:t>
            </a:r>
            <a:r>
              <a:rPr lang="es-ES" dirty="0">
                <a:sym typeface="Wingdings" panose="05000000000000000000" pitchFamily="2" charset="2"/>
              </a:rPr>
              <a:t> (hijo de Z).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W es </a:t>
            </a:r>
            <a:r>
              <a:rPr lang="es-ES" u="sng" dirty="0">
                <a:sym typeface="Wingdings" panose="05000000000000000000" pitchFamily="2" charset="2"/>
              </a:rPr>
              <a:t>descendiente</a:t>
            </a:r>
            <a:r>
              <a:rPr lang="es-ES" dirty="0">
                <a:sym typeface="Wingdings" panose="05000000000000000000" pitchFamily="2" charset="2"/>
              </a:rPr>
              <a:t> de Y, X y Z.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…. (completa más ejemplos)</a:t>
            </a:r>
          </a:p>
          <a:p>
            <a:pPr lvl="1"/>
            <a:endParaRPr lang="es-ES" dirty="0">
              <a:sym typeface="Wingdings" panose="05000000000000000000" pitchFamily="2" charset="2"/>
            </a:endParaRPr>
          </a:p>
          <a:p>
            <a:pPr lvl="1"/>
            <a:endParaRPr lang="es-ES" dirty="0">
              <a:sym typeface="Wingdings" panose="05000000000000000000" pitchFamily="2" charset="2"/>
            </a:endParaRP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D52CF14A-E3D2-5AB6-4F80-3AB3CBB70B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3369713"/>
              </p:ext>
            </p:extLst>
          </p:nvPr>
        </p:nvGraphicFramePr>
        <p:xfrm>
          <a:off x="6024283" y="2195014"/>
          <a:ext cx="1911772" cy="3742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2" imgW="1409760" imgH="2762280" progId="Paint.Picture">
                  <p:embed/>
                </p:oleObj>
              </mc:Choice>
              <mc:Fallback>
                <p:oleObj name="Imagen de mapa de bits" r:id="rId2" imgW="1409760" imgH="2762280" progId="Paint.Picture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D52CF14A-E3D2-5AB6-4F80-3AB3CBB70B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24283" y="2195014"/>
                        <a:ext cx="1911772" cy="3742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F666096B-F804-8D57-F037-45D180E3513C}"/>
              </a:ext>
            </a:extLst>
          </p:cNvPr>
          <p:cNvSpPr txBox="1"/>
          <p:nvPr/>
        </p:nvSpPr>
        <p:spPr>
          <a:xfrm>
            <a:off x="528918" y="6569957"/>
            <a:ext cx="1127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/>
              <a:t>Imagen de </a:t>
            </a:r>
            <a:r>
              <a:rPr lang="es-ES" sz="1200" i="1" dirty="0" err="1"/>
              <a:t>Trickey</a:t>
            </a:r>
            <a:r>
              <a:rPr lang="es-ES" sz="1200" i="1" dirty="0"/>
              <a:t> AW. </a:t>
            </a:r>
            <a:r>
              <a:rPr lang="es-ES" sz="1200" i="1" dirty="0" err="1"/>
              <a:t>Introduction</a:t>
            </a:r>
            <a:r>
              <a:rPr lang="es-ES" sz="1200" i="1" dirty="0"/>
              <a:t> </a:t>
            </a:r>
            <a:r>
              <a:rPr lang="es-ES" sz="1200" i="1" dirty="0" err="1"/>
              <a:t>to</a:t>
            </a:r>
            <a:r>
              <a:rPr lang="es-ES" sz="1200" i="1" dirty="0"/>
              <a:t> Causal </a:t>
            </a:r>
            <a:r>
              <a:rPr lang="es-ES" sz="1200" i="1" dirty="0" err="1"/>
              <a:t>Directed</a:t>
            </a:r>
            <a:r>
              <a:rPr lang="es-ES" sz="1200" i="1" dirty="0"/>
              <a:t> </a:t>
            </a:r>
            <a:r>
              <a:rPr lang="es-ES" sz="1200" i="1" dirty="0" err="1"/>
              <a:t>Acyclic</a:t>
            </a:r>
            <a:r>
              <a:rPr lang="es-ES" sz="1200" i="1" dirty="0"/>
              <a:t> </a:t>
            </a:r>
            <a:r>
              <a:rPr lang="es-ES" sz="1200" i="1" dirty="0" err="1"/>
              <a:t>Graphs</a:t>
            </a:r>
            <a:r>
              <a:rPr lang="es-ES" sz="1200" i="1" dirty="0"/>
              <a:t> [</a:t>
            </a:r>
            <a:r>
              <a:rPr lang="es-ES" sz="1200" i="1" dirty="0" err="1"/>
              <a:t>Presentation</a:t>
            </a:r>
            <a:r>
              <a:rPr lang="es-ES" sz="1200" i="1" dirty="0"/>
              <a:t>] S-SPIRE Works in </a:t>
            </a:r>
            <a:r>
              <a:rPr lang="es-ES" sz="1200" i="1" dirty="0" err="1"/>
              <a:t>progress</a:t>
            </a:r>
            <a:r>
              <a:rPr lang="es-ES" sz="1200" i="1" dirty="0"/>
              <a:t>. 2019</a:t>
            </a:r>
            <a:endParaRPr lang="es-MX" sz="1200" i="1" dirty="0"/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7DA4B131-7361-39FC-3A10-12313A7F05B3}"/>
              </a:ext>
            </a:extLst>
          </p:cNvPr>
          <p:cNvGrpSpPr/>
          <p:nvPr/>
        </p:nvGrpSpPr>
        <p:grpSpPr>
          <a:xfrm>
            <a:off x="8897484" y="2111505"/>
            <a:ext cx="2151504" cy="1175354"/>
            <a:chOff x="8617373" y="1994035"/>
            <a:chExt cx="2151504" cy="1175354"/>
          </a:xfrm>
        </p:grpSpPr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4524E257-279C-BF95-FA0F-B1DF0A999ABF}"/>
                </a:ext>
              </a:extLst>
            </p:cNvPr>
            <p:cNvSpPr txBox="1"/>
            <p:nvPr/>
          </p:nvSpPr>
          <p:spPr>
            <a:xfrm>
              <a:off x="9286893" y="1994035"/>
              <a:ext cx="528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/>
                <a:t>Z</a:t>
              </a:r>
              <a:endParaRPr lang="es-MX" b="1" dirty="0"/>
            </a:p>
          </p:txBody>
        </p:sp>
        <p:cxnSp>
          <p:nvCxnSpPr>
            <p:cNvPr id="8" name="Conector recto de flecha 7">
              <a:extLst>
                <a:ext uri="{FF2B5EF4-FFF2-40B4-BE49-F238E27FC236}">
                  <a16:creationId xmlns:a16="http://schemas.microsoft.com/office/drawing/2014/main" id="{AD7E4206-1191-D57A-422C-EF8F855E03CC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8888506" y="2178701"/>
              <a:ext cx="398387" cy="58844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F9CA0353-8C91-F581-8D82-9BDB52A02015}"/>
                </a:ext>
              </a:extLst>
            </p:cNvPr>
            <p:cNvCxnSpPr>
              <a:cxnSpLocks/>
            </p:cNvCxnSpPr>
            <p:nvPr/>
          </p:nvCxnSpPr>
          <p:spPr>
            <a:xfrm>
              <a:off x="9903783" y="2178701"/>
              <a:ext cx="486311" cy="58844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237C1567-B980-2AEA-78C8-5CC68A04AFE3}"/>
                </a:ext>
              </a:extLst>
            </p:cNvPr>
            <p:cNvSpPr txBox="1"/>
            <p:nvPr/>
          </p:nvSpPr>
          <p:spPr>
            <a:xfrm>
              <a:off x="8617373" y="2800057"/>
              <a:ext cx="528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/>
                <a:t>X</a:t>
              </a:r>
              <a:endParaRPr lang="es-MX" b="1" dirty="0"/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12FCE233-7B6F-15B2-3E8D-22BC0BA12396}"/>
                </a:ext>
              </a:extLst>
            </p:cNvPr>
            <p:cNvSpPr txBox="1"/>
            <p:nvPr/>
          </p:nvSpPr>
          <p:spPr>
            <a:xfrm>
              <a:off x="10239959" y="2800057"/>
              <a:ext cx="528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/>
                <a:t>Y</a:t>
              </a:r>
              <a:endParaRPr lang="es-MX" b="1" dirty="0"/>
            </a:p>
          </p:txBody>
        </p:sp>
      </p:grp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BC69A69-2D10-C33A-F00F-C81CBB6036E4}"/>
              </a:ext>
            </a:extLst>
          </p:cNvPr>
          <p:cNvSpPr txBox="1"/>
          <p:nvPr/>
        </p:nvSpPr>
        <p:spPr>
          <a:xfrm>
            <a:off x="8497759" y="3572738"/>
            <a:ext cx="34155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Z es </a:t>
            </a:r>
            <a:r>
              <a:rPr lang="es-ES" sz="2400" u="sng" dirty="0"/>
              <a:t>ancestro</a:t>
            </a:r>
            <a:r>
              <a:rPr lang="es-ES" sz="2400" dirty="0"/>
              <a:t> de 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Z es </a:t>
            </a:r>
            <a:r>
              <a:rPr lang="es-ES" sz="2400" u="sng" dirty="0"/>
              <a:t>ancestro</a:t>
            </a:r>
            <a:r>
              <a:rPr lang="es-ES" sz="2400" dirty="0"/>
              <a:t> de 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Entonces, </a:t>
            </a:r>
            <a:r>
              <a:rPr lang="es-ES" sz="2400" b="1" dirty="0"/>
              <a:t>Z </a:t>
            </a:r>
            <a:r>
              <a:rPr lang="es-ES" sz="2400" dirty="0"/>
              <a:t>es </a:t>
            </a:r>
            <a:r>
              <a:rPr lang="es-ES" sz="2400" u="sng" dirty="0"/>
              <a:t>ancestro común </a:t>
            </a:r>
            <a:r>
              <a:rPr lang="es-ES" sz="2400" dirty="0"/>
              <a:t>de X y de Y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539034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7F22A-627C-C8EC-0E7A-13E8EA2A6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En un DAG causal una flecha refleja causalidad, no una “asociación”</a:t>
            </a:r>
            <a:endParaRPr lang="es-MX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D7A2AF-36E7-0718-A395-52869DEF9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8911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ES" dirty="0"/>
              <a:t>Ancestro …. </a:t>
            </a:r>
            <a:r>
              <a:rPr lang="es-ES" b="1" dirty="0"/>
              <a:t>causa</a:t>
            </a:r>
            <a:r>
              <a:rPr lang="es-ES" dirty="0"/>
              <a:t>... descendiente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ES" dirty="0"/>
              <a:t>Causa </a:t>
            </a:r>
            <a:r>
              <a:rPr lang="es-ES" dirty="0">
                <a:sym typeface="Wingdings" panose="05000000000000000000" pitchFamily="2" charset="2"/>
              </a:rPr>
              <a:t> Efecto</a:t>
            </a:r>
            <a:endParaRPr lang="es-ES" dirty="0"/>
          </a:p>
          <a:p>
            <a:pPr algn="just"/>
            <a:r>
              <a:rPr lang="es-ES" dirty="0"/>
              <a:t>X </a:t>
            </a:r>
            <a:r>
              <a:rPr lang="es-ES" dirty="0">
                <a:sym typeface="Wingdings" panose="05000000000000000000" pitchFamily="2" charset="2"/>
              </a:rPr>
              <a:t> Y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ES" dirty="0">
                <a:sym typeface="Wingdings" panose="05000000000000000000" pitchFamily="2" charset="2"/>
              </a:rPr>
              <a:t>Se lee: “X causa Y”, “Y es efecto de X”.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ES" dirty="0">
                <a:sym typeface="Wingdings" panose="05000000000000000000" pitchFamily="2" charset="2"/>
              </a:rPr>
              <a:t>No se lee “X está asociado con Y” (asociación significa muchas cosas)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ES" dirty="0">
                <a:sym typeface="Wingdings" panose="05000000000000000000" pitchFamily="2" charset="2"/>
              </a:rPr>
              <a:t>Todavía ambiguo: “X se asocia causalmente con Y” (¿Dónde está la dirección?)</a:t>
            </a:r>
          </a:p>
          <a:p>
            <a:pPr algn="just"/>
            <a:r>
              <a:rPr lang="es-ES" dirty="0">
                <a:sym typeface="Wingdings" panose="05000000000000000000" pitchFamily="2" charset="2"/>
              </a:rPr>
              <a:t>Z  X  Y</a:t>
            </a:r>
          </a:p>
          <a:p>
            <a:pPr lvl="1" algn="just"/>
            <a:r>
              <a:rPr lang="es-ES" dirty="0">
                <a:sym typeface="Wingdings" panose="05000000000000000000" pitchFamily="2" charset="2"/>
              </a:rPr>
              <a:t>Z causa X, X causa Y. También: X es efecto de Z, Y es efecto de X, Y es efecto de Z, ….</a:t>
            </a:r>
          </a:p>
          <a:p>
            <a:pPr lvl="1" algn="just"/>
            <a:r>
              <a:rPr lang="es-ES" dirty="0">
                <a:sym typeface="Wingdings" panose="05000000000000000000" pitchFamily="2" charset="2"/>
              </a:rPr>
              <a:t>¿Z causa Y? Sí, por propiedad transitiva.</a:t>
            </a:r>
          </a:p>
          <a:p>
            <a:pPr algn="just"/>
            <a:r>
              <a:rPr lang="es-ES" dirty="0">
                <a:sym typeface="Wingdings" panose="05000000000000000000" pitchFamily="2" charset="2"/>
              </a:rPr>
              <a:t>Causalidad en sentido contrafactual.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ES" dirty="0">
                <a:sym typeface="Wingdings" panose="05000000000000000000" pitchFamily="2" charset="2"/>
              </a:rPr>
              <a:t>DAG es compatible con teoría contrafactual aunque no explicita los escenarios contrafactuales.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ES" dirty="0">
                <a:sym typeface="Wingdings" panose="05000000000000000000" pitchFamily="2" charset="2"/>
              </a:rPr>
              <a:t>DAG permiten modelar causas determinísticas y estocásticas. En epidemiología haremos uso de lo segundo. </a:t>
            </a:r>
          </a:p>
        </p:txBody>
      </p:sp>
    </p:spTree>
    <p:extLst>
      <p:ext uri="{BB962C8B-B14F-4D97-AF65-F5344CB8AC3E}">
        <p14:creationId xmlns:p14="http://schemas.microsoft.com/office/powerpoint/2010/main" val="1721612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7F22A-627C-C8EC-0E7A-13E8EA2A6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30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b="1" dirty="0"/>
              <a:t>En un DAG, la ausencia de una flecha refleja que no hay causalidad</a:t>
            </a:r>
            <a:endParaRPr lang="es-MX" b="1" dirty="0"/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7DA4B131-7361-39FC-3A10-12313A7F05B3}"/>
              </a:ext>
            </a:extLst>
          </p:cNvPr>
          <p:cNvGrpSpPr/>
          <p:nvPr/>
        </p:nvGrpSpPr>
        <p:grpSpPr>
          <a:xfrm>
            <a:off x="1609179" y="3444942"/>
            <a:ext cx="2151504" cy="1175354"/>
            <a:chOff x="8617373" y="1994035"/>
            <a:chExt cx="2151504" cy="1175354"/>
          </a:xfrm>
        </p:grpSpPr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4524E257-279C-BF95-FA0F-B1DF0A999ABF}"/>
                </a:ext>
              </a:extLst>
            </p:cNvPr>
            <p:cNvSpPr txBox="1"/>
            <p:nvPr/>
          </p:nvSpPr>
          <p:spPr>
            <a:xfrm>
              <a:off x="9286893" y="1994035"/>
              <a:ext cx="528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/>
                <a:t>Z</a:t>
              </a:r>
              <a:endParaRPr lang="es-MX" b="1" dirty="0"/>
            </a:p>
          </p:txBody>
        </p:sp>
        <p:cxnSp>
          <p:nvCxnSpPr>
            <p:cNvPr id="8" name="Conector recto de flecha 7">
              <a:extLst>
                <a:ext uri="{FF2B5EF4-FFF2-40B4-BE49-F238E27FC236}">
                  <a16:creationId xmlns:a16="http://schemas.microsoft.com/office/drawing/2014/main" id="{AD7E4206-1191-D57A-422C-EF8F855E03CC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8888506" y="2178701"/>
              <a:ext cx="398387" cy="58844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F9CA0353-8C91-F581-8D82-9BDB52A02015}"/>
                </a:ext>
              </a:extLst>
            </p:cNvPr>
            <p:cNvCxnSpPr>
              <a:cxnSpLocks/>
            </p:cNvCxnSpPr>
            <p:nvPr/>
          </p:nvCxnSpPr>
          <p:spPr>
            <a:xfrm>
              <a:off x="9903783" y="2178701"/>
              <a:ext cx="486311" cy="58844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237C1567-B980-2AEA-78C8-5CC68A04AFE3}"/>
                </a:ext>
              </a:extLst>
            </p:cNvPr>
            <p:cNvSpPr txBox="1"/>
            <p:nvPr/>
          </p:nvSpPr>
          <p:spPr>
            <a:xfrm>
              <a:off x="8617373" y="2800057"/>
              <a:ext cx="528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/>
                <a:t>X</a:t>
              </a:r>
              <a:endParaRPr lang="es-MX" b="1" dirty="0"/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12FCE233-7B6F-15B2-3E8D-22BC0BA12396}"/>
                </a:ext>
              </a:extLst>
            </p:cNvPr>
            <p:cNvSpPr txBox="1"/>
            <p:nvPr/>
          </p:nvSpPr>
          <p:spPr>
            <a:xfrm>
              <a:off x="10239959" y="2800057"/>
              <a:ext cx="528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/>
                <a:t>Y</a:t>
              </a:r>
              <a:endParaRPr lang="es-MX" b="1" dirty="0"/>
            </a:p>
          </p:txBody>
        </p:sp>
      </p:grp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BC69A69-2D10-C33A-F00F-C81CBB6036E4}"/>
              </a:ext>
            </a:extLst>
          </p:cNvPr>
          <p:cNvSpPr txBox="1"/>
          <p:nvPr/>
        </p:nvSpPr>
        <p:spPr>
          <a:xfrm>
            <a:off x="1479166" y="4837409"/>
            <a:ext cx="30748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Z es </a:t>
            </a:r>
            <a:r>
              <a:rPr lang="es-ES" sz="2400" u="sng" dirty="0"/>
              <a:t>causa</a:t>
            </a:r>
            <a:r>
              <a:rPr lang="es-ES" sz="2400" dirty="0"/>
              <a:t> de 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Z es </a:t>
            </a:r>
            <a:r>
              <a:rPr lang="es-ES" sz="2400" u="sng" dirty="0"/>
              <a:t>causa</a:t>
            </a:r>
            <a:r>
              <a:rPr lang="es-ES" sz="2400" dirty="0"/>
              <a:t> de 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X no causa 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Y no es efecto de X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3852A245-E800-A48B-5AD1-838909D21972}"/>
              </a:ext>
            </a:extLst>
          </p:cNvPr>
          <p:cNvSpPr txBox="1"/>
          <p:nvPr/>
        </p:nvSpPr>
        <p:spPr>
          <a:xfrm>
            <a:off x="5499857" y="4863570"/>
            <a:ext cx="52174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400" dirty="0"/>
              <a:t>Identifique las relaciones causales.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400" dirty="0"/>
              <a:t>Identifique las variables no relacionadas causalmente.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400" dirty="0"/>
              <a:t>Enúncielas manteniendo la direccionalidad de la relación causal.</a:t>
            </a:r>
          </a:p>
        </p:txBody>
      </p:sp>
      <p:grpSp>
        <p:nvGrpSpPr>
          <p:cNvPr id="36" name="Grupo 35">
            <a:extLst>
              <a:ext uri="{FF2B5EF4-FFF2-40B4-BE49-F238E27FC236}">
                <a16:creationId xmlns:a16="http://schemas.microsoft.com/office/drawing/2014/main" id="{492D6900-98B0-CE6B-B5FB-339500131C37}"/>
              </a:ext>
            </a:extLst>
          </p:cNvPr>
          <p:cNvGrpSpPr/>
          <p:nvPr/>
        </p:nvGrpSpPr>
        <p:grpSpPr>
          <a:xfrm>
            <a:off x="5957083" y="3227068"/>
            <a:ext cx="3767416" cy="1495393"/>
            <a:chOff x="7203178" y="1998453"/>
            <a:chExt cx="3767416" cy="1495393"/>
          </a:xfrm>
        </p:grpSpPr>
        <p:grpSp>
          <p:nvGrpSpPr>
            <p:cNvPr id="23" name="Grupo 22">
              <a:extLst>
                <a:ext uri="{FF2B5EF4-FFF2-40B4-BE49-F238E27FC236}">
                  <a16:creationId xmlns:a16="http://schemas.microsoft.com/office/drawing/2014/main" id="{AC1D32FD-C180-E8AF-240D-B283B3A3385A}"/>
                </a:ext>
              </a:extLst>
            </p:cNvPr>
            <p:cNvGrpSpPr/>
            <p:nvPr/>
          </p:nvGrpSpPr>
          <p:grpSpPr>
            <a:xfrm>
              <a:off x="7203178" y="2126782"/>
              <a:ext cx="2151504" cy="1367064"/>
              <a:chOff x="8617373" y="1802325"/>
              <a:chExt cx="2151504" cy="1367064"/>
            </a:xfrm>
          </p:grpSpPr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D63B4E0F-7DEF-2987-9482-AB5B747210E7}"/>
                  </a:ext>
                </a:extLst>
              </p:cNvPr>
              <p:cNvSpPr txBox="1"/>
              <p:nvPr/>
            </p:nvSpPr>
            <p:spPr>
              <a:xfrm>
                <a:off x="9531748" y="1802325"/>
                <a:ext cx="528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/>
                  <a:t>Z</a:t>
                </a:r>
                <a:endParaRPr lang="es-MX" b="1" dirty="0"/>
              </a:p>
            </p:txBody>
          </p:sp>
          <p:cxnSp>
            <p:nvCxnSpPr>
              <p:cNvPr id="26" name="Conector recto de flecha 25">
                <a:extLst>
                  <a:ext uri="{FF2B5EF4-FFF2-40B4-BE49-F238E27FC236}">
                    <a16:creationId xmlns:a16="http://schemas.microsoft.com/office/drawing/2014/main" id="{7A005C66-6CEB-AE3E-6A5D-D1A086A965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03783" y="2178701"/>
                <a:ext cx="486311" cy="58844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FAC6FBF0-7FD2-C937-1A1E-793EA2F5503B}"/>
                  </a:ext>
                </a:extLst>
              </p:cNvPr>
              <p:cNvSpPr txBox="1"/>
              <p:nvPr/>
            </p:nvSpPr>
            <p:spPr>
              <a:xfrm>
                <a:off x="8617373" y="2800057"/>
                <a:ext cx="528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/>
                  <a:t>X</a:t>
                </a:r>
                <a:endParaRPr lang="es-MX" b="1" dirty="0"/>
              </a:p>
            </p:txBody>
          </p:sp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7E1CD1AB-BF9E-69C6-4A15-27001F722BAD}"/>
                  </a:ext>
                </a:extLst>
              </p:cNvPr>
              <p:cNvSpPr txBox="1"/>
              <p:nvPr/>
            </p:nvSpPr>
            <p:spPr>
              <a:xfrm>
                <a:off x="10239959" y="2800057"/>
                <a:ext cx="528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/>
                  <a:t>Y</a:t>
                </a:r>
                <a:endParaRPr lang="es-MX" b="1" dirty="0"/>
              </a:p>
            </p:txBody>
          </p:sp>
        </p:grpSp>
        <p:cxnSp>
          <p:nvCxnSpPr>
            <p:cNvPr id="30" name="Conector recto de flecha 29">
              <a:extLst>
                <a:ext uri="{FF2B5EF4-FFF2-40B4-BE49-F238E27FC236}">
                  <a16:creationId xmlns:a16="http://schemas.microsoft.com/office/drawing/2014/main" id="{43E23924-9D3B-F5E1-AF3C-ADE896B955D5}"/>
                </a:ext>
              </a:extLst>
            </p:cNvPr>
            <p:cNvCxnSpPr>
              <a:cxnSpLocks/>
              <a:endCxn id="28" idx="1"/>
            </p:cNvCxnSpPr>
            <p:nvPr/>
          </p:nvCxnSpPr>
          <p:spPr>
            <a:xfrm>
              <a:off x="7732096" y="3289521"/>
              <a:ext cx="1093668" cy="1965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cto de flecha 30">
              <a:extLst>
                <a:ext uri="{FF2B5EF4-FFF2-40B4-BE49-F238E27FC236}">
                  <a16:creationId xmlns:a16="http://schemas.microsoft.com/office/drawing/2014/main" id="{C86A6E13-9FA3-87CA-0CA3-ED4C56E07582}"/>
                </a:ext>
              </a:extLst>
            </p:cNvPr>
            <p:cNvCxnSpPr>
              <a:cxnSpLocks/>
            </p:cNvCxnSpPr>
            <p:nvPr/>
          </p:nvCxnSpPr>
          <p:spPr>
            <a:xfrm>
              <a:off x="9335115" y="3324721"/>
              <a:ext cx="1093668" cy="1965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571CC01C-E243-C2E5-B080-E3D5472A58BB}"/>
                </a:ext>
              </a:extLst>
            </p:cNvPr>
            <p:cNvSpPr txBox="1"/>
            <p:nvPr/>
          </p:nvSpPr>
          <p:spPr>
            <a:xfrm>
              <a:off x="10441676" y="3124514"/>
              <a:ext cx="528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/>
                <a:t>W</a:t>
              </a:r>
              <a:endParaRPr lang="es-MX" b="1" dirty="0"/>
            </a:p>
          </p:txBody>
        </p:sp>
        <p:cxnSp>
          <p:nvCxnSpPr>
            <p:cNvPr id="33" name="Conector recto de flecha 32">
              <a:extLst>
                <a:ext uri="{FF2B5EF4-FFF2-40B4-BE49-F238E27FC236}">
                  <a16:creationId xmlns:a16="http://schemas.microsoft.com/office/drawing/2014/main" id="{C5D4FCE2-5381-DA16-AA05-DC66D5CA3C2C}"/>
                </a:ext>
              </a:extLst>
            </p:cNvPr>
            <p:cNvCxnSpPr>
              <a:cxnSpLocks/>
            </p:cNvCxnSpPr>
            <p:nvPr/>
          </p:nvCxnSpPr>
          <p:spPr>
            <a:xfrm>
              <a:off x="10701701" y="2367785"/>
              <a:ext cx="0" cy="68090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AC505DA1-DC1A-522B-05BA-53E8084C5F76}"/>
                </a:ext>
              </a:extLst>
            </p:cNvPr>
            <p:cNvSpPr txBox="1"/>
            <p:nvPr/>
          </p:nvSpPr>
          <p:spPr>
            <a:xfrm>
              <a:off x="10415348" y="1998453"/>
              <a:ext cx="528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/>
                <a:t>D</a:t>
              </a:r>
              <a:endParaRPr lang="es-MX" b="1" dirty="0"/>
            </a:p>
          </p:txBody>
        </p:sp>
      </p:grpSp>
      <p:graphicFrame>
        <p:nvGraphicFramePr>
          <p:cNvPr id="37" name="Objeto 36">
            <a:extLst>
              <a:ext uri="{FF2B5EF4-FFF2-40B4-BE49-F238E27FC236}">
                <a16:creationId xmlns:a16="http://schemas.microsoft.com/office/drawing/2014/main" id="{1BD0490C-AEA9-02B6-C13C-2DE5AFDDE6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326887"/>
              </p:ext>
            </p:extLst>
          </p:nvPr>
        </p:nvGraphicFramePr>
        <p:xfrm>
          <a:off x="1680896" y="1912983"/>
          <a:ext cx="8220075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2" imgW="8220240" imgH="1333440" progId="Paint.Picture">
                  <p:embed/>
                </p:oleObj>
              </mc:Choice>
              <mc:Fallback>
                <p:oleObj name="Imagen de mapa de bits" r:id="rId2" imgW="8220240" imgH="1333440" progId="Paint.Picture">
                  <p:embed/>
                  <p:pic>
                    <p:nvPicPr>
                      <p:cNvPr id="37" name="Objeto 36">
                        <a:extLst>
                          <a:ext uri="{FF2B5EF4-FFF2-40B4-BE49-F238E27FC236}">
                            <a16:creationId xmlns:a16="http://schemas.microsoft.com/office/drawing/2014/main" id="{1BD0490C-AEA9-02B6-C13C-2DE5AFDDE6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80896" y="1912983"/>
                        <a:ext cx="8220075" cy="133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CuadroTexto 37">
            <a:extLst>
              <a:ext uri="{FF2B5EF4-FFF2-40B4-BE49-F238E27FC236}">
                <a16:creationId xmlns:a16="http://schemas.microsoft.com/office/drawing/2014/main" id="{137F4903-21A4-52EA-444A-6CB43CF25332}"/>
              </a:ext>
            </a:extLst>
          </p:cNvPr>
          <p:cNvSpPr txBox="1"/>
          <p:nvPr/>
        </p:nvSpPr>
        <p:spPr>
          <a:xfrm>
            <a:off x="1898231" y="1705842"/>
            <a:ext cx="3602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Ausencia de efecto causal de X en Y:</a:t>
            </a:r>
            <a:endParaRPr lang="es-MX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175F2562-28A2-4153-7E01-C151707DB0C2}"/>
              </a:ext>
            </a:extLst>
          </p:cNvPr>
          <p:cNvSpPr txBox="1"/>
          <p:nvPr/>
        </p:nvSpPr>
        <p:spPr>
          <a:xfrm>
            <a:off x="6122328" y="1679158"/>
            <a:ext cx="3602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Efecto causal de X en Y: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33737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7F22A-627C-C8EC-0E7A-13E8EA2A6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30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b="1" dirty="0"/>
              <a:t>Causa-efecto directas e indirectas</a:t>
            </a:r>
            <a:endParaRPr lang="es-MX" b="1" dirty="0"/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7DA4B131-7361-39FC-3A10-12313A7F05B3}"/>
              </a:ext>
            </a:extLst>
          </p:cNvPr>
          <p:cNvGrpSpPr/>
          <p:nvPr/>
        </p:nvGrpSpPr>
        <p:grpSpPr>
          <a:xfrm>
            <a:off x="1666278" y="1903495"/>
            <a:ext cx="3113066" cy="384041"/>
            <a:chOff x="7958442" y="2205756"/>
            <a:chExt cx="3113066" cy="384041"/>
          </a:xfrm>
        </p:grpSpPr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4524E257-279C-BF95-FA0F-B1DF0A999ABF}"/>
                </a:ext>
              </a:extLst>
            </p:cNvPr>
            <p:cNvSpPr txBox="1"/>
            <p:nvPr/>
          </p:nvSpPr>
          <p:spPr>
            <a:xfrm>
              <a:off x="9195571" y="2220465"/>
              <a:ext cx="528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/>
                <a:t>M</a:t>
              </a:r>
              <a:endParaRPr lang="es-MX" b="1" dirty="0"/>
            </a:p>
          </p:txBody>
        </p:sp>
        <p:cxnSp>
          <p:nvCxnSpPr>
            <p:cNvPr id="8" name="Conector recto de flecha 7">
              <a:extLst>
                <a:ext uri="{FF2B5EF4-FFF2-40B4-BE49-F238E27FC236}">
                  <a16:creationId xmlns:a16="http://schemas.microsoft.com/office/drawing/2014/main" id="{AD7E4206-1191-D57A-422C-EF8F855E03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0342" y="2401287"/>
              <a:ext cx="785229" cy="768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F9CA0353-8C91-F581-8D82-9BDB52A02015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9724489" y="2405131"/>
              <a:ext cx="82474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237C1567-B980-2AEA-78C8-5CC68A04AFE3}"/>
                </a:ext>
              </a:extLst>
            </p:cNvPr>
            <p:cNvSpPr txBox="1"/>
            <p:nvPr/>
          </p:nvSpPr>
          <p:spPr>
            <a:xfrm>
              <a:off x="7958442" y="2205756"/>
              <a:ext cx="528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/>
                <a:t>X</a:t>
              </a:r>
              <a:endParaRPr lang="es-MX" b="1" dirty="0"/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12FCE233-7B6F-15B2-3E8D-22BC0BA12396}"/>
                </a:ext>
              </a:extLst>
            </p:cNvPr>
            <p:cNvSpPr txBox="1"/>
            <p:nvPr/>
          </p:nvSpPr>
          <p:spPr>
            <a:xfrm>
              <a:off x="10542590" y="2205756"/>
              <a:ext cx="528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/>
                <a:t>Y</a:t>
              </a:r>
              <a:endParaRPr lang="es-MX" b="1" dirty="0"/>
            </a:p>
          </p:txBody>
        </p:sp>
      </p:grp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BC69A69-2D10-C33A-F00F-C81CBB6036E4}"/>
              </a:ext>
            </a:extLst>
          </p:cNvPr>
          <p:cNvSpPr txBox="1"/>
          <p:nvPr/>
        </p:nvSpPr>
        <p:spPr>
          <a:xfrm>
            <a:off x="588137" y="2453649"/>
            <a:ext cx="53160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400" dirty="0"/>
              <a:t>X es </a:t>
            </a:r>
            <a:r>
              <a:rPr lang="es-ES" sz="2400" u="sng" dirty="0"/>
              <a:t>causa</a:t>
            </a:r>
            <a:r>
              <a:rPr lang="es-ES" sz="2400" dirty="0"/>
              <a:t> de M y también es </a:t>
            </a:r>
            <a:r>
              <a:rPr lang="es-ES" sz="2400" u="sng" dirty="0"/>
              <a:t>causa</a:t>
            </a:r>
            <a:r>
              <a:rPr lang="es-ES" sz="2400" dirty="0"/>
              <a:t> de 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400" dirty="0"/>
              <a:t>X es </a:t>
            </a:r>
            <a:r>
              <a:rPr lang="es-ES" sz="2400" u="sng" dirty="0"/>
              <a:t>causa directa</a:t>
            </a:r>
            <a:r>
              <a:rPr lang="es-ES" sz="2400" dirty="0"/>
              <a:t> de M y </a:t>
            </a:r>
            <a:r>
              <a:rPr lang="es-ES" sz="2400" u="sng" dirty="0"/>
              <a:t>causa indirecta</a:t>
            </a:r>
            <a:r>
              <a:rPr lang="es-ES" sz="2400" dirty="0"/>
              <a:t> de 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400" dirty="0"/>
              <a:t>Decimos que X es </a:t>
            </a:r>
            <a:r>
              <a:rPr lang="es-ES" sz="2400" u="sng" dirty="0"/>
              <a:t>causa indirecta </a:t>
            </a:r>
            <a:r>
              <a:rPr lang="es-ES" sz="2400" dirty="0"/>
              <a:t>de Y, porque lo causa a través de M y no hay otra vía por la que cause 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400" dirty="0"/>
              <a:t>M es mediador de la relación causal:    X </a:t>
            </a:r>
            <a:r>
              <a:rPr lang="es-ES" sz="2400" dirty="0">
                <a:sym typeface="Wingdings" panose="05000000000000000000" pitchFamily="2" charset="2"/>
              </a:rPr>
              <a:t> Y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3852A245-E800-A48B-5AD1-838909D21972}"/>
              </a:ext>
            </a:extLst>
          </p:cNvPr>
          <p:cNvSpPr txBox="1"/>
          <p:nvPr/>
        </p:nvSpPr>
        <p:spPr>
          <a:xfrm>
            <a:off x="6497511" y="2638315"/>
            <a:ext cx="52174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400" dirty="0"/>
              <a:t>X es </a:t>
            </a:r>
            <a:r>
              <a:rPr lang="es-ES" sz="2400" u="sng" dirty="0"/>
              <a:t>causa</a:t>
            </a:r>
            <a:r>
              <a:rPr lang="es-ES" sz="2400" dirty="0"/>
              <a:t> de M y también </a:t>
            </a:r>
            <a:r>
              <a:rPr lang="es-ES" sz="2400" u="sng" dirty="0"/>
              <a:t>causa</a:t>
            </a:r>
            <a:r>
              <a:rPr lang="es-ES" sz="2400" dirty="0"/>
              <a:t> de 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400" dirty="0"/>
              <a:t>X </a:t>
            </a:r>
            <a:r>
              <a:rPr lang="es-ES" sz="2400" u="sng" dirty="0"/>
              <a:t>causa indirectamente</a:t>
            </a:r>
            <a:r>
              <a:rPr lang="es-ES" sz="2400" dirty="0"/>
              <a:t> Y a través de M; pero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400" dirty="0"/>
              <a:t>X también es </a:t>
            </a:r>
            <a:r>
              <a:rPr lang="es-ES" sz="2400" u="sng" dirty="0"/>
              <a:t>causa directa</a:t>
            </a:r>
            <a:r>
              <a:rPr lang="es-ES" sz="2400" dirty="0"/>
              <a:t> de Y, porque puede causarlo por un mecanismo no mediado por 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400" dirty="0"/>
              <a:t>M también es mediador de la relación causal: X </a:t>
            </a:r>
            <a:r>
              <a:rPr lang="es-ES" sz="2400" dirty="0">
                <a:sym typeface="Wingdings" panose="05000000000000000000" pitchFamily="2" charset="2"/>
              </a:rPr>
              <a:t> Y.</a:t>
            </a:r>
            <a:endParaRPr lang="es-ES" sz="2400" dirty="0"/>
          </a:p>
        </p:txBody>
      </p:sp>
      <p:grpSp>
        <p:nvGrpSpPr>
          <p:cNvPr id="45" name="Grupo 44">
            <a:extLst>
              <a:ext uri="{FF2B5EF4-FFF2-40B4-BE49-F238E27FC236}">
                <a16:creationId xmlns:a16="http://schemas.microsoft.com/office/drawing/2014/main" id="{F764AC6B-9DF0-D3A1-66AE-F52DA6648C18}"/>
              </a:ext>
            </a:extLst>
          </p:cNvPr>
          <p:cNvGrpSpPr/>
          <p:nvPr/>
        </p:nvGrpSpPr>
        <p:grpSpPr>
          <a:xfrm>
            <a:off x="7551814" y="2106714"/>
            <a:ext cx="3113066" cy="384041"/>
            <a:chOff x="7471132" y="2546098"/>
            <a:chExt cx="3113066" cy="384041"/>
          </a:xfrm>
        </p:grpSpPr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D6DA7BF4-A3A2-FB74-82E9-6EE4DB6D4190}"/>
                </a:ext>
              </a:extLst>
            </p:cNvPr>
            <p:cNvGrpSpPr/>
            <p:nvPr/>
          </p:nvGrpSpPr>
          <p:grpSpPr>
            <a:xfrm>
              <a:off x="7471132" y="2546098"/>
              <a:ext cx="3113066" cy="384041"/>
              <a:chOff x="7958442" y="2205756"/>
              <a:chExt cx="3113066" cy="384041"/>
            </a:xfrm>
          </p:grpSpPr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5A4E26C8-25E6-2D15-C40D-538FB6B366E3}"/>
                  </a:ext>
                </a:extLst>
              </p:cNvPr>
              <p:cNvSpPr txBox="1"/>
              <p:nvPr/>
            </p:nvSpPr>
            <p:spPr>
              <a:xfrm>
                <a:off x="9195571" y="2220465"/>
                <a:ext cx="528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/>
                  <a:t>M</a:t>
                </a:r>
                <a:endParaRPr lang="es-MX" b="1" dirty="0"/>
              </a:p>
            </p:txBody>
          </p:sp>
          <p:cxnSp>
            <p:nvCxnSpPr>
              <p:cNvPr id="38" name="Conector recto de flecha 37">
                <a:extLst>
                  <a:ext uri="{FF2B5EF4-FFF2-40B4-BE49-F238E27FC236}">
                    <a16:creationId xmlns:a16="http://schemas.microsoft.com/office/drawing/2014/main" id="{93F71FEB-C9BD-245C-A3CD-55ED5E68CCD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0342" y="2401287"/>
                <a:ext cx="785229" cy="768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Conector recto de flecha 38">
                <a:extLst>
                  <a:ext uri="{FF2B5EF4-FFF2-40B4-BE49-F238E27FC236}">
                    <a16:creationId xmlns:a16="http://schemas.microsoft.com/office/drawing/2014/main" id="{65FAA9E7-D676-3034-A8E8-DE1BFC5E3999}"/>
                  </a:ext>
                </a:extLst>
              </p:cNvPr>
              <p:cNvCxnSpPr>
                <a:cxnSpLocks/>
                <a:stCxn id="37" idx="3"/>
              </p:cNvCxnSpPr>
              <p:nvPr/>
            </p:nvCxnSpPr>
            <p:spPr>
              <a:xfrm>
                <a:off x="9724489" y="2405131"/>
                <a:ext cx="82474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BD0EF087-D2D6-0B7B-BAE6-8E800C3B8C86}"/>
                  </a:ext>
                </a:extLst>
              </p:cNvPr>
              <p:cNvSpPr txBox="1"/>
              <p:nvPr/>
            </p:nvSpPr>
            <p:spPr>
              <a:xfrm>
                <a:off x="7958442" y="2205756"/>
                <a:ext cx="528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/>
                  <a:t>X</a:t>
                </a:r>
                <a:endParaRPr lang="es-MX" b="1" dirty="0"/>
              </a:p>
            </p:txBody>
          </p:sp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73ACB8E9-9D17-A5C4-62C7-D22479A18C33}"/>
                  </a:ext>
                </a:extLst>
              </p:cNvPr>
              <p:cNvSpPr txBox="1"/>
              <p:nvPr/>
            </p:nvSpPr>
            <p:spPr>
              <a:xfrm>
                <a:off x="10542590" y="2205756"/>
                <a:ext cx="528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/>
                  <a:t>Y</a:t>
                </a:r>
                <a:endParaRPr lang="es-MX" b="1" dirty="0"/>
              </a:p>
            </p:txBody>
          </p:sp>
        </p:grpSp>
        <p:cxnSp>
          <p:nvCxnSpPr>
            <p:cNvPr id="42" name="Conector recto de flecha 41">
              <a:extLst>
                <a:ext uri="{FF2B5EF4-FFF2-40B4-BE49-F238E27FC236}">
                  <a16:creationId xmlns:a16="http://schemas.microsoft.com/office/drawing/2014/main" id="{6A23FE14-2087-C14B-3A5C-4E57C0448DC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9069347" y="1321281"/>
              <a:ext cx="25575" cy="2475209"/>
            </a:xfrm>
            <a:prstGeom prst="curvedConnector4">
              <a:avLst>
                <a:gd name="adj1" fmla="val -893842"/>
                <a:gd name="adj2" fmla="val 98079"/>
              </a:avLst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5070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7F22A-627C-C8EC-0E7A-13E8EA2A6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309"/>
            <a:ext cx="10515600" cy="1649611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/>
              <a:t>Si el mecanismo no importa y no está involucrado en el diseño/análisis, entonces el DAG causal se simplifica</a:t>
            </a:r>
            <a:endParaRPr lang="es-MX" b="1" dirty="0"/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7DA4B131-7361-39FC-3A10-12313A7F05B3}"/>
              </a:ext>
            </a:extLst>
          </p:cNvPr>
          <p:cNvGrpSpPr/>
          <p:nvPr/>
        </p:nvGrpSpPr>
        <p:grpSpPr>
          <a:xfrm>
            <a:off x="1581113" y="2188770"/>
            <a:ext cx="3113066" cy="384041"/>
            <a:chOff x="7958442" y="2205756"/>
            <a:chExt cx="3113066" cy="384041"/>
          </a:xfrm>
        </p:grpSpPr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4524E257-279C-BF95-FA0F-B1DF0A999ABF}"/>
                </a:ext>
              </a:extLst>
            </p:cNvPr>
            <p:cNvSpPr txBox="1"/>
            <p:nvPr/>
          </p:nvSpPr>
          <p:spPr>
            <a:xfrm>
              <a:off x="9195571" y="2220465"/>
              <a:ext cx="528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/>
                <a:t>M</a:t>
              </a:r>
              <a:endParaRPr lang="es-MX" b="1" dirty="0"/>
            </a:p>
          </p:txBody>
        </p:sp>
        <p:cxnSp>
          <p:nvCxnSpPr>
            <p:cNvPr id="8" name="Conector recto de flecha 7">
              <a:extLst>
                <a:ext uri="{FF2B5EF4-FFF2-40B4-BE49-F238E27FC236}">
                  <a16:creationId xmlns:a16="http://schemas.microsoft.com/office/drawing/2014/main" id="{AD7E4206-1191-D57A-422C-EF8F855E03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0342" y="2401287"/>
              <a:ext cx="785229" cy="768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F9CA0353-8C91-F581-8D82-9BDB52A02015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9724489" y="2405131"/>
              <a:ext cx="82474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237C1567-B980-2AEA-78C8-5CC68A04AFE3}"/>
                </a:ext>
              </a:extLst>
            </p:cNvPr>
            <p:cNvSpPr txBox="1"/>
            <p:nvPr/>
          </p:nvSpPr>
          <p:spPr>
            <a:xfrm>
              <a:off x="7958442" y="2205756"/>
              <a:ext cx="528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/>
                <a:t>X</a:t>
              </a:r>
              <a:endParaRPr lang="es-MX" b="1" dirty="0"/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12FCE233-7B6F-15B2-3E8D-22BC0BA12396}"/>
                </a:ext>
              </a:extLst>
            </p:cNvPr>
            <p:cNvSpPr txBox="1"/>
            <p:nvPr/>
          </p:nvSpPr>
          <p:spPr>
            <a:xfrm>
              <a:off x="10542590" y="2205756"/>
              <a:ext cx="528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/>
                <a:t>Y</a:t>
              </a:r>
              <a:endParaRPr lang="es-MX" b="1" dirty="0"/>
            </a:p>
          </p:txBody>
        </p:sp>
      </p:grp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BC69A69-2D10-C33A-F00F-C81CBB6036E4}"/>
              </a:ext>
            </a:extLst>
          </p:cNvPr>
          <p:cNvSpPr txBox="1"/>
          <p:nvPr/>
        </p:nvSpPr>
        <p:spPr>
          <a:xfrm>
            <a:off x="1526644" y="4407530"/>
            <a:ext cx="96191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400" dirty="0"/>
              <a:t>Como M no interesa ni está involucrado en el diseño/análisis, podemos obviarla de nuestro DAG.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400" dirty="0">
                <a:sym typeface="Wingdings" panose="05000000000000000000" pitchFamily="2" charset="2"/>
              </a:rPr>
              <a:t>En este DAG causal simplificado, X es causa directa de 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400" dirty="0">
                <a:sym typeface="Wingdings" panose="05000000000000000000" pitchFamily="2" charset="2"/>
              </a:rPr>
              <a:t>Notar que “causa directa” o “indirecta” no hace alusión al mecanismo natural, si no a nuestra forma de plasmarlo en el DAG causal.</a:t>
            </a:r>
          </a:p>
        </p:txBody>
      </p:sp>
      <p:grpSp>
        <p:nvGrpSpPr>
          <p:cNvPr id="45" name="Grupo 44">
            <a:extLst>
              <a:ext uri="{FF2B5EF4-FFF2-40B4-BE49-F238E27FC236}">
                <a16:creationId xmlns:a16="http://schemas.microsoft.com/office/drawing/2014/main" id="{F764AC6B-9DF0-D3A1-66AE-F52DA6648C18}"/>
              </a:ext>
            </a:extLst>
          </p:cNvPr>
          <p:cNvGrpSpPr/>
          <p:nvPr/>
        </p:nvGrpSpPr>
        <p:grpSpPr>
          <a:xfrm>
            <a:off x="1581113" y="3445567"/>
            <a:ext cx="3113066" cy="384041"/>
            <a:chOff x="7471132" y="2546098"/>
            <a:chExt cx="3113066" cy="384041"/>
          </a:xfrm>
        </p:grpSpPr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D6DA7BF4-A3A2-FB74-82E9-6EE4DB6D4190}"/>
                </a:ext>
              </a:extLst>
            </p:cNvPr>
            <p:cNvGrpSpPr/>
            <p:nvPr/>
          </p:nvGrpSpPr>
          <p:grpSpPr>
            <a:xfrm>
              <a:off x="7471132" y="2546098"/>
              <a:ext cx="3113066" cy="384041"/>
              <a:chOff x="7958442" y="2205756"/>
              <a:chExt cx="3113066" cy="384041"/>
            </a:xfrm>
          </p:grpSpPr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5A4E26C8-25E6-2D15-C40D-538FB6B366E3}"/>
                  </a:ext>
                </a:extLst>
              </p:cNvPr>
              <p:cNvSpPr txBox="1"/>
              <p:nvPr/>
            </p:nvSpPr>
            <p:spPr>
              <a:xfrm>
                <a:off x="9195571" y="2220465"/>
                <a:ext cx="528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/>
                  <a:t>M</a:t>
                </a:r>
                <a:endParaRPr lang="es-MX" b="1" dirty="0"/>
              </a:p>
            </p:txBody>
          </p:sp>
          <p:cxnSp>
            <p:nvCxnSpPr>
              <p:cNvPr id="38" name="Conector recto de flecha 37">
                <a:extLst>
                  <a:ext uri="{FF2B5EF4-FFF2-40B4-BE49-F238E27FC236}">
                    <a16:creationId xmlns:a16="http://schemas.microsoft.com/office/drawing/2014/main" id="{93F71FEB-C9BD-245C-A3CD-55ED5E68CCD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0342" y="2401287"/>
                <a:ext cx="785229" cy="768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Conector recto de flecha 38">
                <a:extLst>
                  <a:ext uri="{FF2B5EF4-FFF2-40B4-BE49-F238E27FC236}">
                    <a16:creationId xmlns:a16="http://schemas.microsoft.com/office/drawing/2014/main" id="{65FAA9E7-D676-3034-A8E8-DE1BFC5E3999}"/>
                  </a:ext>
                </a:extLst>
              </p:cNvPr>
              <p:cNvCxnSpPr>
                <a:cxnSpLocks/>
                <a:stCxn id="37" idx="3"/>
              </p:cNvCxnSpPr>
              <p:nvPr/>
            </p:nvCxnSpPr>
            <p:spPr>
              <a:xfrm>
                <a:off x="9724489" y="2405131"/>
                <a:ext cx="82474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BD0EF087-D2D6-0B7B-BAE6-8E800C3B8C86}"/>
                  </a:ext>
                </a:extLst>
              </p:cNvPr>
              <p:cNvSpPr txBox="1"/>
              <p:nvPr/>
            </p:nvSpPr>
            <p:spPr>
              <a:xfrm>
                <a:off x="7958442" y="2205756"/>
                <a:ext cx="528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/>
                  <a:t>X</a:t>
                </a:r>
                <a:endParaRPr lang="es-MX" b="1" dirty="0"/>
              </a:p>
            </p:txBody>
          </p:sp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73ACB8E9-9D17-A5C4-62C7-D22479A18C33}"/>
                  </a:ext>
                </a:extLst>
              </p:cNvPr>
              <p:cNvSpPr txBox="1"/>
              <p:nvPr/>
            </p:nvSpPr>
            <p:spPr>
              <a:xfrm>
                <a:off x="10542590" y="2205756"/>
                <a:ext cx="528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/>
                  <a:t>Y</a:t>
                </a:r>
                <a:endParaRPr lang="es-MX" b="1" dirty="0"/>
              </a:p>
            </p:txBody>
          </p:sp>
        </p:grpSp>
        <p:cxnSp>
          <p:nvCxnSpPr>
            <p:cNvPr id="42" name="Conector recto de flecha 41">
              <a:extLst>
                <a:ext uri="{FF2B5EF4-FFF2-40B4-BE49-F238E27FC236}">
                  <a16:creationId xmlns:a16="http://schemas.microsoft.com/office/drawing/2014/main" id="{6A23FE14-2087-C14B-3A5C-4E57C0448DC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9069347" y="1321281"/>
              <a:ext cx="25575" cy="2475209"/>
            </a:xfrm>
            <a:prstGeom prst="curvedConnector4">
              <a:avLst>
                <a:gd name="adj1" fmla="val -893842"/>
                <a:gd name="adj2" fmla="val 98079"/>
              </a:avLst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DCA3ADF3-4162-EED6-1B0C-266FA15BDA45}"/>
              </a:ext>
            </a:extLst>
          </p:cNvPr>
          <p:cNvGrpSpPr/>
          <p:nvPr/>
        </p:nvGrpSpPr>
        <p:grpSpPr>
          <a:xfrm>
            <a:off x="8138745" y="2685630"/>
            <a:ext cx="1766047" cy="369332"/>
            <a:chOff x="7958442" y="2205756"/>
            <a:chExt cx="1766047" cy="369332"/>
          </a:xfrm>
        </p:grpSpPr>
        <p:cxnSp>
          <p:nvCxnSpPr>
            <p:cNvPr id="22" name="Conector recto de flecha 21">
              <a:extLst>
                <a:ext uri="{FF2B5EF4-FFF2-40B4-BE49-F238E27FC236}">
                  <a16:creationId xmlns:a16="http://schemas.microsoft.com/office/drawing/2014/main" id="{E250A444-D58F-D91F-2622-04960EF6A2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0342" y="2401287"/>
              <a:ext cx="785229" cy="768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34B35222-3A38-2AC8-9998-563C1D1A5831}"/>
                </a:ext>
              </a:extLst>
            </p:cNvPr>
            <p:cNvSpPr txBox="1"/>
            <p:nvPr/>
          </p:nvSpPr>
          <p:spPr>
            <a:xfrm>
              <a:off x="7958442" y="2205756"/>
              <a:ext cx="528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/>
                <a:t>X</a:t>
              </a:r>
              <a:endParaRPr lang="es-MX" b="1" dirty="0"/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B552D8FD-2C78-CEF5-0B09-8B41261E806E}"/>
                </a:ext>
              </a:extLst>
            </p:cNvPr>
            <p:cNvSpPr txBox="1"/>
            <p:nvPr/>
          </p:nvSpPr>
          <p:spPr>
            <a:xfrm>
              <a:off x="9195571" y="2205756"/>
              <a:ext cx="528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/>
                <a:t>Y</a:t>
              </a:r>
              <a:endParaRPr lang="es-MX" b="1" dirty="0"/>
            </a:p>
          </p:txBody>
        </p:sp>
      </p:grp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D9B2EBA0-E56B-EF6F-0114-CD2F74F974DF}"/>
              </a:ext>
            </a:extLst>
          </p:cNvPr>
          <p:cNvSpPr/>
          <p:nvPr/>
        </p:nvSpPr>
        <p:spPr>
          <a:xfrm>
            <a:off x="5378929" y="2172616"/>
            <a:ext cx="2051605" cy="1559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 simplifica a</a:t>
            </a:r>
            <a:endParaRPr lang="es-MX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E59A070B-53C3-97D2-3F65-DE91E214F13C}"/>
                  </a:ext>
                </a:extLst>
              </p14:cNvPr>
              <p14:cNvContentPartPr/>
              <p14:nvPr/>
            </p14:nvContentPartPr>
            <p14:xfrm>
              <a:off x="3219480" y="3727440"/>
              <a:ext cx="108360" cy="8280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E59A070B-53C3-97D2-3F65-DE91E214F1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10120" y="3718080"/>
                <a:ext cx="127080" cy="10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5003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7F22A-627C-C8EC-0E7A-13E8EA2A6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21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b="1" dirty="0"/>
              <a:t>Causas y efectos comunes</a:t>
            </a:r>
            <a:endParaRPr lang="es-MX" b="1" dirty="0"/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00904F5B-719A-1E37-E9A5-76726ED0C094}"/>
              </a:ext>
            </a:extLst>
          </p:cNvPr>
          <p:cNvGrpSpPr/>
          <p:nvPr/>
        </p:nvGrpSpPr>
        <p:grpSpPr>
          <a:xfrm>
            <a:off x="2239424" y="1515648"/>
            <a:ext cx="2151504" cy="1175354"/>
            <a:chOff x="8617373" y="1994035"/>
            <a:chExt cx="2151504" cy="1175354"/>
          </a:xfrm>
        </p:grpSpPr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8A3617CD-E1E4-B945-3AF2-BC428DE19A11}"/>
                </a:ext>
              </a:extLst>
            </p:cNvPr>
            <p:cNvSpPr txBox="1"/>
            <p:nvPr/>
          </p:nvSpPr>
          <p:spPr>
            <a:xfrm>
              <a:off x="9286893" y="1994035"/>
              <a:ext cx="528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/>
                <a:t>C</a:t>
              </a:r>
              <a:endParaRPr lang="es-MX" b="1" dirty="0"/>
            </a:p>
          </p:txBody>
        </p:sp>
        <p:cxnSp>
          <p:nvCxnSpPr>
            <p:cNvPr id="22" name="Conector recto de flecha 21">
              <a:extLst>
                <a:ext uri="{FF2B5EF4-FFF2-40B4-BE49-F238E27FC236}">
                  <a16:creationId xmlns:a16="http://schemas.microsoft.com/office/drawing/2014/main" id="{B9745B22-70DF-289A-680B-42C7BC5C70EC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>
              <a:off x="8888506" y="2178701"/>
              <a:ext cx="398387" cy="58844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ector recto de flecha 22">
              <a:extLst>
                <a:ext uri="{FF2B5EF4-FFF2-40B4-BE49-F238E27FC236}">
                  <a16:creationId xmlns:a16="http://schemas.microsoft.com/office/drawing/2014/main" id="{364D96EF-155C-3B66-E590-021994765991}"/>
                </a:ext>
              </a:extLst>
            </p:cNvPr>
            <p:cNvCxnSpPr>
              <a:cxnSpLocks/>
            </p:cNvCxnSpPr>
            <p:nvPr/>
          </p:nvCxnSpPr>
          <p:spPr>
            <a:xfrm>
              <a:off x="9903783" y="2178701"/>
              <a:ext cx="486311" cy="58844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518BC35E-FFD8-F876-63AD-EE26D322FEC2}"/>
                </a:ext>
              </a:extLst>
            </p:cNvPr>
            <p:cNvSpPr txBox="1"/>
            <p:nvPr/>
          </p:nvSpPr>
          <p:spPr>
            <a:xfrm>
              <a:off x="8617373" y="2800057"/>
              <a:ext cx="528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/>
                <a:t>X</a:t>
              </a:r>
              <a:endParaRPr lang="es-MX" b="1" dirty="0"/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73CC9BB3-89F0-8F2A-9DAD-58C59701554C}"/>
                </a:ext>
              </a:extLst>
            </p:cNvPr>
            <p:cNvSpPr txBox="1"/>
            <p:nvPr/>
          </p:nvSpPr>
          <p:spPr>
            <a:xfrm>
              <a:off x="10239959" y="2800057"/>
              <a:ext cx="528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/>
                <a:t>Y</a:t>
              </a:r>
              <a:endParaRPr lang="es-MX" b="1" dirty="0"/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F42D5F4E-A906-360D-6ADF-E3ADBC41828E}"/>
              </a:ext>
            </a:extLst>
          </p:cNvPr>
          <p:cNvGrpSpPr/>
          <p:nvPr/>
        </p:nvGrpSpPr>
        <p:grpSpPr>
          <a:xfrm>
            <a:off x="7100455" y="1338825"/>
            <a:ext cx="2158804" cy="1044796"/>
            <a:chOff x="8617373" y="2768917"/>
            <a:chExt cx="2158804" cy="1044796"/>
          </a:xfrm>
        </p:grpSpPr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47A45DA8-4ACC-0A8E-4A00-E4C6D7708D6B}"/>
                </a:ext>
              </a:extLst>
            </p:cNvPr>
            <p:cNvSpPr txBox="1"/>
            <p:nvPr/>
          </p:nvSpPr>
          <p:spPr>
            <a:xfrm>
              <a:off x="9488315" y="3444381"/>
              <a:ext cx="528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/>
                <a:t>C</a:t>
              </a:r>
              <a:endParaRPr lang="es-MX" b="1" dirty="0"/>
            </a:p>
          </p:txBody>
        </p:sp>
        <p:cxnSp>
          <p:nvCxnSpPr>
            <p:cNvPr id="28" name="Conector recto de flecha 27">
              <a:extLst>
                <a:ext uri="{FF2B5EF4-FFF2-40B4-BE49-F238E27FC236}">
                  <a16:creationId xmlns:a16="http://schemas.microsoft.com/office/drawing/2014/main" id="{56A21691-D5A7-EA47-A7A6-5EC15563A0D9}"/>
                </a:ext>
              </a:extLst>
            </p:cNvPr>
            <p:cNvCxnSpPr>
              <a:cxnSpLocks/>
            </p:cNvCxnSpPr>
            <p:nvPr/>
          </p:nvCxnSpPr>
          <p:spPr>
            <a:xfrm>
              <a:off x="9066493" y="3138249"/>
              <a:ext cx="484859" cy="54593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ector recto de flecha 29">
              <a:extLst>
                <a:ext uri="{FF2B5EF4-FFF2-40B4-BE49-F238E27FC236}">
                  <a16:creationId xmlns:a16="http://schemas.microsoft.com/office/drawing/2014/main" id="{D43B6AFB-E662-3B1B-0834-B8FE86922CCB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 flipH="1">
              <a:off x="10017233" y="3073803"/>
              <a:ext cx="293063" cy="55524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91B194BE-0405-2999-E453-CA792390D1F5}"/>
                </a:ext>
              </a:extLst>
            </p:cNvPr>
            <p:cNvSpPr txBox="1"/>
            <p:nvPr/>
          </p:nvSpPr>
          <p:spPr>
            <a:xfrm>
              <a:off x="8617373" y="2800057"/>
              <a:ext cx="528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/>
                <a:t>X</a:t>
              </a:r>
              <a:endParaRPr lang="es-MX" b="1" dirty="0"/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031B63B6-C9BD-A270-0F23-E0A11EDA30D7}"/>
                </a:ext>
              </a:extLst>
            </p:cNvPr>
            <p:cNvSpPr txBox="1"/>
            <p:nvPr/>
          </p:nvSpPr>
          <p:spPr>
            <a:xfrm>
              <a:off x="10247259" y="2768917"/>
              <a:ext cx="528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/>
                <a:t>Y</a:t>
              </a:r>
              <a:endParaRPr lang="es-MX" b="1" dirty="0"/>
            </a:p>
          </p:txBody>
        </p:sp>
      </p:grpSp>
      <p:sp>
        <p:nvSpPr>
          <p:cNvPr id="43" name="CuadroTexto 42">
            <a:extLst>
              <a:ext uri="{FF2B5EF4-FFF2-40B4-BE49-F238E27FC236}">
                <a16:creationId xmlns:a16="http://schemas.microsoft.com/office/drawing/2014/main" id="{33AE320E-F25D-BA7C-1F38-9993660FBA2D}"/>
              </a:ext>
            </a:extLst>
          </p:cNvPr>
          <p:cNvSpPr txBox="1"/>
          <p:nvPr/>
        </p:nvSpPr>
        <p:spPr>
          <a:xfrm>
            <a:off x="1344130" y="2580509"/>
            <a:ext cx="4279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400" dirty="0"/>
              <a:t>C es causa común de X y de Y</a:t>
            </a:r>
            <a:endParaRPr lang="es-ES" sz="2400" dirty="0">
              <a:sym typeface="Wingdings" panose="05000000000000000000" pitchFamily="2" charset="2"/>
            </a:endParaRP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7B11625E-BFF7-873F-DD14-261CD4C77144}"/>
              </a:ext>
            </a:extLst>
          </p:cNvPr>
          <p:cNvSpPr txBox="1"/>
          <p:nvPr/>
        </p:nvSpPr>
        <p:spPr>
          <a:xfrm>
            <a:off x="6214765" y="2352316"/>
            <a:ext cx="5139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400" dirty="0"/>
              <a:t>C es efecto común de X e 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400" dirty="0">
                <a:sym typeface="Wingdings" panose="05000000000000000000" pitchFamily="2" charset="2"/>
              </a:rPr>
              <a:t>C es ‘</a:t>
            </a:r>
            <a:r>
              <a:rPr lang="es-ES" sz="2400" dirty="0" err="1">
                <a:sym typeface="Wingdings" panose="05000000000000000000" pitchFamily="2" charset="2"/>
              </a:rPr>
              <a:t>collider</a:t>
            </a:r>
            <a:r>
              <a:rPr lang="es-ES" sz="2400" dirty="0">
                <a:sym typeface="Wingdings" panose="05000000000000000000" pitchFamily="2" charset="2"/>
              </a:rPr>
              <a:t>’ o ‘variable </a:t>
            </a:r>
            <a:r>
              <a:rPr lang="es-ES" sz="2400" dirty="0" err="1">
                <a:sym typeface="Wingdings" panose="05000000000000000000" pitchFamily="2" charset="2"/>
              </a:rPr>
              <a:t>colisionadora</a:t>
            </a:r>
            <a:r>
              <a:rPr lang="es-ES" sz="2400" dirty="0">
                <a:sym typeface="Wingdings" panose="05000000000000000000" pitchFamily="2" charset="2"/>
              </a:rPr>
              <a:t>’ de X e Y.</a:t>
            </a:r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4E5B286C-E9BF-5362-027B-512E3ED8CEB7}"/>
              </a:ext>
            </a:extLst>
          </p:cNvPr>
          <p:cNvGrpSpPr/>
          <p:nvPr/>
        </p:nvGrpSpPr>
        <p:grpSpPr>
          <a:xfrm>
            <a:off x="2027119" y="3625432"/>
            <a:ext cx="2532539" cy="1407763"/>
            <a:chOff x="1444381" y="3462480"/>
            <a:chExt cx="2532539" cy="1407763"/>
          </a:xfrm>
        </p:grpSpPr>
        <p:grpSp>
          <p:nvGrpSpPr>
            <p:cNvPr id="46" name="Grupo 45">
              <a:extLst>
                <a:ext uri="{FF2B5EF4-FFF2-40B4-BE49-F238E27FC236}">
                  <a16:creationId xmlns:a16="http://schemas.microsoft.com/office/drawing/2014/main" id="{62E49ACF-444B-A711-10CC-5DBA94BCAB10}"/>
                </a:ext>
              </a:extLst>
            </p:cNvPr>
            <p:cNvGrpSpPr/>
            <p:nvPr/>
          </p:nvGrpSpPr>
          <p:grpSpPr>
            <a:xfrm>
              <a:off x="1444381" y="3767027"/>
              <a:ext cx="2532539" cy="1103216"/>
              <a:chOff x="8236338" y="2066173"/>
              <a:chExt cx="2532539" cy="1103216"/>
            </a:xfrm>
          </p:grpSpPr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39CE9A8F-06B6-811B-155F-FEFF029EB923}"/>
                  </a:ext>
                </a:extLst>
              </p:cNvPr>
              <p:cNvSpPr txBox="1"/>
              <p:nvPr/>
            </p:nvSpPr>
            <p:spPr>
              <a:xfrm>
                <a:off x="8649268" y="2199173"/>
                <a:ext cx="528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/>
                  <a:t>C</a:t>
                </a:r>
                <a:endParaRPr lang="es-MX" b="1" dirty="0"/>
              </a:p>
            </p:txBody>
          </p:sp>
          <p:cxnSp>
            <p:nvCxnSpPr>
              <p:cNvPr id="48" name="Conector recto de flecha 47">
                <a:extLst>
                  <a:ext uri="{FF2B5EF4-FFF2-40B4-BE49-F238E27FC236}">
                    <a16:creationId xmlns:a16="http://schemas.microsoft.com/office/drawing/2014/main" id="{E6F81925-1CA5-402B-CB4D-B47ECA1CD4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1361" y="2532709"/>
                <a:ext cx="257785" cy="29032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de flecha 48">
                <a:extLst>
                  <a:ext uri="{FF2B5EF4-FFF2-40B4-BE49-F238E27FC236}">
                    <a16:creationId xmlns:a16="http://schemas.microsoft.com/office/drawing/2014/main" id="{78B3CA29-2897-EF33-1E30-FB962A5C3F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93125" y="2066173"/>
                <a:ext cx="811293" cy="72131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363D8179-3F15-1592-9E70-3CA99B419473}"/>
                  </a:ext>
                </a:extLst>
              </p:cNvPr>
              <p:cNvSpPr txBox="1"/>
              <p:nvPr/>
            </p:nvSpPr>
            <p:spPr>
              <a:xfrm>
                <a:off x="8236338" y="2787483"/>
                <a:ext cx="528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/>
                  <a:t>X</a:t>
                </a:r>
                <a:endParaRPr lang="es-MX" b="1" dirty="0"/>
              </a:p>
            </p:txBody>
          </p:sp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39E9B406-4DC7-79C2-29EE-E3022AC0363A}"/>
                  </a:ext>
                </a:extLst>
              </p:cNvPr>
              <p:cNvSpPr txBox="1"/>
              <p:nvPr/>
            </p:nvSpPr>
            <p:spPr>
              <a:xfrm>
                <a:off x="10239959" y="2800057"/>
                <a:ext cx="528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/>
                  <a:t>Y</a:t>
                </a:r>
                <a:endParaRPr lang="es-MX" b="1" dirty="0"/>
              </a:p>
            </p:txBody>
          </p:sp>
        </p:grp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4E5E70C6-EF9F-769D-CC6C-D5112221E21E}"/>
                </a:ext>
              </a:extLst>
            </p:cNvPr>
            <p:cNvSpPr txBox="1"/>
            <p:nvPr/>
          </p:nvSpPr>
          <p:spPr>
            <a:xfrm>
              <a:off x="2496107" y="3462480"/>
              <a:ext cx="528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/>
                <a:t>Z</a:t>
              </a:r>
              <a:endParaRPr lang="es-MX" b="1" dirty="0"/>
            </a:p>
          </p:txBody>
        </p:sp>
        <p:cxnSp>
          <p:nvCxnSpPr>
            <p:cNvPr id="53" name="Conector recto de flecha 52">
              <a:extLst>
                <a:ext uri="{FF2B5EF4-FFF2-40B4-BE49-F238E27FC236}">
                  <a16:creationId xmlns:a16="http://schemas.microsoft.com/office/drawing/2014/main" id="{A4F75A1D-D3C0-BD03-6184-D066D8EB16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8622" y="3733451"/>
              <a:ext cx="297130" cy="2708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CuadroTexto 53">
            <a:extLst>
              <a:ext uri="{FF2B5EF4-FFF2-40B4-BE49-F238E27FC236}">
                <a16:creationId xmlns:a16="http://schemas.microsoft.com/office/drawing/2014/main" id="{F73BD244-FEF6-8CFF-076F-220C724C81AE}"/>
              </a:ext>
            </a:extLst>
          </p:cNvPr>
          <p:cNvSpPr txBox="1"/>
          <p:nvPr/>
        </p:nvSpPr>
        <p:spPr>
          <a:xfrm>
            <a:off x="1344131" y="5155169"/>
            <a:ext cx="4279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400" dirty="0"/>
              <a:t>Z es causa común de X y de 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400" dirty="0">
                <a:sym typeface="Wingdings" panose="05000000000000000000" pitchFamily="2" charset="2"/>
              </a:rPr>
              <a:t>C no es causa común de  X y de Y, solo causa X.</a:t>
            </a:r>
          </a:p>
        </p:txBody>
      </p:sp>
      <p:grpSp>
        <p:nvGrpSpPr>
          <p:cNvPr id="72" name="Grupo 71">
            <a:extLst>
              <a:ext uri="{FF2B5EF4-FFF2-40B4-BE49-F238E27FC236}">
                <a16:creationId xmlns:a16="http://schemas.microsoft.com/office/drawing/2014/main" id="{A0FD164C-683F-2FAB-D128-EFCAF0D449EE}"/>
              </a:ext>
            </a:extLst>
          </p:cNvPr>
          <p:cNvGrpSpPr/>
          <p:nvPr/>
        </p:nvGrpSpPr>
        <p:grpSpPr>
          <a:xfrm>
            <a:off x="7170511" y="3759559"/>
            <a:ext cx="2158804" cy="1808608"/>
            <a:chOff x="7484708" y="3650585"/>
            <a:chExt cx="2158804" cy="1808608"/>
          </a:xfrm>
        </p:grpSpPr>
        <p:grpSp>
          <p:nvGrpSpPr>
            <p:cNvPr id="64" name="Grupo 63">
              <a:extLst>
                <a:ext uri="{FF2B5EF4-FFF2-40B4-BE49-F238E27FC236}">
                  <a16:creationId xmlns:a16="http://schemas.microsoft.com/office/drawing/2014/main" id="{7F0CC9F5-2313-364C-895E-1D4A4D9F9964}"/>
                </a:ext>
              </a:extLst>
            </p:cNvPr>
            <p:cNvGrpSpPr/>
            <p:nvPr/>
          </p:nvGrpSpPr>
          <p:grpSpPr>
            <a:xfrm>
              <a:off x="7484708" y="3650585"/>
              <a:ext cx="2158804" cy="1044796"/>
              <a:chOff x="8617373" y="2768917"/>
              <a:chExt cx="2158804" cy="1044796"/>
            </a:xfrm>
          </p:grpSpPr>
          <p:sp>
            <p:nvSpPr>
              <p:cNvPr id="65" name="CuadroTexto 64">
                <a:extLst>
                  <a:ext uri="{FF2B5EF4-FFF2-40B4-BE49-F238E27FC236}">
                    <a16:creationId xmlns:a16="http://schemas.microsoft.com/office/drawing/2014/main" id="{E4DA8256-9791-24FB-BB95-18FE41551C0F}"/>
                  </a:ext>
                </a:extLst>
              </p:cNvPr>
              <p:cNvSpPr txBox="1"/>
              <p:nvPr/>
            </p:nvSpPr>
            <p:spPr>
              <a:xfrm>
                <a:off x="9488315" y="3444381"/>
                <a:ext cx="528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/>
                  <a:t>C</a:t>
                </a:r>
                <a:endParaRPr lang="es-MX" b="1" dirty="0"/>
              </a:p>
            </p:txBody>
          </p:sp>
          <p:cxnSp>
            <p:nvCxnSpPr>
              <p:cNvPr id="66" name="Conector recto de flecha 65">
                <a:extLst>
                  <a:ext uri="{FF2B5EF4-FFF2-40B4-BE49-F238E27FC236}">
                    <a16:creationId xmlns:a16="http://schemas.microsoft.com/office/drawing/2014/main" id="{2387910D-CF38-11D9-0AE4-5EBF1D64C0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66493" y="3138249"/>
                <a:ext cx="484859" cy="54593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6">
                <a:extLst>
                  <a:ext uri="{FF2B5EF4-FFF2-40B4-BE49-F238E27FC236}">
                    <a16:creationId xmlns:a16="http://schemas.microsoft.com/office/drawing/2014/main" id="{70AB4BF4-AF67-08AD-0D07-849407E0936D}"/>
                  </a:ext>
                </a:extLst>
              </p:cNvPr>
              <p:cNvCxnSpPr>
                <a:cxnSpLocks/>
                <a:endCxn id="65" idx="3"/>
              </p:cNvCxnSpPr>
              <p:nvPr/>
            </p:nvCxnSpPr>
            <p:spPr>
              <a:xfrm flipH="1">
                <a:off x="10017233" y="3073803"/>
                <a:ext cx="293063" cy="55524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CuadroTexto 67">
                <a:extLst>
                  <a:ext uri="{FF2B5EF4-FFF2-40B4-BE49-F238E27FC236}">
                    <a16:creationId xmlns:a16="http://schemas.microsoft.com/office/drawing/2014/main" id="{4D5A5D83-D274-F90E-36CD-DF4E0F987372}"/>
                  </a:ext>
                </a:extLst>
              </p:cNvPr>
              <p:cNvSpPr txBox="1"/>
              <p:nvPr/>
            </p:nvSpPr>
            <p:spPr>
              <a:xfrm>
                <a:off x="8617373" y="2800057"/>
                <a:ext cx="528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/>
                  <a:t>X</a:t>
                </a:r>
                <a:endParaRPr lang="es-MX" b="1" dirty="0"/>
              </a:p>
            </p:txBody>
          </p:sp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DFB3AF23-D50D-EE87-9A4F-09716725A67E}"/>
                  </a:ext>
                </a:extLst>
              </p:cNvPr>
              <p:cNvSpPr txBox="1"/>
              <p:nvPr/>
            </p:nvSpPr>
            <p:spPr>
              <a:xfrm>
                <a:off x="10247259" y="2768917"/>
                <a:ext cx="528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/>
                  <a:t>Y</a:t>
                </a:r>
                <a:endParaRPr lang="es-MX" b="1" dirty="0"/>
              </a:p>
            </p:txBody>
          </p:sp>
        </p:grpSp>
        <p:sp>
          <p:nvSpPr>
            <p:cNvPr id="70" name="CuadroTexto 69">
              <a:extLst>
                <a:ext uri="{FF2B5EF4-FFF2-40B4-BE49-F238E27FC236}">
                  <a16:creationId xmlns:a16="http://schemas.microsoft.com/office/drawing/2014/main" id="{DD182555-44C4-2D20-316E-78B714CAB1D4}"/>
                </a:ext>
              </a:extLst>
            </p:cNvPr>
            <p:cNvSpPr txBox="1"/>
            <p:nvPr/>
          </p:nvSpPr>
          <p:spPr>
            <a:xfrm>
              <a:off x="8355650" y="5089861"/>
              <a:ext cx="528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/>
                <a:t>Z</a:t>
              </a:r>
              <a:endParaRPr lang="es-MX" b="1" dirty="0"/>
            </a:p>
          </p:txBody>
        </p:sp>
        <p:cxnSp>
          <p:nvCxnSpPr>
            <p:cNvPr id="71" name="Conector recto de flecha 70">
              <a:extLst>
                <a:ext uri="{FF2B5EF4-FFF2-40B4-BE49-F238E27FC236}">
                  <a16:creationId xmlns:a16="http://schemas.microsoft.com/office/drawing/2014/main" id="{60175F9B-D234-D7A2-10FA-607FA335AC7C}"/>
                </a:ext>
              </a:extLst>
            </p:cNvPr>
            <p:cNvCxnSpPr>
              <a:cxnSpLocks/>
            </p:cNvCxnSpPr>
            <p:nvPr/>
          </p:nvCxnSpPr>
          <p:spPr>
            <a:xfrm>
              <a:off x="8620109" y="4667141"/>
              <a:ext cx="0" cy="4509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3" name="CuadroTexto 72">
            <a:extLst>
              <a:ext uri="{FF2B5EF4-FFF2-40B4-BE49-F238E27FC236}">
                <a16:creationId xmlns:a16="http://schemas.microsoft.com/office/drawing/2014/main" id="{0850EAD7-9D37-CCA1-01E5-D08D81DA7379}"/>
              </a:ext>
            </a:extLst>
          </p:cNvPr>
          <p:cNvSpPr txBox="1"/>
          <p:nvPr/>
        </p:nvSpPr>
        <p:spPr>
          <a:xfrm>
            <a:off x="6200042" y="5407639"/>
            <a:ext cx="4633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400" dirty="0"/>
              <a:t>Z es efecto común (‘</a:t>
            </a:r>
            <a:r>
              <a:rPr lang="es-ES" sz="2400" dirty="0" err="1"/>
              <a:t>collider</a:t>
            </a:r>
            <a:r>
              <a:rPr lang="es-ES" sz="2400" dirty="0"/>
              <a:t>’) de X e Y; es efecto común completamente a través de C.</a:t>
            </a:r>
          </a:p>
        </p:txBody>
      </p:sp>
    </p:spTree>
    <p:extLst>
      <p:ext uri="{BB962C8B-B14F-4D97-AF65-F5344CB8AC3E}">
        <p14:creationId xmlns:p14="http://schemas.microsoft.com/office/powerpoint/2010/main" val="1300354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7F22A-627C-C8EC-0E7A-13E8EA2A6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50" y="13949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b="1" dirty="0"/>
              <a:t>Más sobre causas y efectos comunes</a:t>
            </a:r>
            <a:endParaRPr lang="es-MX" b="1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628729B-3182-5158-9D1F-069B02E75ABD}"/>
              </a:ext>
            </a:extLst>
          </p:cNvPr>
          <p:cNvGrpSpPr/>
          <p:nvPr/>
        </p:nvGrpSpPr>
        <p:grpSpPr>
          <a:xfrm>
            <a:off x="2362806" y="2113508"/>
            <a:ext cx="7031148" cy="4417397"/>
            <a:chOff x="1290918" y="1772850"/>
            <a:chExt cx="7031148" cy="4417397"/>
          </a:xfrm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4E5B286C-E9BF-5362-027B-512E3ED8CEB7}"/>
                </a:ext>
              </a:extLst>
            </p:cNvPr>
            <p:cNvGrpSpPr/>
            <p:nvPr/>
          </p:nvGrpSpPr>
          <p:grpSpPr>
            <a:xfrm>
              <a:off x="1703740" y="4591870"/>
              <a:ext cx="2532539" cy="1407763"/>
              <a:chOff x="1444381" y="3462480"/>
              <a:chExt cx="2532539" cy="1407763"/>
            </a:xfrm>
          </p:grpSpPr>
          <p:grpSp>
            <p:nvGrpSpPr>
              <p:cNvPr id="46" name="Grupo 45">
                <a:extLst>
                  <a:ext uri="{FF2B5EF4-FFF2-40B4-BE49-F238E27FC236}">
                    <a16:creationId xmlns:a16="http://schemas.microsoft.com/office/drawing/2014/main" id="{62E49ACF-444B-A711-10CC-5DBA94BCAB10}"/>
                  </a:ext>
                </a:extLst>
              </p:cNvPr>
              <p:cNvGrpSpPr/>
              <p:nvPr/>
            </p:nvGrpSpPr>
            <p:grpSpPr>
              <a:xfrm>
                <a:off x="1444381" y="3767027"/>
                <a:ext cx="2532539" cy="1103216"/>
                <a:chOff x="8236338" y="2066173"/>
                <a:chExt cx="2532539" cy="1103216"/>
              </a:xfrm>
            </p:grpSpPr>
            <p:sp>
              <p:nvSpPr>
                <p:cNvPr id="47" name="CuadroTexto 46">
                  <a:extLst>
                    <a:ext uri="{FF2B5EF4-FFF2-40B4-BE49-F238E27FC236}">
                      <a16:creationId xmlns:a16="http://schemas.microsoft.com/office/drawing/2014/main" id="{39CE9A8F-06B6-811B-155F-FEFF029EB923}"/>
                    </a:ext>
                  </a:extLst>
                </p:cNvPr>
                <p:cNvSpPr txBox="1"/>
                <p:nvPr/>
              </p:nvSpPr>
              <p:spPr>
                <a:xfrm>
                  <a:off x="8649268" y="2199173"/>
                  <a:ext cx="5289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b="1" dirty="0"/>
                    <a:t>C</a:t>
                  </a:r>
                  <a:endParaRPr lang="es-MX" b="1" dirty="0"/>
                </a:p>
              </p:txBody>
            </p:sp>
            <p:cxnSp>
              <p:nvCxnSpPr>
                <p:cNvPr id="48" name="Conector recto de flecha 47">
                  <a:extLst>
                    <a:ext uri="{FF2B5EF4-FFF2-40B4-BE49-F238E27FC236}">
                      <a16:creationId xmlns:a16="http://schemas.microsoft.com/office/drawing/2014/main" id="{E6F81925-1CA5-402B-CB4D-B47ECA1CD4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501361" y="2532709"/>
                  <a:ext cx="257785" cy="290325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ector recto de flecha 48">
                  <a:extLst>
                    <a:ext uri="{FF2B5EF4-FFF2-40B4-BE49-F238E27FC236}">
                      <a16:creationId xmlns:a16="http://schemas.microsoft.com/office/drawing/2014/main" id="{78B3CA29-2897-EF33-1E30-FB962A5C3F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93125" y="2066173"/>
                  <a:ext cx="811293" cy="72131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0" name="CuadroTexto 49">
                  <a:extLst>
                    <a:ext uri="{FF2B5EF4-FFF2-40B4-BE49-F238E27FC236}">
                      <a16:creationId xmlns:a16="http://schemas.microsoft.com/office/drawing/2014/main" id="{363D8179-3F15-1592-9E70-3CA99B419473}"/>
                    </a:ext>
                  </a:extLst>
                </p:cNvPr>
                <p:cNvSpPr txBox="1"/>
                <p:nvPr/>
              </p:nvSpPr>
              <p:spPr>
                <a:xfrm>
                  <a:off x="8236338" y="2787483"/>
                  <a:ext cx="5289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b="1" dirty="0"/>
                    <a:t>X</a:t>
                  </a:r>
                  <a:endParaRPr lang="es-MX" b="1" dirty="0"/>
                </a:p>
              </p:txBody>
            </p:sp>
            <p:sp>
              <p:nvSpPr>
                <p:cNvPr id="51" name="CuadroTexto 50">
                  <a:extLst>
                    <a:ext uri="{FF2B5EF4-FFF2-40B4-BE49-F238E27FC236}">
                      <a16:creationId xmlns:a16="http://schemas.microsoft.com/office/drawing/2014/main" id="{39E9B406-4DC7-79C2-29EE-E3022AC0363A}"/>
                    </a:ext>
                  </a:extLst>
                </p:cNvPr>
                <p:cNvSpPr txBox="1"/>
                <p:nvPr/>
              </p:nvSpPr>
              <p:spPr>
                <a:xfrm>
                  <a:off x="10239959" y="2800057"/>
                  <a:ext cx="5289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b="1" dirty="0"/>
                    <a:t>Y</a:t>
                  </a:r>
                  <a:endParaRPr lang="es-MX" b="1" dirty="0"/>
                </a:p>
              </p:txBody>
            </p:sp>
          </p:grpSp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4E5E70C6-EF9F-769D-CC6C-D5112221E21E}"/>
                  </a:ext>
                </a:extLst>
              </p:cNvPr>
              <p:cNvSpPr txBox="1"/>
              <p:nvPr/>
            </p:nvSpPr>
            <p:spPr>
              <a:xfrm>
                <a:off x="2496107" y="3462480"/>
                <a:ext cx="528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/>
                  <a:t>Z</a:t>
                </a:r>
                <a:endParaRPr lang="es-MX" b="1" dirty="0"/>
              </a:p>
            </p:txBody>
          </p:sp>
          <p:cxnSp>
            <p:nvCxnSpPr>
              <p:cNvPr id="53" name="Conector recto de flecha 52">
                <a:extLst>
                  <a:ext uri="{FF2B5EF4-FFF2-40B4-BE49-F238E27FC236}">
                    <a16:creationId xmlns:a16="http://schemas.microsoft.com/office/drawing/2014/main" id="{A4F75A1D-D3C0-BD03-6184-D066D8EB16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8622" y="3733451"/>
                <a:ext cx="297130" cy="27080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061C09C0-95DB-0243-739F-9B55D28D47BB}"/>
                </a:ext>
              </a:extLst>
            </p:cNvPr>
            <p:cNvGrpSpPr/>
            <p:nvPr/>
          </p:nvGrpSpPr>
          <p:grpSpPr>
            <a:xfrm>
              <a:off x="1944173" y="2212107"/>
              <a:ext cx="2151504" cy="1175354"/>
              <a:chOff x="1562558" y="1675846"/>
              <a:chExt cx="2151504" cy="1175354"/>
            </a:xfrm>
          </p:grpSpPr>
          <p:grpSp>
            <p:nvGrpSpPr>
              <p:cNvPr id="20" name="Grupo 19">
                <a:extLst>
                  <a:ext uri="{FF2B5EF4-FFF2-40B4-BE49-F238E27FC236}">
                    <a16:creationId xmlns:a16="http://schemas.microsoft.com/office/drawing/2014/main" id="{00904F5B-719A-1E37-E9A5-76726ED0C094}"/>
                  </a:ext>
                </a:extLst>
              </p:cNvPr>
              <p:cNvGrpSpPr/>
              <p:nvPr/>
            </p:nvGrpSpPr>
            <p:grpSpPr>
              <a:xfrm>
                <a:off x="1562558" y="1675846"/>
                <a:ext cx="2151504" cy="1175354"/>
                <a:chOff x="8617373" y="1994035"/>
                <a:chExt cx="2151504" cy="1175354"/>
              </a:xfrm>
            </p:grpSpPr>
            <p:sp>
              <p:nvSpPr>
                <p:cNvPr id="21" name="CuadroTexto 20">
                  <a:extLst>
                    <a:ext uri="{FF2B5EF4-FFF2-40B4-BE49-F238E27FC236}">
                      <a16:creationId xmlns:a16="http://schemas.microsoft.com/office/drawing/2014/main" id="{8A3617CD-E1E4-B945-3AF2-BC428DE19A11}"/>
                    </a:ext>
                  </a:extLst>
                </p:cNvPr>
                <p:cNvSpPr txBox="1"/>
                <p:nvPr/>
              </p:nvSpPr>
              <p:spPr>
                <a:xfrm>
                  <a:off x="9286893" y="1994035"/>
                  <a:ext cx="5289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b="1" dirty="0"/>
                    <a:t>C</a:t>
                  </a:r>
                  <a:endParaRPr lang="es-MX" b="1" dirty="0"/>
                </a:p>
              </p:txBody>
            </p:sp>
            <p:cxnSp>
              <p:nvCxnSpPr>
                <p:cNvPr id="22" name="Conector recto de flecha 21">
                  <a:extLst>
                    <a:ext uri="{FF2B5EF4-FFF2-40B4-BE49-F238E27FC236}">
                      <a16:creationId xmlns:a16="http://schemas.microsoft.com/office/drawing/2014/main" id="{B9745B22-70DF-289A-680B-42C7BC5C70EC}"/>
                    </a:ext>
                  </a:extLst>
                </p:cNvPr>
                <p:cNvCxnSpPr>
                  <a:cxnSpLocks/>
                  <a:stCxn id="21" idx="1"/>
                </p:cNvCxnSpPr>
                <p:nvPr/>
              </p:nvCxnSpPr>
              <p:spPr>
                <a:xfrm flipH="1">
                  <a:off x="8888506" y="2178701"/>
                  <a:ext cx="398387" cy="588445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Conector recto de flecha 22">
                  <a:extLst>
                    <a:ext uri="{FF2B5EF4-FFF2-40B4-BE49-F238E27FC236}">
                      <a16:creationId xmlns:a16="http://schemas.microsoft.com/office/drawing/2014/main" id="{364D96EF-155C-3B66-E590-0219947659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903783" y="2178701"/>
                  <a:ext cx="486311" cy="588445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CuadroTexto 23">
                  <a:extLst>
                    <a:ext uri="{FF2B5EF4-FFF2-40B4-BE49-F238E27FC236}">
                      <a16:creationId xmlns:a16="http://schemas.microsoft.com/office/drawing/2014/main" id="{518BC35E-FFD8-F876-63AD-EE26D322FEC2}"/>
                    </a:ext>
                  </a:extLst>
                </p:cNvPr>
                <p:cNvSpPr txBox="1"/>
                <p:nvPr/>
              </p:nvSpPr>
              <p:spPr>
                <a:xfrm>
                  <a:off x="8617373" y="2800057"/>
                  <a:ext cx="5289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b="1" dirty="0"/>
                    <a:t>X</a:t>
                  </a:r>
                  <a:endParaRPr lang="es-MX" b="1" dirty="0"/>
                </a:p>
              </p:txBody>
            </p:sp>
            <p:sp>
              <p:nvSpPr>
                <p:cNvPr id="25" name="CuadroTexto 24">
                  <a:extLst>
                    <a:ext uri="{FF2B5EF4-FFF2-40B4-BE49-F238E27FC236}">
                      <a16:creationId xmlns:a16="http://schemas.microsoft.com/office/drawing/2014/main" id="{73CC9BB3-89F0-8F2A-9DAD-58C59701554C}"/>
                    </a:ext>
                  </a:extLst>
                </p:cNvPr>
                <p:cNvSpPr txBox="1"/>
                <p:nvPr/>
              </p:nvSpPr>
              <p:spPr>
                <a:xfrm>
                  <a:off x="10239959" y="2800057"/>
                  <a:ext cx="5289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b="1" dirty="0"/>
                    <a:t>Y</a:t>
                  </a:r>
                  <a:endParaRPr lang="es-MX" b="1" dirty="0"/>
                </a:p>
              </p:txBody>
            </p:sp>
          </p:grpSp>
          <p:cxnSp>
            <p:nvCxnSpPr>
              <p:cNvPr id="37" name="Conector recto de flecha 36">
                <a:extLst>
                  <a:ext uri="{FF2B5EF4-FFF2-40B4-BE49-F238E27FC236}">
                    <a16:creationId xmlns:a16="http://schemas.microsoft.com/office/drawing/2014/main" id="{1468672C-16DF-7FF7-B032-DFC3F2707D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00929" y="2654419"/>
                <a:ext cx="1111757" cy="1211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Conector recto de flecha 38">
              <a:extLst>
                <a:ext uri="{FF2B5EF4-FFF2-40B4-BE49-F238E27FC236}">
                  <a16:creationId xmlns:a16="http://schemas.microsoft.com/office/drawing/2014/main" id="{5B8A8B59-E57D-FCBD-B942-CFCDAF9F03DC}"/>
                </a:ext>
              </a:extLst>
            </p:cNvPr>
            <p:cNvCxnSpPr>
              <a:cxnSpLocks/>
              <a:endCxn id="51" idx="1"/>
            </p:cNvCxnSpPr>
            <p:nvPr/>
          </p:nvCxnSpPr>
          <p:spPr>
            <a:xfrm>
              <a:off x="2507716" y="5329112"/>
              <a:ext cx="1199645" cy="4858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26CE7D8-2873-7E78-4DAE-F459716D7D82}"/>
                </a:ext>
              </a:extLst>
            </p:cNvPr>
            <p:cNvGrpSpPr/>
            <p:nvPr/>
          </p:nvGrpSpPr>
          <p:grpSpPr>
            <a:xfrm>
              <a:off x="6163262" y="4381639"/>
              <a:ext cx="2158804" cy="1808608"/>
              <a:chOff x="6858544" y="3541134"/>
              <a:chExt cx="2158804" cy="1808608"/>
            </a:xfrm>
          </p:grpSpPr>
          <p:grpSp>
            <p:nvGrpSpPr>
              <p:cNvPr id="72" name="Grupo 71">
                <a:extLst>
                  <a:ext uri="{FF2B5EF4-FFF2-40B4-BE49-F238E27FC236}">
                    <a16:creationId xmlns:a16="http://schemas.microsoft.com/office/drawing/2014/main" id="{A0FD164C-683F-2FAB-D128-EFCAF0D449EE}"/>
                  </a:ext>
                </a:extLst>
              </p:cNvPr>
              <p:cNvGrpSpPr/>
              <p:nvPr/>
            </p:nvGrpSpPr>
            <p:grpSpPr>
              <a:xfrm>
                <a:off x="6858544" y="3541134"/>
                <a:ext cx="2158804" cy="1808608"/>
                <a:chOff x="7484708" y="3650585"/>
                <a:chExt cx="2158804" cy="1808608"/>
              </a:xfrm>
            </p:grpSpPr>
            <p:grpSp>
              <p:nvGrpSpPr>
                <p:cNvPr id="64" name="Grupo 63">
                  <a:extLst>
                    <a:ext uri="{FF2B5EF4-FFF2-40B4-BE49-F238E27FC236}">
                      <a16:creationId xmlns:a16="http://schemas.microsoft.com/office/drawing/2014/main" id="{7F0CC9F5-2313-364C-895E-1D4A4D9F9964}"/>
                    </a:ext>
                  </a:extLst>
                </p:cNvPr>
                <p:cNvGrpSpPr/>
                <p:nvPr/>
              </p:nvGrpSpPr>
              <p:grpSpPr>
                <a:xfrm>
                  <a:off x="7484708" y="3650585"/>
                  <a:ext cx="2158804" cy="1044796"/>
                  <a:chOff x="8617373" y="2768917"/>
                  <a:chExt cx="2158804" cy="1044796"/>
                </a:xfrm>
              </p:grpSpPr>
              <p:sp>
                <p:nvSpPr>
                  <p:cNvPr id="65" name="CuadroTexto 64">
                    <a:extLst>
                      <a:ext uri="{FF2B5EF4-FFF2-40B4-BE49-F238E27FC236}">
                        <a16:creationId xmlns:a16="http://schemas.microsoft.com/office/drawing/2014/main" id="{E4DA8256-9791-24FB-BB95-18FE41551C0F}"/>
                      </a:ext>
                    </a:extLst>
                  </p:cNvPr>
                  <p:cNvSpPr txBox="1"/>
                  <p:nvPr/>
                </p:nvSpPr>
                <p:spPr>
                  <a:xfrm>
                    <a:off x="9488315" y="3444381"/>
                    <a:ext cx="52891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" b="1" dirty="0"/>
                      <a:t>C</a:t>
                    </a:r>
                    <a:endParaRPr lang="es-MX" b="1" dirty="0"/>
                  </a:p>
                </p:txBody>
              </p:sp>
              <p:cxnSp>
                <p:nvCxnSpPr>
                  <p:cNvPr id="66" name="Conector recto de flecha 65">
                    <a:extLst>
                      <a:ext uri="{FF2B5EF4-FFF2-40B4-BE49-F238E27FC236}">
                        <a16:creationId xmlns:a16="http://schemas.microsoft.com/office/drawing/2014/main" id="{2387910D-CF38-11D9-0AE4-5EBF1D64C0B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066493" y="3138249"/>
                    <a:ext cx="484859" cy="545933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Conector recto de flecha 66">
                    <a:extLst>
                      <a:ext uri="{FF2B5EF4-FFF2-40B4-BE49-F238E27FC236}">
                        <a16:creationId xmlns:a16="http://schemas.microsoft.com/office/drawing/2014/main" id="{70AB4BF4-AF67-08AD-0D07-849407E0936D}"/>
                      </a:ext>
                    </a:extLst>
                  </p:cNvPr>
                  <p:cNvCxnSpPr>
                    <a:cxnSpLocks/>
                    <a:endCxn id="65" idx="3"/>
                  </p:cNvCxnSpPr>
                  <p:nvPr/>
                </p:nvCxnSpPr>
                <p:spPr>
                  <a:xfrm flipH="1">
                    <a:off x="10017233" y="3073803"/>
                    <a:ext cx="293063" cy="555244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8" name="CuadroTexto 67">
                    <a:extLst>
                      <a:ext uri="{FF2B5EF4-FFF2-40B4-BE49-F238E27FC236}">
                        <a16:creationId xmlns:a16="http://schemas.microsoft.com/office/drawing/2014/main" id="{4D5A5D83-D274-F90E-36CD-DF4E0F987372}"/>
                      </a:ext>
                    </a:extLst>
                  </p:cNvPr>
                  <p:cNvSpPr txBox="1"/>
                  <p:nvPr/>
                </p:nvSpPr>
                <p:spPr>
                  <a:xfrm>
                    <a:off x="8617373" y="2800057"/>
                    <a:ext cx="52891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" b="1" dirty="0"/>
                      <a:t>X</a:t>
                    </a:r>
                    <a:endParaRPr lang="es-MX" b="1" dirty="0"/>
                  </a:p>
                </p:txBody>
              </p:sp>
              <p:sp>
                <p:nvSpPr>
                  <p:cNvPr id="69" name="CuadroTexto 68">
                    <a:extLst>
                      <a:ext uri="{FF2B5EF4-FFF2-40B4-BE49-F238E27FC236}">
                        <a16:creationId xmlns:a16="http://schemas.microsoft.com/office/drawing/2014/main" id="{DFB3AF23-D50D-EE87-9A4F-09716725A67E}"/>
                      </a:ext>
                    </a:extLst>
                  </p:cNvPr>
                  <p:cNvSpPr txBox="1"/>
                  <p:nvPr/>
                </p:nvSpPr>
                <p:spPr>
                  <a:xfrm>
                    <a:off x="10247259" y="2768917"/>
                    <a:ext cx="52891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" b="1" dirty="0"/>
                      <a:t>Y</a:t>
                    </a:r>
                    <a:endParaRPr lang="es-MX" b="1" dirty="0"/>
                  </a:p>
                </p:txBody>
              </p:sp>
            </p:grpSp>
            <p:sp>
              <p:nvSpPr>
                <p:cNvPr id="70" name="CuadroTexto 69">
                  <a:extLst>
                    <a:ext uri="{FF2B5EF4-FFF2-40B4-BE49-F238E27FC236}">
                      <a16:creationId xmlns:a16="http://schemas.microsoft.com/office/drawing/2014/main" id="{DD182555-44C4-2D20-316E-78B714CAB1D4}"/>
                    </a:ext>
                  </a:extLst>
                </p:cNvPr>
                <p:cNvSpPr txBox="1"/>
                <p:nvPr/>
              </p:nvSpPr>
              <p:spPr>
                <a:xfrm>
                  <a:off x="8355650" y="5089861"/>
                  <a:ext cx="5289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b="1" dirty="0"/>
                    <a:t>Z</a:t>
                  </a:r>
                  <a:endParaRPr lang="es-MX" b="1" dirty="0"/>
                </a:p>
              </p:txBody>
            </p:sp>
            <p:cxnSp>
              <p:nvCxnSpPr>
                <p:cNvPr id="71" name="Conector recto de flecha 70">
                  <a:extLst>
                    <a:ext uri="{FF2B5EF4-FFF2-40B4-BE49-F238E27FC236}">
                      <a16:creationId xmlns:a16="http://schemas.microsoft.com/office/drawing/2014/main" id="{60175F9B-D234-D7A2-10FA-607FA335AC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20109" y="4667141"/>
                  <a:ext cx="0" cy="45096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Conector recto de flecha 40">
                <a:extLst>
                  <a:ext uri="{FF2B5EF4-FFF2-40B4-BE49-F238E27FC236}">
                    <a16:creationId xmlns:a16="http://schemas.microsoft.com/office/drawing/2014/main" id="{6D6E0060-2D61-5440-51CB-97457B83F4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00577" y="3841547"/>
                <a:ext cx="722009" cy="1313459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48EDCA1C-AE38-29CD-A2E4-EEE467A40EFD}"/>
                </a:ext>
              </a:extLst>
            </p:cNvPr>
            <p:cNvGrpSpPr/>
            <p:nvPr/>
          </p:nvGrpSpPr>
          <p:grpSpPr>
            <a:xfrm>
              <a:off x="6012850" y="2214327"/>
              <a:ext cx="2158804" cy="1044796"/>
              <a:chOff x="6470691" y="1695911"/>
              <a:chExt cx="2158804" cy="1044796"/>
            </a:xfrm>
          </p:grpSpPr>
          <p:grpSp>
            <p:nvGrpSpPr>
              <p:cNvPr id="26" name="Grupo 25">
                <a:extLst>
                  <a:ext uri="{FF2B5EF4-FFF2-40B4-BE49-F238E27FC236}">
                    <a16:creationId xmlns:a16="http://schemas.microsoft.com/office/drawing/2014/main" id="{F42D5F4E-A906-360D-6ADF-E3ADBC41828E}"/>
                  </a:ext>
                </a:extLst>
              </p:cNvPr>
              <p:cNvGrpSpPr/>
              <p:nvPr/>
            </p:nvGrpSpPr>
            <p:grpSpPr>
              <a:xfrm>
                <a:off x="6470691" y="1695911"/>
                <a:ext cx="2158804" cy="1044796"/>
                <a:chOff x="8617373" y="2768917"/>
                <a:chExt cx="2158804" cy="1044796"/>
              </a:xfrm>
            </p:grpSpPr>
            <p:sp>
              <p:nvSpPr>
                <p:cNvPr id="27" name="CuadroTexto 26">
                  <a:extLst>
                    <a:ext uri="{FF2B5EF4-FFF2-40B4-BE49-F238E27FC236}">
                      <a16:creationId xmlns:a16="http://schemas.microsoft.com/office/drawing/2014/main" id="{47A45DA8-4ACC-0A8E-4A00-E4C6D7708D6B}"/>
                    </a:ext>
                  </a:extLst>
                </p:cNvPr>
                <p:cNvSpPr txBox="1"/>
                <p:nvPr/>
              </p:nvSpPr>
              <p:spPr>
                <a:xfrm>
                  <a:off x="9488315" y="3444381"/>
                  <a:ext cx="5289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b="1" dirty="0"/>
                    <a:t>C</a:t>
                  </a:r>
                  <a:endParaRPr lang="es-MX" b="1" dirty="0"/>
                </a:p>
              </p:txBody>
            </p:sp>
            <p:cxnSp>
              <p:nvCxnSpPr>
                <p:cNvPr id="28" name="Conector recto de flecha 27">
                  <a:extLst>
                    <a:ext uri="{FF2B5EF4-FFF2-40B4-BE49-F238E27FC236}">
                      <a16:creationId xmlns:a16="http://schemas.microsoft.com/office/drawing/2014/main" id="{56A21691-D5A7-EA47-A7A6-5EC15563A0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66493" y="3138249"/>
                  <a:ext cx="484859" cy="545933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ector recto de flecha 29">
                  <a:extLst>
                    <a:ext uri="{FF2B5EF4-FFF2-40B4-BE49-F238E27FC236}">
                      <a16:creationId xmlns:a16="http://schemas.microsoft.com/office/drawing/2014/main" id="{D43B6AFB-E662-3B1B-0834-B8FE86922CCB}"/>
                    </a:ext>
                  </a:extLst>
                </p:cNvPr>
                <p:cNvCxnSpPr>
                  <a:cxnSpLocks/>
                  <a:endCxn id="27" idx="3"/>
                </p:cNvCxnSpPr>
                <p:nvPr/>
              </p:nvCxnSpPr>
              <p:spPr>
                <a:xfrm flipH="1">
                  <a:off x="10017233" y="3073803"/>
                  <a:ext cx="293063" cy="555244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1" name="CuadroTexto 30">
                  <a:extLst>
                    <a:ext uri="{FF2B5EF4-FFF2-40B4-BE49-F238E27FC236}">
                      <a16:creationId xmlns:a16="http://schemas.microsoft.com/office/drawing/2014/main" id="{91B194BE-0405-2999-E453-CA792390D1F5}"/>
                    </a:ext>
                  </a:extLst>
                </p:cNvPr>
                <p:cNvSpPr txBox="1"/>
                <p:nvPr/>
              </p:nvSpPr>
              <p:spPr>
                <a:xfrm>
                  <a:off x="8617373" y="2800057"/>
                  <a:ext cx="5289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b="1" dirty="0"/>
                    <a:t>X</a:t>
                  </a:r>
                  <a:endParaRPr lang="es-MX" b="1" dirty="0"/>
                </a:p>
              </p:txBody>
            </p:sp>
            <p:sp>
              <p:nvSpPr>
                <p:cNvPr id="32" name="CuadroTexto 31">
                  <a:extLst>
                    <a:ext uri="{FF2B5EF4-FFF2-40B4-BE49-F238E27FC236}">
                      <a16:creationId xmlns:a16="http://schemas.microsoft.com/office/drawing/2014/main" id="{031B63B6-C9BD-A270-0F23-E0A11EDA30D7}"/>
                    </a:ext>
                  </a:extLst>
                </p:cNvPr>
                <p:cNvSpPr txBox="1"/>
                <p:nvPr/>
              </p:nvSpPr>
              <p:spPr>
                <a:xfrm>
                  <a:off x="10247259" y="2768917"/>
                  <a:ext cx="5289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b="1" dirty="0"/>
                    <a:t>Y</a:t>
                  </a:r>
                  <a:endParaRPr lang="es-MX" b="1" dirty="0"/>
                </a:p>
              </p:txBody>
            </p:sp>
          </p:grpSp>
          <p:cxnSp>
            <p:nvCxnSpPr>
              <p:cNvPr id="45" name="Conector recto de flecha 44">
                <a:extLst>
                  <a:ext uri="{FF2B5EF4-FFF2-40B4-BE49-F238E27FC236}">
                    <a16:creationId xmlns:a16="http://schemas.microsoft.com/office/drawing/2014/main" id="{27F6A915-384A-BBA1-085D-461051D20C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12011" y="1864449"/>
                <a:ext cx="1111757" cy="1211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6172218B-784F-3DAA-2906-A5B0542E257A}"/>
                </a:ext>
              </a:extLst>
            </p:cNvPr>
            <p:cNvSpPr txBox="1"/>
            <p:nvPr/>
          </p:nvSpPr>
          <p:spPr>
            <a:xfrm>
              <a:off x="1290918" y="1772850"/>
              <a:ext cx="4128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/>
                <a:t>A)</a:t>
              </a:r>
              <a:endParaRPr lang="es-MX" b="1" dirty="0"/>
            </a:p>
          </p:txBody>
        </p:sp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id="{52690729-21E0-9D4B-392F-56848297898D}"/>
                </a:ext>
              </a:extLst>
            </p:cNvPr>
            <p:cNvSpPr txBox="1"/>
            <p:nvPr/>
          </p:nvSpPr>
          <p:spPr>
            <a:xfrm>
              <a:off x="5864487" y="1772850"/>
              <a:ext cx="4128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/>
                <a:t>B)</a:t>
              </a:r>
              <a:endParaRPr lang="es-MX" b="1" dirty="0"/>
            </a:p>
          </p:txBody>
        </p:sp>
        <p:sp>
          <p:nvSpPr>
            <p:cNvPr id="56" name="CuadroTexto 55">
              <a:extLst>
                <a:ext uri="{FF2B5EF4-FFF2-40B4-BE49-F238E27FC236}">
                  <a16:creationId xmlns:a16="http://schemas.microsoft.com/office/drawing/2014/main" id="{AEE868BF-0B10-F8D2-9D33-352171F890CC}"/>
                </a:ext>
              </a:extLst>
            </p:cNvPr>
            <p:cNvSpPr txBox="1"/>
            <p:nvPr/>
          </p:nvSpPr>
          <p:spPr>
            <a:xfrm>
              <a:off x="1290918" y="4367774"/>
              <a:ext cx="4128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/>
                <a:t>C)</a:t>
              </a:r>
              <a:endParaRPr lang="es-MX" b="1" dirty="0"/>
            </a:p>
          </p:txBody>
        </p:sp>
        <p:sp>
          <p:nvSpPr>
            <p:cNvPr id="57" name="CuadroTexto 56">
              <a:extLst>
                <a:ext uri="{FF2B5EF4-FFF2-40B4-BE49-F238E27FC236}">
                  <a16:creationId xmlns:a16="http://schemas.microsoft.com/office/drawing/2014/main" id="{C9AED36E-87EE-9FE4-4ABD-30A853905124}"/>
                </a:ext>
              </a:extLst>
            </p:cNvPr>
            <p:cNvSpPr txBox="1"/>
            <p:nvPr/>
          </p:nvSpPr>
          <p:spPr>
            <a:xfrm>
              <a:off x="5806439" y="4196973"/>
              <a:ext cx="4128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/>
                <a:t>D)</a:t>
              </a:r>
              <a:endParaRPr lang="es-MX" b="1" dirty="0"/>
            </a:p>
          </p:txBody>
        </p:sp>
      </p:grp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66159A6-05CF-1D64-F14A-4BD3906D2C07}"/>
              </a:ext>
            </a:extLst>
          </p:cNvPr>
          <p:cNvSpPr txBox="1"/>
          <p:nvPr/>
        </p:nvSpPr>
        <p:spPr>
          <a:xfrm>
            <a:off x="1723237" y="1434009"/>
            <a:ext cx="817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Identificar causas y efectos comunes (“</a:t>
            </a:r>
            <a:r>
              <a:rPr lang="es-ES" dirty="0" err="1"/>
              <a:t>colliders</a:t>
            </a:r>
            <a:r>
              <a:rPr lang="es-ES" dirty="0"/>
              <a:t>”) en los siguientes DAG causales.</a:t>
            </a:r>
            <a:endParaRPr lang="es-MX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BA699B2A-D1AE-F792-3495-47230A3FA0E1}"/>
                  </a:ext>
                </a:extLst>
              </p14:cNvPr>
              <p14:cNvContentPartPr/>
              <p14:nvPr/>
            </p14:nvContentPartPr>
            <p14:xfrm>
              <a:off x="9169560" y="4400640"/>
              <a:ext cx="812880" cy="12960"/>
            </p14:xfrm>
          </p:contentPart>
        </mc:Choice>
        <mc:Fallback xmlns=""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BA699B2A-D1AE-F792-3495-47230A3FA0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60200" y="4391280"/>
                <a:ext cx="831600" cy="3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5383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7F22A-627C-C8EC-0E7A-13E8EA2A6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50" y="13949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b="1" dirty="0"/>
              <a:t>Variables observadas y no observadas (latentes)</a:t>
            </a:r>
            <a:endParaRPr lang="es-MX" b="1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66159A6-05CF-1D64-F14A-4BD3906D2C07}"/>
              </a:ext>
            </a:extLst>
          </p:cNvPr>
          <p:cNvSpPr txBox="1"/>
          <p:nvPr/>
        </p:nvSpPr>
        <p:spPr>
          <a:xfrm>
            <a:off x="718594" y="1942361"/>
            <a:ext cx="579057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Los DAG también nos permiten incluir variables que sabemos que existen pero no podemos observarlas o medirlas.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Aunque podríamos usar cualquier letra, a menudo se las denota con una U de </a:t>
            </a:r>
            <a:r>
              <a:rPr lang="es-ES" sz="2800" dirty="0" err="1"/>
              <a:t>Unmeasured</a:t>
            </a:r>
            <a:r>
              <a:rPr lang="es-ES" sz="2800" dirty="0"/>
              <a:t>/</a:t>
            </a:r>
            <a:r>
              <a:rPr lang="es-ES" sz="2800" dirty="0" err="1"/>
              <a:t>Unobserved</a:t>
            </a:r>
            <a:r>
              <a:rPr lang="es-ES" sz="2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Si bien no las hemos medido, existen y tienen un efecto causal, por ende, debemos graficarlas.</a:t>
            </a:r>
            <a:endParaRPr lang="es-MX" sz="2800" dirty="0"/>
          </a:p>
        </p:txBody>
      </p:sp>
      <p:grpSp>
        <p:nvGrpSpPr>
          <p:cNvPr id="54" name="Grupo 53">
            <a:extLst>
              <a:ext uri="{FF2B5EF4-FFF2-40B4-BE49-F238E27FC236}">
                <a16:creationId xmlns:a16="http://schemas.microsoft.com/office/drawing/2014/main" id="{65E21027-9DC5-5FCB-AB53-36E32FC95063}"/>
              </a:ext>
            </a:extLst>
          </p:cNvPr>
          <p:cNvGrpSpPr/>
          <p:nvPr/>
        </p:nvGrpSpPr>
        <p:grpSpPr>
          <a:xfrm>
            <a:off x="8021843" y="2141522"/>
            <a:ext cx="2151504" cy="1160341"/>
            <a:chOff x="8617373" y="2009048"/>
            <a:chExt cx="2151504" cy="1160341"/>
          </a:xfrm>
        </p:grpSpPr>
        <p:sp>
          <p:nvSpPr>
            <p:cNvPr id="58" name="CuadroTexto 57">
              <a:extLst>
                <a:ext uri="{FF2B5EF4-FFF2-40B4-BE49-F238E27FC236}">
                  <a16:creationId xmlns:a16="http://schemas.microsoft.com/office/drawing/2014/main" id="{EF1A55ED-A913-4A91-D13F-80906005F634}"/>
                </a:ext>
              </a:extLst>
            </p:cNvPr>
            <p:cNvSpPr txBox="1"/>
            <p:nvPr/>
          </p:nvSpPr>
          <p:spPr>
            <a:xfrm>
              <a:off x="9367686" y="2009048"/>
              <a:ext cx="528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 err="1"/>
                <a:t>U</a:t>
              </a:r>
              <a:r>
                <a:rPr lang="es-ES" b="1" baseline="-25000" dirty="0" err="1"/>
                <a:t>c</a:t>
              </a:r>
              <a:endParaRPr lang="es-MX" b="1" baseline="-25000" dirty="0"/>
            </a:p>
          </p:txBody>
        </p: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186EE827-06EE-51B4-7EF8-B9BAD9B233BC}"/>
                </a:ext>
              </a:extLst>
            </p:cNvPr>
            <p:cNvCxnSpPr>
              <a:cxnSpLocks/>
              <a:stCxn id="58" idx="1"/>
            </p:cNvCxnSpPr>
            <p:nvPr/>
          </p:nvCxnSpPr>
          <p:spPr>
            <a:xfrm flipH="1">
              <a:off x="8969299" y="2193714"/>
              <a:ext cx="398387" cy="58844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73AB7E69-E071-6F51-9049-A8E78CF44F31}"/>
                </a:ext>
              </a:extLst>
            </p:cNvPr>
            <p:cNvCxnSpPr>
              <a:cxnSpLocks/>
            </p:cNvCxnSpPr>
            <p:nvPr/>
          </p:nvCxnSpPr>
          <p:spPr>
            <a:xfrm>
              <a:off x="9903783" y="2178701"/>
              <a:ext cx="486311" cy="58844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CuadroTexto 60">
              <a:extLst>
                <a:ext uri="{FF2B5EF4-FFF2-40B4-BE49-F238E27FC236}">
                  <a16:creationId xmlns:a16="http://schemas.microsoft.com/office/drawing/2014/main" id="{3C701043-DD09-2D5F-F3ED-A23D94AF158A}"/>
                </a:ext>
              </a:extLst>
            </p:cNvPr>
            <p:cNvSpPr txBox="1"/>
            <p:nvPr/>
          </p:nvSpPr>
          <p:spPr>
            <a:xfrm>
              <a:off x="8617373" y="2800057"/>
              <a:ext cx="528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/>
                <a:t>X</a:t>
              </a:r>
              <a:endParaRPr lang="es-MX" b="1" dirty="0"/>
            </a:p>
          </p:txBody>
        </p:sp>
        <p:sp>
          <p:nvSpPr>
            <p:cNvPr id="62" name="CuadroTexto 61">
              <a:extLst>
                <a:ext uri="{FF2B5EF4-FFF2-40B4-BE49-F238E27FC236}">
                  <a16:creationId xmlns:a16="http://schemas.microsoft.com/office/drawing/2014/main" id="{C69767AF-0E50-DF5E-E1C1-80C9C37F6C39}"/>
                </a:ext>
              </a:extLst>
            </p:cNvPr>
            <p:cNvSpPr txBox="1"/>
            <p:nvPr/>
          </p:nvSpPr>
          <p:spPr>
            <a:xfrm>
              <a:off x="10239959" y="2800057"/>
              <a:ext cx="528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/>
                <a:t>Y</a:t>
              </a:r>
              <a:endParaRPr lang="es-MX" b="1" dirty="0"/>
            </a:p>
          </p:txBody>
        </p:sp>
      </p:grpSp>
      <p:grpSp>
        <p:nvGrpSpPr>
          <p:cNvPr id="63" name="Grupo 62">
            <a:extLst>
              <a:ext uri="{FF2B5EF4-FFF2-40B4-BE49-F238E27FC236}">
                <a16:creationId xmlns:a16="http://schemas.microsoft.com/office/drawing/2014/main" id="{90D1DC05-A5AD-FF07-7C68-3160E1CE5BDC}"/>
              </a:ext>
            </a:extLst>
          </p:cNvPr>
          <p:cNvGrpSpPr/>
          <p:nvPr/>
        </p:nvGrpSpPr>
        <p:grpSpPr>
          <a:xfrm>
            <a:off x="7900365" y="4065455"/>
            <a:ext cx="2532539" cy="1407763"/>
            <a:chOff x="1444381" y="3462480"/>
            <a:chExt cx="2532539" cy="1407763"/>
          </a:xfrm>
        </p:grpSpPr>
        <p:grpSp>
          <p:nvGrpSpPr>
            <p:cNvPr id="73" name="Grupo 72">
              <a:extLst>
                <a:ext uri="{FF2B5EF4-FFF2-40B4-BE49-F238E27FC236}">
                  <a16:creationId xmlns:a16="http://schemas.microsoft.com/office/drawing/2014/main" id="{C187501D-453D-00DC-1951-182FE088CA27}"/>
                </a:ext>
              </a:extLst>
            </p:cNvPr>
            <p:cNvGrpSpPr/>
            <p:nvPr/>
          </p:nvGrpSpPr>
          <p:grpSpPr>
            <a:xfrm>
              <a:off x="1444381" y="3767027"/>
              <a:ext cx="2532539" cy="1103216"/>
              <a:chOff x="8236338" y="2066173"/>
              <a:chExt cx="2532539" cy="1103216"/>
            </a:xfrm>
          </p:grpSpPr>
          <p:sp>
            <p:nvSpPr>
              <p:cNvPr id="76" name="CuadroTexto 75">
                <a:extLst>
                  <a:ext uri="{FF2B5EF4-FFF2-40B4-BE49-F238E27FC236}">
                    <a16:creationId xmlns:a16="http://schemas.microsoft.com/office/drawing/2014/main" id="{11CF4AB5-D53B-CB64-F9FB-CB09EB3E5262}"/>
                  </a:ext>
                </a:extLst>
              </p:cNvPr>
              <p:cNvSpPr txBox="1"/>
              <p:nvPr/>
            </p:nvSpPr>
            <p:spPr>
              <a:xfrm>
                <a:off x="8649268" y="2199173"/>
                <a:ext cx="528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/>
                  <a:t>C</a:t>
                </a:r>
                <a:endParaRPr lang="es-MX" b="1" dirty="0"/>
              </a:p>
            </p:txBody>
          </p:sp>
          <p:cxnSp>
            <p:nvCxnSpPr>
              <p:cNvPr id="77" name="Conector recto de flecha 76">
                <a:extLst>
                  <a:ext uri="{FF2B5EF4-FFF2-40B4-BE49-F238E27FC236}">
                    <a16:creationId xmlns:a16="http://schemas.microsoft.com/office/drawing/2014/main" id="{C34C5111-08F4-A595-3442-C0BE512A32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1361" y="2532709"/>
                <a:ext cx="257785" cy="29032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de flecha 77">
                <a:extLst>
                  <a:ext uri="{FF2B5EF4-FFF2-40B4-BE49-F238E27FC236}">
                    <a16:creationId xmlns:a16="http://schemas.microsoft.com/office/drawing/2014/main" id="{68A6E8E9-EEF5-A342-490D-218DCFFA40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93125" y="2066173"/>
                <a:ext cx="811293" cy="72131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E8C9BA77-2F34-5636-1470-241F62F731B7}"/>
                  </a:ext>
                </a:extLst>
              </p:cNvPr>
              <p:cNvSpPr txBox="1"/>
              <p:nvPr/>
            </p:nvSpPr>
            <p:spPr>
              <a:xfrm>
                <a:off x="8236338" y="2787483"/>
                <a:ext cx="528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/>
                  <a:t>X</a:t>
                </a:r>
                <a:endParaRPr lang="es-MX" b="1" dirty="0"/>
              </a:p>
            </p:txBody>
          </p:sp>
          <p:sp>
            <p:nvSpPr>
              <p:cNvPr id="80" name="CuadroTexto 79">
                <a:extLst>
                  <a:ext uri="{FF2B5EF4-FFF2-40B4-BE49-F238E27FC236}">
                    <a16:creationId xmlns:a16="http://schemas.microsoft.com/office/drawing/2014/main" id="{3C171A71-54B0-FC47-36BE-87BEDAB73771}"/>
                  </a:ext>
                </a:extLst>
              </p:cNvPr>
              <p:cNvSpPr txBox="1"/>
              <p:nvPr/>
            </p:nvSpPr>
            <p:spPr>
              <a:xfrm>
                <a:off x="10239959" y="2800057"/>
                <a:ext cx="528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/>
                  <a:t>Y</a:t>
                </a:r>
                <a:endParaRPr lang="es-MX" b="1" dirty="0"/>
              </a:p>
            </p:txBody>
          </p:sp>
        </p:grpSp>
        <p:sp>
          <p:nvSpPr>
            <p:cNvPr id="74" name="CuadroTexto 73">
              <a:extLst>
                <a:ext uri="{FF2B5EF4-FFF2-40B4-BE49-F238E27FC236}">
                  <a16:creationId xmlns:a16="http://schemas.microsoft.com/office/drawing/2014/main" id="{DEC7625E-6390-B7A1-C3C9-9085C4380DB3}"/>
                </a:ext>
              </a:extLst>
            </p:cNvPr>
            <p:cNvSpPr txBox="1"/>
            <p:nvPr/>
          </p:nvSpPr>
          <p:spPr>
            <a:xfrm>
              <a:off x="2496107" y="3462480"/>
              <a:ext cx="528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/>
                <a:t>U</a:t>
              </a:r>
              <a:r>
                <a:rPr lang="es-ES" b="1" baseline="-25000" dirty="0"/>
                <a:t>Z</a:t>
              </a:r>
              <a:endParaRPr lang="es-MX" b="1" baseline="-25000" dirty="0"/>
            </a:p>
          </p:txBody>
        </p:sp>
        <p:cxnSp>
          <p:nvCxnSpPr>
            <p:cNvPr id="75" name="Conector recto de flecha 74">
              <a:extLst>
                <a:ext uri="{FF2B5EF4-FFF2-40B4-BE49-F238E27FC236}">
                  <a16:creationId xmlns:a16="http://schemas.microsoft.com/office/drawing/2014/main" id="{3517A4B5-FF62-6466-C95B-0AAC942BAB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8622" y="3733451"/>
              <a:ext cx="297130" cy="2708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1890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7F22A-627C-C8EC-0E7A-13E8EA2A6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Reglas para crear DAG</a:t>
            </a:r>
            <a:endParaRPr lang="es-MX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D7A2AF-36E7-0718-A395-52869DEF9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Todas las causas comunes de la relación de interés son representadas </a:t>
            </a:r>
          </a:p>
          <a:p>
            <a:r>
              <a:rPr lang="es-ES" dirty="0"/>
              <a:t>No flecha = no efecto causal</a:t>
            </a:r>
          </a:p>
          <a:p>
            <a:r>
              <a:rPr lang="es-ES" dirty="0"/>
              <a:t>Flujo temporal de izquierda a derecha o arriba a abajo</a:t>
            </a:r>
          </a:p>
          <a:p>
            <a:pPr lvl="1"/>
            <a:r>
              <a:rPr lang="es-ES" dirty="0"/>
              <a:t>E = Exposición / Tratamiento / Intervención</a:t>
            </a:r>
          </a:p>
          <a:p>
            <a:r>
              <a:rPr lang="es-ES" dirty="0"/>
              <a:t>Causas comunes pueden agruparse para notación (</a:t>
            </a:r>
            <a:r>
              <a:rPr lang="es-ES" dirty="0" err="1"/>
              <a:t>supernodos</a:t>
            </a:r>
            <a:r>
              <a:rPr lang="es-ES" dirty="0"/>
              <a:t>)</a:t>
            </a:r>
          </a:p>
          <a:p>
            <a:r>
              <a:rPr lang="es-ES" dirty="0"/>
              <a:t>La relación causal de interés se represente siempre como una flecha (es nuestra hipótesis a probar)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55404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0FEA6-25B9-4B52-AD87-F0354A6F5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396" y="-71415"/>
            <a:ext cx="11741728" cy="1325563"/>
          </a:xfrm>
        </p:spPr>
        <p:txBody>
          <a:bodyPr/>
          <a:lstStyle/>
          <a:p>
            <a:pPr algn="ctr"/>
            <a:r>
              <a:rPr lang="es-PE" b="1" dirty="0"/>
              <a:t>Una motivación para comenzar</a:t>
            </a:r>
            <a:endParaRPr lang="es-ES" b="1" dirty="0"/>
          </a:p>
        </p:txBody>
      </p:sp>
      <p:graphicFrame>
        <p:nvGraphicFramePr>
          <p:cNvPr id="4" name="Marcador de contenido 4">
            <a:extLst>
              <a:ext uri="{FF2B5EF4-FFF2-40B4-BE49-F238E27FC236}">
                <a16:creationId xmlns:a16="http://schemas.microsoft.com/office/drawing/2014/main" id="{B9A4E82A-B38D-4A47-8217-ED204B21B23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4163" y="2094558"/>
          <a:ext cx="6226765" cy="38815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4475">
                  <a:extLst>
                    <a:ext uri="{9D8B030D-6E8A-4147-A177-3AD203B41FA5}">
                      <a16:colId xmlns:a16="http://schemas.microsoft.com/office/drawing/2014/main" val="3492540604"/>
                    </a:ext>
                  </a:extLst>
                </a:gridCol>
                <a:gridCol w="1473814">
                  <a:extLst>
                    <a:ext uri="{9D8B030D-6E8A-4147-A177-3AD203B41FA5}">
                      <a16:colId xmlns:a16="http://schemas.microsoft.com/office/drawing/2014/main" val="2145709817"/>
                    </a:ext>
                  </a:extLst>
                </a:gridCol>
                <a:gridCol w="1651821">
                  <a:extLst>
                    <a:ext uri="{9D8B030D-6E8A-4147-A177-3AD203B41FA5}">
                      <a16:colId xmlns:a16="http://schemas.microsoft.com/office/drawing/2014/main" val="41199867"/>
                    </a:ext>
                  </a:extLst>
                </a:gridCol>
                <a:gridCol w="2116655">
                  <a:extLst>
                    <a:ext uri="{9D8B030D-6E8A-4147-A177-3AD203B41FA5}">
                      <a16:colId xmlns:a16="http://schemas.microsoft.com/office/drawing/2014/main" val="2783525654"/>
                    </a:ext>
                  </a:extLst>
                </a:gridCol>
              </a:tblGrid>
              <a:tr h="694921">
                <a:tc>
                  <a:txBody>
                    <a:bodyPr/>
                    <a:lstStyle/>
                    <a:p>
                      <a:endParaRPr lang="es-PE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Nueva medicina</a:t>
                      </a:r>
                    </a:p>
                    <a:p>
                      <a:pPr algn="ctr"/>
                      <a:r>
                        <a:rPr lang="es-ES" sz="1500" b="1" dirty="0"/>
                        <a:t>(Incidencia de cura)</a:t>
                      </a:r>
                      <a:endParaRPr lang="es-PE" sz="15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No tomaron nueva medicina</a:t>
                      </a:r>
                    </a:p>
                    <a:p>
                      <a:pPr algn="ctr"/>
                      <a:r>
                        <a:rPr lang="es-ES" sz="1500" b="1" dirty="0"/>
                        <a:t>(Incidencia de cura)</a:t>
                      </a:r>
                      <a:endParaRPr lang="es-PE" sz="15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500" b="1" dirty="0"/>
                        <a:t>Diferencia en las IA de cura (DIA)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98657958"/>
                  </a:ext>
                </a:extLst>
              </a:tr>
              <a:tr h="694921">
                <a:tc>
                  <a:txBody>
                    <a:bodyPr/>
                    <a:lstStyle/>
                    <a:p>
                      <a:r>
                        <a:rPr lang="es-ES" sz="1500" b="1" dirty="0"/>
                        <a:t>Datos SIN controlar por sexo*</a:t>
                      </a:r>
                      <a:endParaRPr lang="es-PE" sz="15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273 curados de 350 (78%)</a:t>
                      </a:r>
                      <a:endParaRPr lang="es-PE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289 curados de 350 (83%)</a:t>
                      </a:r>
                      <a:endParaRPr lang="es-PE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DIA crudo total</a:t>
                      </a:r>
                    </a:p>
                    <a:p>
                      <a:pPr algn="ctr"/>
                      <a:r>
                        <a:rPr lang="es-ES" sz="1500" dirty="0"/>
                        <a:t>= 78% – 83% = </a:t>
                      </a:r>
                    </a:p>
                    <a:p>
                      <a:pPr algn="ctr"/>
                      <a:r>
                        <a:rPr lang="es-ES" sz="1500" b="1" dirty="0">
                          <a:solidFill>
                            <a:srgbClr val="FF0000"/>
                          </a:solidFill>
                        </a:rPr>
                        <a:t>–5%</a:t>
                      </a:r>
                      <a:r>
                        <a:rPr lang="es-ES" sz="1500" dirty="0"/>
                        <a:t>; p = 0.0001</a:t>
                      </a:r>
                      <a:endParaRPr lang="es-ES" sz="1500" b="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31355775"/>
                  </a:ext>
                </a:extLst>
              </a:tr>
              <a:tr h="694921">
                <a:tc>
                  <a:txBody>
                    <a:bodyPr/>
                    <a:lstStyle/>
                    <a:p>
                      <a:r>
                        <a:rPr lang="es-ES" sz="1500" dirty="0"/>
                        <a:t>Varón</a:t>
                      </a:r>
                      <a:endParaRPr lang="es-PE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81 curados de 87 (93%)</a:t>
                      </a:r>
                      <a:endParaRPr lang="es-PE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234 curados de 270 (87%)</a:t>
                      </a:r>
                      <a:endParaRPr lang="es-PE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DIA crudo en varones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= 93% – 87% = </a:t>
                      </a:r>
                      <a:r>
                        <a:rPr lang="es-ES" sz="1500" b="1" dirty="0">
                          <a:solidFill>
                            <a:srgbClr val="002060"/>
                          </a:solidFill>
                        </a:rPr>
                        <a:t>+6%</a:t>
                      </a:r>
                      <a:endParaRPr lang="es-PE" sz="1500" b="1" dirty="0">
                        <a:solidFill>
                          <a:srgbClr val="002060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221216649"/>
                  </a:ext>
                </a:extLst>
              </a:tr>
              <a:tr h="694921">
                <a:tc>
                  <a:txBody>
                    <a:bodyPr/>
                    <a:lstStyle/>
                    <a:p>
                      <a:r>
                        <a:rPr lang="es-ES" sz="1500" dirty="0"/>
                        <a:t>Mujer</a:t>
                      </a:r>
                      <a:endParaRPr lang="es-PE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192 curados de 263  (73%)</a:t>
                      </a:r>
                      <a:endParaRPr lang="es-PE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55 curados de 80 (69%)</a:t>
                      </a:r>
                      <a:endParaRPr lang="es-PE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DIA crudo en  mujeres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 = 73% – 69% = </a:t>
                      </a:r>
                      <a:r>
                        <a:rPr lang="es-ES" sz="1500" b="1" dirty="0">
                          <a:solidFill>
                            <a:srgbClr val="002060"/>
                          </a:solidFill>
                        </a:rPr>
                        <a:t>+4%</a:t>
                      </a:r>
                      <a:endParaRPr lang="es-PE" sz="1500" b="1" dirty="0">
                        <a:solidFill>
                          <a:srgbClr val="002060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42513045"/>
                  </a:ext>
                </a:extLst>
              </a:tr>
              <a:tr h="6949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b="1" dirty="0"/>
                        <a:t>Datos controlando sexo*</a:t>
                      </a:r>
                      <a:endParaRPr lang="es-PE" sz="1500" b="1" dirty="0"/>
                    </a:p>
                  </a:txBody>
                  <a:tcPr marL="68580" marR="68580" marT="34290" marB="34290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500" b="0" dirty="0"/>
                        <a:t>Modelo de regresión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b="0" dirty="0">
                          <a:solidFill>
                            <a:schemeClr val="tx1"/>
                          </a:solidFill>
                        </a:rPr>
                        <a:t>DIA ajustado total = </a:t>
                      </a:r>
                      <a:r>
                        <a:rPr lang="es-ES" sz="1500" b="1" dirty="0">
                          <a:solidFill>
                            <a:srgbClr val="002060"/>
                          </a:solidFill>
                        </a:rPr>
                        <a:t>+5%</a:t>
                      </a:r>
                      <a:r>
                        <a:rPr lang="es-ES" sz="1500" dirty="0"/>
                        <a:t>; p = 0.0040</a:t>
                      </a:r>
                      <a:endParaRPr lang="es-ES" sz="1500" b="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742139269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F787D443-37D4-44B1-AF53-64337A6A5969}"/>
              </a:ext>
            </a:extLst>
          </p:cNvPr>
          <p:cNvSpPr txBox="1"/>
          <p:nvPr/>
        </p:nvSpPr>
        <p:spPr>
          <a:xfrm>
            <a:off x="524163" y="1110122"/>
            <a:ext cx="110028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dirty="0"/>
              <a:t>Se obtiene información sobre la incidencia acumulada (IA) de cura de 700 pacientes a quienes se les dio acceso a una nueva medicina. Un total de 350 pacientes eligieron tomar la nueva medicina y 350 decidieron no tomarla. Los resultados del estudio se muestran a continuación.</a:t>
            </a:r>
            <a:endParaRPr lang="es-PE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280E8F5-7B62-4317-A4E5-B2DF56366139}"/>
              </a:ext>
            </a:extLst>
          </p:cNvPr>
          <p:cNvSpPr txBox="1"/>
          <p:nvPr/>
        </p:nvSpPr>
        <p:spPr>
          <a:xfrm>
            <a:off x="2483302" y="6516236"/>
            <a:ext cx="8176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i="1" dirty="0"/>
              <a:t>Pearl J, </a:t>
            </a:r>
            <a:r>
              <a:rPr lang="es-ES" sz="1200" i="1" dirty="0" err="1"/>
              <a:t>Glymour</a:t>
            </a:r>
            <a:r>
              <a:rPr lang="es-ES" sz="1200" i="1" dirty="0"/>
              <a:t> M, Jewell NP. Causal </a:t>
            </a:r>
            <a:r>
              <a:rPr lang="es-ES" sz="1200" i="1" dirty="0" err="1"/>
              <a:t>Inference</a:t>
            </a:r>
            <a:r>
              <a:rPr lang="es-ES" sz="1200" i="1" dirty="0"/>
              <a:t> in </a:t>
            </a:r>
            <a:r>
              <a:rPr lang="es-ES" sz="1200" i="1" dirty="0" err="1"/>
              <a:t>Statistics</a:t>
            </a:r>
            <a:r>
              <a:rPr lang="es-ES" sz="1200" i="1" dirty="0"/>
              <a:t> A Primer. 1</a:t>
            </a:r>
            <a:r>
              <a:rPr lang="es-ES" sz="1200" i="1" baseline="30000" dirty="0"/>
              <a:t>st</a:t>
            </a:r>
            <a:r>
              <a:rPr lang="es-ES" sz="1200" i="1" dirty="0"/>
              <a:t> Ed, 2016. John Wiley &amp; </a:t>
            </a:r>
            <a:r>
              <a:rPr lang="es-ES" sz="1200" i="1" dirty="0" err="1"/>
              <a:t>Sons</a:t>
            </a:r>
            <a:r>
              <a:rPr lang="es-ES" sz="1200" i="1" dirty="0"/>
              <a:t> Ltd.</a:t>
            </a:r>
            <a:endParaRPr lang="es-PE" sz="1200" i="1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1097152-C0EE-4858-A744-EDA1735B04B2}"/>
              </a:ext>
            </a:extLst>
          </p:cNvPr>
          <p:cNvSpPr txBox="1"/>
          <p:nvPr/>
        </p:nvSpPr>
        <p:spPr>
          <a:xfrm>
            <a:off x="617380" y="6178131"/>
            <a:ext cx="6827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/>
              <a:t>IA = incidencia acumulada, DIA = diferencia de incidencia acumulada</a:t>
            </a:r>
          </a:p>
        </p:txBody>
      </p:sp>
      <p:graphicFrame>
        <p:nvGraphicFramePr>
          <p:cNvPr id="10" name="Tabla 10">
            <a:extLst>
              <a:ext uri="{FF2B5EF4-FFF2-40B4-BE49-F238E27FC236}">
                <a16:creationId xmlns:a16="http://schemas.microsoft.com/office/drawing/2014/main" id="{392F13D1-4134-4DD6-BD47-F785BBDD6674}"/>
              </a:ext>
            </a:extLst>
          </p:cNvPr>
          <p:cNvGraphicFramePr>
            <a:graphicFrameLocks noGrp="1"/>
          </p:cNvGraphicFramePr>
          <p:nvPr/>
        </p:nvGraphicFramePr>
        <p:xfrm>
          <a:off x="7023961" y="2046292"/>
          <a:ext cx="4969163" cy="3096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500">
                  <a:extLst>
                    <a:ext uri="{9D8B030D-6E8A-4147-A177-3AD203B41FA5}">
                      <a16:colId xmlns:a16="http://schemas.microsoft.com/office/drawing/2014/main" val="4021830567"/>
                    </a:ext>
                  </a:extLst>
                </a:gridCol>
                <a:gridCol w="1796275">
                  <a:extLst>
                    <a:ext uri="{9D8B030D-6E8A-4147-A177-3AD203B41FA5}">
                      <a16:colId xmlns:a16="http://schemas.microsoft.com/office/drawing/2014/main" val="2142208049"/>
                    </a:ext>
                  </a:extLst>
                </a:gridCol>
                <a:gridCol w="1656388">
                  <a:extLst>
                    <a:ext uri="{9D8B030D-6E8A-4147-A177-3AD203B41FA5}">
                      <a16:colId xmlns:a16="http://schemas.microsoft.com/office/drawing/2014/main" val="1912644084"/>
                    </a:ext>
                  </a:extLst>
                </a:gridCol>
              </a:tblGrid>
              <a:tr h="587976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Modelo crudo</a:t>
                      </a:r>
                    </a:p>
                    <a:p>
                      <a:pPr algn="ctr"/>
                      <a:r>
                        <a:rPr lang="es-PE" sz="1600" dirty="0"/>
                        <a:t>Beta; p </a:t>
                      </a:r>
                      <a:r>
                        <a:rPr lang="es-PE" sz="1600" dirty="0" err="1"/>
                        <a:t>value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Modelo ajustado</a:t>
                      </a:r>
                    </a:p>
                    <a:p>
                      <a:pPr algn="ctr"/>
                      <a:r>
                        <a:rPr lang="es-PE" sz="1600" dirty="0"/>
                        <a:t>Beta; p </a:t>
                      </a:r>
                      <a:r>
                        <a:rPr lang="es-PE" sz="1600" dirty="0" err="1"/>
                        <a:t>value</a:t>
                      </a:r>
                      <a:endParaRPr lang="es-P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674696"/>
                  </a:ext>
                </a:extLst>
              </a:tr>
              <a:tr h="406475">
                <a:tc gridSpan="3">
                  <a:txBody>
                    <a:bodyPr/>
                    <a:lstStyle/>
                    <a:p>
                      <a:r>
                        <a:rPr lang="es-PE" sz="1600" b="1" dirty="0"/>
                        <a:t>Nueva medicina</a:t>
                      </a:r>
                      <a:endParaRPr lang="es-ES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sz="16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420636"/>
                  </a:ext>
                </a:extLst>
              </a:tr>
              <a:tr h="352779">
                <a:tc>
                  <a:txBody>
                    <a:bodyPr/>
                    <a:lstStyle/>
                    <a:p>
                      <a:r>
                        <a:rPr lang="es-PE" sz="1600" dirty="0"/>
                        <a:t>    No toma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0.0% (</a:t>
                      </a:r>
                      <a:r>
                        <a:rPr lang="es-PE" sz="1600" dirty="0" err="1"/>
                        <a:t>Ref</a:t>
                      </a:r>
                      <a:r>
                        <a:rPr lang="es-PE" sz="1600" dirty="0"/>
                        <a:t>)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0.00% (</a:t>
                      </a:r>
                      <a:r>
                        <a:rPr lang="es-PE" sz="1600" dirty="0" err="1"/>
                        <a:t>Ref</a:t>
                      </a:r>
                      <a:r>
                        <a:rPr lang="es-PE" sz="1600" dirty="0"/>
                        <a:t>)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943047"/>
                  </a:ext>
                </a:extLst>
              </a:tr>
              <a:tr h="352779">
                <a:tc>
                  <a:txBody>
                    <a:bodyPr/>
                    <a:lstStyle/>
                    <a:p>
                      <a:r>
                        <a:rPr lang="es-PE" sz="1600" dirty="0"/>
                        <a:t>    Toma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-5.0%, p=0.0001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+5%; p=0.0040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003342"/>
                  </a:ext>
                </a:extLst>
              </a:tr>
              <a:tr h="338151">
                <a:tc gridSpan="3">
                  <a:txBody>
                    <a:bodyPr/>
                    <a:lstStyle/>
                    <a:p>
                      <a:pPr algn="l"/>
                      <a:r>
                        <a:rPr lang="es-PE" sz="1600" b="1" dirty="0"/>
                        <a:t>Sexo</a:t>
                      </a:r>
                      <a:endParaRPr lang="es-ES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006010"/>
                  </a:ext>
                </a:extLst>
              </a:tr>
              <a:tr h="352779">
                <a:tc>
                  <a:txBody>
                    <a:bodyPr/>
                    <a:lstStyle/>
                    <a:p>
                      <a:r>
                        <a:rPr lang="es-PE" sz="1600" dirty="0"/>
                        <a:t>     Varón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__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0.00% (</a:t>
                      </a:r>
                      <a:r>
                        <a:rPr lang="es-PE" sz="1600" dirty="0" err="1"/>
                        <a:t>Ref</a:t>
                      </a:r>
                      <a:r>
                        <a:rPr lang="es-PE" sz="1600" dirty="0"/>
                        <a:t>)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057149"/>
                  </a:ext>
                </a:extLst>
              </a:tr>
              <a:tr h="352779">
                <a:tc>
                  <a:txBody>
                    <a:bodyPr/>
                    <a:lstStyle/>
                    <a:p>
                      <a:r>
                        <a:rPr lang="es-PE" sz="1600" dirty="0"/>
                        <a:t>     Mujer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__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-19.4%; p=0.051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907918"/>
                  </a:ext>
                </a:extLst>
              </a:tr>
              <a:tr h="352779">
                <a:tc>
                  <a:txBody>
                    <a:bodyPr/>
                    <a:lstStyle/>
                    <a:p>
                      <a:r>
                        <a:rPr lang="es-PE" sz="1600" b="1" dirty="0"/>
                        <a:t>BIC</a:t>
                      </a:r>
                      <a:endParaRPr lang="es-E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706.0111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705.043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057047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5E6344BA-738A-48C0-B24E-45078BE63C99}"/>
              </a:ext>
            </a:extLst>
          </p:cNvPr>
          <p:cNvSpPr txBox="1"/>
          <p:nvPr/>
        </p:nvSpPr>
        <p:spPr>
          <a:xfrm>
            <a:off x="7023961" y="5389009"/>
            <a:ext cx="496916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1800" dirty="0">
                <a:solidFill>
                  <a:srgbClr val="FF0000"/>
                </a:solidFill>
              </a:rPr>
              <a:t>Para la variable </a:t>
            </a:r>
            <a:r>
              <a:rPr lang="es-PE" dirty="0">
                <a:solidFill>
                  <a:srgbClr val="FF0000"/>
                </a:solidFill>
              </a:rPr>
              <a:t>“nueva medicina”, ¿cuál medida de asociación es la correcta para estimar el efecto causal de la nueva medicina?</a:t>
            </a:r>
            <a:endParaRPr lang="es-ES" sz="1800" dirty="0">
              <a:solidFill>
                <a:srgbClr val="FF0000"/>
              </a:solidFill>
            </a:endParaRPr>
          </a:p>
        </p:txBody>
      </p:sp>
      <p:sp>
        <p:nvSpPr>
          <p:cNvPr id="14" name="Flecha: hacia abajo 13">
            <a:extLst>
              <a:ext uri="{FF2B5EF4-FFF2-40B4-BE49-F238E27FC236}">
                <a16:creationId xmlns:a16="http://schemas.microsoft.com/office/drawing/2014/main" id="{822680D9-6F81-427F-9B6C-F57B31B6E55D}"/>
              </a:ext>
            </a:extLst>
          </p:cNvPr>
          <p:cNvSpPr/>
          <p:nvPr/>
        </p:nvSpPr>
        <p:spPr>
          <a:xfrm>
            <a:off x="5505330" y="5100941"/>
            <a:ext cx="360040" cy="36004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7179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7F22A-627C-C8EC-0E7A-13E8EA2A6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Dibujando un DAG causal con ayuda de </a:t>
            </a:r>
            <a:r>
              <a:rPr lang="es-ES" b="1" dirty="0" err="1"/>
              <a:t>Daggity</a:t>
            </a:r>
            <a:endParaRPr lang="es-MX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D7A2AF-36E7-0718-A395-52869DEF9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s-ES" dirty="0" err="1"/>
              <a:t>DAGitty</a:t>
            </a:r>
            <a:r>
              <a:rPr lang="es-ES" dirty="0"/>
              <a:t> permite:</a:t>
            </a:r>
          </a:p>
          <a:p>
            <a:pPr lvl="1"/>
            <a:r>
              <a:rPr lang="es-ES" dirty="0"/>
              <a:t>Dibujar DAG causales</a:t>
            </a:r>
          </a:p>
          <a:p>
            <a:pPr lvl="1"/>
            <a:r>
              <a:rPr lang="es-ES" dirty="0"/>
              <a:t>Analizar DAG causales</a:t>
            </a:r>
          </a:p>
          <a:p>
            <a:pPr lvl="1"/>
            <a:r>
              <a:rPr lang="es-ES" dirty="0"/>
              <a:t>Evaluar DAG causales</a:t>
            </a:r>
          </a:p>
          <a:p>
            <a:r>
              <a:rPr lang="es-ES" dirty="0"/>
              <a:t>Página web:</a:t>
            </a:r>
          </a:p>
          <a:p>
            <a:pPr lvl="1"/>
            <a:r>
              <a:rPr lang="es-MX" dirty="0">
                <a:hlinkClick r:id="rId2"/>
              </a:rPr>
              <a:t>http://www.dagitty.net/</a:t>
            </a:r>
            <a:endParaRPr lang="es-MX" dirty="0"/>
          </a:p>
          <a:p>
            <a:pPr lvl="1"/>
            <a:r>
              <a:rPr lang="es-MX" dirty="0"/>
              <a:t>Se puede ejecutar en web o descargar para uso ‘offline’</a:t>
            </a: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28199089-75BE-14C2-A92C-EB2C254FC4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0527918"/>
              </p:ext>
            </p:extLst>
          </p:nvPr>
        </p:nvGraphicFramePr>
        <p:xfrm>
          <a:off x="5039846" y="1690688"/>
          <a:ext cx="9149786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3" imgW="10915560" imgH="5191200" progId="Paint.Picture">
                  <p:embed/>
                </p:oleObj>
              </mc:Choice>
              <mc:Fallback>
                <p:oleObj name="Imagen de mapa de bits" r:id="rId3" imgW="10915560" imgH="5191200" progId="Paint.Picture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28199089-75BE-14C2-A92C-EB2C254FC4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39846" y="1690688"/>
                        <a:ext cx="9149786" cy="435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upo 12">
            <a:extLst>
              <a:ext uri="{FF2B5EF4-FFF2-40B4-BE49-F238E27FC236}">
                <a16:creationId xmlns:a16="http://schemas.microsoft.com/office/drawing/2014/main" id="{F168BB47-4E29-C74D-626A-A13C5BCD717C}"/>
              </a:ext>
            </a:extLst>
          </p:cNvPr>
          <p:cNvGrpSpPr/>
          <p:nvPr/>
        </p:nvGrpSpPr>
        <p:grpSpPr>
          <a:xfrm>
            <a:off x="4471272" y="4644936"/>
            <a:ext cx="818640" cy="266760"/>
            <a:chOff x="4471272" y="4644936"/>
            <a:chExt cx="818640" cy="26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22941165-14B1-4E4D-9F3C-3C8A6AAF02B9}"/>
                    </a:ext>
                  </a:extLst>
                </p14:cNvPr>
                <p14:cNvContentPartPr/>
                <p14:nvPr/>
              </p14:nvContentPartPr>
              <p14:xfrm>
                <a:off x="4480632" y="4644936"/>
                <a:ext cx="1800" cy="360"/>
              </p14:xfrm>
            </p:contentPart>
          </mc:Choice>
          <mc:Fallback xmlns=""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22941165-14B1-4E4D-9F3C-3C8A6AAF02B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71632" y="4635936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6395FA9B-E990-CBAF-4EB1-725FBD1C6DDD}"/>
                    </a:ext>
                  </a:extLst>
                </p14:cNvPr>
                <p14:cNvContentPartPr/>
                <p14:nvPr/>
              </p14:nvContentPartPr>
              <p14:xfrm>
                <a:off x="4471272" y="4671576"/>
                <a:ext cx="785160" cy="219960"/>
              </p14:xfrm>
            </p:contentPart>
          </mc:Choice>
          <mc:Fallback xmlns=""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6395FA9B-E990-CBAF-4EB1-725FBD1C6DD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462272" y="4662576"/>
                  <a:ext cx="8028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D75724D6-EE4E-1D9C-0E47-0C2EF120C80B}"/>
                    </a:ext>
                  </a:extLst>
                </p14:cNvPr>
                <p14:cNvContentPartPr/>
                <p14:nvPr/>
              </p14:nvContentPartPr>
              <p14:xfrm>
                <a:off x="5175072" y="4831416"/>
                <a:ext cx="114840" cy="80280"/>
              </p14:xfrm>
            </p:contentPart>
          </mc:Choice>
          <mc:Fallback xmlns=""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D75724D6-EE4E-1D9C-0E47-0C2EF120C80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166432" y="4822776"/>
                  <a:ext cx="132480" cy="9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ACD9EA52-889A-61FD-8372-CB13202743F3}"/>
              </a:ext>
            </a:extLst>
          </p:cNvPr>
          <p:cNvGrpSpPr/>
          <p:nvPr/>
        </p:nvGrpSpPr>
        <p:grpSpPr>
          <a:xfrm>
            <a:off x="2322432" y="5083776"/>
            <a:ext cx="4869360" cy="1311120"/>
            <a:chOff x="2322432" y="5083776"/>
            <a:chExt cx="4869360" cy="131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0F6F43E2-A565-D00D-CBEC-7611D8D3C867}"/>
                    </a:ext>
                  </a:extLst>
                </p14:cNvPr>
                <p14:cNvContentPartPr/>
                <p14:nvPr/>
              </p14:nvContentPartPr>
              <p14:xfrm>
                <a:off x="2322432" y="5083776"/>
                <a:ext cx="4781160" cy="1311120"/>
              </p14:xfrm>
            </p:contentPart>
          </mc:Choice>
          <mc:Fallback xmlns=""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0F6F43E2-A565-D00D-CBEC-7611D8D3C86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13432" y="5075136"/>
                  <a:ext cx="4798800" cy="13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9A5B8065-E014-9F30-8875-6886A6DCC4AB}"/>
                    </a:ext>
                  </a:extLst>
                </p14:cNvPr>
                <p14:cNvContentPartPr/>
                <p14:nvPr/>
              </p14:nvContentPartPr>
              <p14:xfrm>
                <a:off x="6903432" y="5321016"/>
                <a:ext cx="288360" cy="171000"/>
              </p14:xfrm>
            </p:contentPart>
          </mc:Choice>
          <mc:Fallback xmlns=""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9A5B8065-E014-9F30-8875-6886A6DCC4A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894792" y="5312016"/>
                  <a:ext cx="306000" cy="18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F5E6ADD2-D8F1-FF03-8E1C-09495CA9793A}"/>
              </a:ext>
            </a:extLst>
          </p:cNvPr>
          <p:cNvGrpSpPr/>
          <p:nvPr/>
        </p:nvGrpSpPr>
        <p:grpSpPr>
          <a:xfrm>
            <a:off x="8796312" y="5229936"/>
            <a:ext cx="430560" cy="1152000"/>
            <a:chOff x="8796312" y="5229936"/>
            <a:chExt cx="430560" cy="115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EB6295A8-7E38-E9A6-43C2-1DD0A782A922}"/>
                    </a:ext>
                  </a:extLst>
                </p14:cNvPr>
                <p14:cNvContentPartPr/>
                <p14:nvPr/>
              </p14:nvContentPartPr>
              <p14:xfrm>
                <a:off x="8796312" y="5229936"/>
                <a:ext cx="206280" cy="1079280"/>
              </p14:xfrm>
            </p:contentPart>
          </mc:Choice>
          <mc:Fallback xmlns=""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EB6295A8-7E38-E9A6-43C2-1DD0A782A92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787672" y="5221296"/>
                  <a:ext cx="223920" cy="10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8F20E4C1-028A-355E-72BB-44A382BBFEDD}"/>
                    </a:ext>
                  </a:extLst>
                </p14:cNvPr>
                <p14:cNvContentPartPr/>
                <p14:nvPr/>
              </p14:nvContentPartPr>
              <p14:xfrm>
                <a:off x="8860392" y="6215256"/>
                <a:ext cx="366480" cy="166680"/>
              </p14:xfrm>
            </p:contentPart>
          </mc:Choice>
          <mc:Fallback xmlns=""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8F20E4C1-028A-355E-72BB-44A382BBFED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851392" y="6206256"/>
                  <a:ext cx="384120" cy="184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3E90235-E332-43DD-105A-28B70D90FD91}"/>
              </a:ext>
            </a:extLst>
          </p:cNvPr>
          <p:cNvSpPr txBox="1"/>
          <p:nvPr/>
        </p:nvSpPr>
        <p:spPr>
          <a:xfrm>
            <a:off x="8613648" y="6385176"/>
            <a:ext cx="357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Recursos de </a:t>
            </a:r>
            <a:r>
              <a:rPr lang="es-ES" b="1" dirty="0" err="1"/>
              <a:t>auto-aprendizaje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3304930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7F22A-627C-C8EC-0E7A-13E8EA2A6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Interface de </a:t>
            </a:r>
            <a:r>
              <a:rPr lang="es-ES" b="1" dirty="0" err="1"/>
              <a:t>DAGitty</a:t>
            </a:r>
            <a:endParaRPr lang="es-MX" b="1" dirty="0"/>
          </a:p>
        </p:txBody>
      </p:sp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D5430FAE-68DB-56C5-4065-0399A394B7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7173399"/>
              </p:ext>
            </p:extLst>
          </p:nvPr>
        </p:nvGraphicFramePr>
        <p:xfrm>
          <a:off x="1860736" y="1475535"/>
          <a:ext cx="8234263" cy="5017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2" imgW="5924520" imgH="3610080" progId="Paint.Picture">
                  <p:embed/>
                </p:oleObj>
              </mc:Choice>
              <mc:Fallback>
                <p:oleObj name="Imagen de mapa de bits" r:id="rId2" imgW="5924520" imgH="3610080" progId="Paint.Picture">
                  <p:embed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D5430FAE-68DB-56C5-4065-0399A394B7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60736" y="1475535"/>
                        <a:ext cx="8234263" cy="5017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8124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7F22A-627C-C8EC-0E7A-13E8EA2A6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Exportar DAG</a:t>
            </a:r>
            <a:endParaRPr lang="es-MX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02BFC0-1A0D-FC3D-5E24-4F2549C2E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puede exportar a varios formato.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/>
              <a:t>Puedes hacer Zoom.</a:t>
            </a: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0EE2A16A-192E-97E4-E3E1-F3F68422E7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66017"/>
              </p:ext>
            </p:extLst>
          </p:nvPr>
        </p:nvGraphicFramePr>
        <p:xfrm>
          <a:off x="1691528" y="2846387"/>
          <a:ext cx="7480146" cy="3330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2" imgW="5219640" imgH="2324160" progId="Paint.Picture">
                  <p:embed/>
                </p:oleObj>
              </mc:Choice>
              <mc:Fallback>
                <p:oleObj name="Imagen de mapa de bits" r:id="rId2" imgW="5219640" imgH="2324160" progId="Paint.Picture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0EE2A16A-192E-97E4-E3E1-F3F68422E7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91528" y="2846387"/>
                        <a:ext cx="7480146" cy="33305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25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7F22A-627C-C8EC-0E7A-13E8EA2A6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Código del modelo</a:t>
            </a:r>
            <a:endParaRPr lang="es-MX" b="1" dirty="0"/>
          </a:p>
        </p:txBody>
      </p:sp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95260633-D4FD-20D4-7DCE-E7E98C5F13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0450864"/>
              </p:ext>
            </p:extLst>
          </p:nvPr>
        </p:nvGraphicFramePr>
        <p:xfrm>
          <a:off x="2427195" y="1861018"/>
          <a:ext cx="6995822" cy="4396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2" imgW="5562720" imgH="3495600" progId="Paint.Picture">
                  <p:embed/>
                </p:oleObj>
              </mc:Choice>
              <mc:Fallback>
                <p:oleObj name="Imagen de mapa de bits" r:id="rId2" imgW="5562720" imgH="3495600" progId="Paint.Picture">
                  <p:embed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95260633-D4FD-20D4-7DCE-E7E98C5F13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27195" y="1861018"/>
                        <a:ext cx="6995822" cy="43963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E6D3EC11-8FFE-BF53-8874-1C4A4710D0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3912809"/>
              </p:ext>
            </p:extLst>
          </p:nvPr>
        </p:nvGraphicFramePr>
        <p:xfrm>
          <a:off x="2579595" y="2013418"/>
          <a:ext cx="6995822" cy="4396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4" imgW="5562720" imgH="3495600" progId="Paint.Picture">
                  <p:embed/>
                </p:oleObj>
              </mc:Choice>
              <mc:Fallback>
                <p:oleObj name="Imagen de mapa de bits" r:id="rId4" imgW="5562720" imgH="3495600" progId="Paint.Picture">
                  <p:embed/>
                  <p:pic>
                    <p:nvPicPr>
                      <p:cNvPr id="8" name="Objeto 7">
                        <a:extLst>
                          <a:ext uri="{FF2B5EF4-FFF2-40B4-BE49-F238E27FC236}">
                            <a16:creationId xmlns:a16="http://schemas.microsoft.com/office/drawing/2014/main" id="{E6D3EC11-8FFE-BF53-8874-1C4A4710D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79595" y="2013418"/>
                        <a:ext cx="6995822" cy="43963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3700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7F22A-627C-C8EC-0E7A-13E8EA2A6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Ejercicios: Realizar estos DAG causales</a:t>
            </a:r>
            <a:endParaRPr lang="es-MX" b="1" dirty="0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DA33E606-D48F-0B5B-5C57-75E25D33A0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1056682"/>
              </p:ext>
            </p:extLst>
          </p:nvPr>
        </p:nvGraphicFramePr>
        <p:xfrm>
          <a:off x="1871664" y="1991752"/>
          <a:ext cx="1743075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2" imgW="1743120" imgH="1362240" progId="Paint.Picture">
                  <p:embed/>
                </p:oleObj>
              </mc:Choice>
              <mc:Fallback>
                <p:oleObj name="Imagen de mapa de bits" r:id="rId2" imgW="1743120" imgH="1362240" progId="Paint.Picture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DA33E606-D48F-0B5B-5C57-75E25D33A0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71664" y="1991752"/>
                        <a:ext cx="1743075" cy="1362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DE25F8E8-B8B8-87DE-E0C3-0D94F8D36E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729635"/>
              </p:ext>
            </p:extLst>
          </p:nvPr>
        </p:nvGraphicFramePr>
        <p:xfrm>
          <a:off x="7604873" y="1850185"/>
          <a:ext cx="2384842" cy="1578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4" imgW="2733840" imgH="1809720" progId="Paint.Picture">
                  <p:embed/>
                </p:oleObj>
              </mc:Choice>
              <mc:Fallback>
                <p:oleObj name="Imagen de mapa de bits" r:id="rId4" imgW="2733840" imgH="1809720" progId="Paint.Picture">
                  <p:embed/>
                  <p:pic>
                    <p:nvPicPr>
                      <p:cNvPr id="5" name="Objeto 4">
                        <a:extLst>
                          <a:ext uri="{FF2B5EF4-FFF2-40B4-BE49-F238E27FC236}">
                            <a16:creationId xmlns:a16="http://schemas.microsoft.com/office/drawing/2014/main" id="{DE25F8E8-B8B8-87DE-E0C3-0D94F8D36E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04873" y="1850185"/>
                        <a:ext cx="2384842" cy="1578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04E05899-96C9-FFCA-582B-17ED7DF33DE0}"/>
              </a:ext>
            </a:extLst>
          </p:cNvPr>
          <p:cNvSpPr txBox="1"/>
          <p:nvPr/>
        </p:nvSpPr>
        <p:spPr>
          <a:xfrm>
            <a:off x="663387" y="3818965"/>
            <a:ext cx="44285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Relación causal de interés a evaluar: ¿</a:t>
            </a:r>
            <a:r>
              <a:rPr lang="es-ES" dirty="0" err="1"/>
              <a:t>Vitamin</a:t>
            </a:r>
            <a:r>
              <a:rPr lang="es-ES" dirty="0"/>
              <a:t> E previene defectos de nacimiento?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Según </a:t>
            </a:r>
            <a:r>
              <a:rPr lang="es-ES" dirty="0" err="1"/>
              <a:t>DAGitty</a:t>
            </a:r>
            <a:r>
              <a:rPr lang="es-E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¿El efecto causal de interés es identificable?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¿Qué se necesita hacer (ajustar o no ajustar) para que sea identificable?</a:t>
            </a:r>
            <a:endParaRPr lang="es-MX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E57304B-A0E6-672D-5397-9D7DF9E6E47E}"/>
              </a:ext>
            </a:extLst>
          </p:cNvPr>
          <p:cNvSpPr txBox="1"/>
          <p:nvPr/>
        </p:nvSpPr>
        <p:spPr>
          <a:xfrm>
            <a:off x="6427693" y="3845859"/>
            <a:ext cx="45899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Relación causal de interés a evaluar: ¿Estatina previene evento coronario?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Según </a:t>
            </a:r>
            <a:r>
              <a:rPr lang="es-ES" dirty="0" err="1"/>
              <a:t>DAGitty</a:t>
            </a:r>
            <a:r>
              <a:rPr lang="es-E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¿El efecto causal de interés es identificable?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¿Qué se necesitaría hacer (ajustar o no ajustar) para que sea identificable?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568478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7F22A-627C-C8EC-0E7A-13E8EA2A6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Fisiología de los DAG causales</a:t>
            </a:r>
            <a:endParaRPr lang="es-MX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D7A2AF-36E7-0718-A395-52869DEF9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Los DAG causales no solo permiten dibujar nuestras suposiciones informadas acerca de las relaciones causales de un fenómeno de estudio.</a:t>
            </a:r>
          </a:p>
          <a:p>
            <a:pPr algn="just"/>
            <a:r>
              <a:rPr lang="es-ES" dirty="0"/>
              <a:t>También permiten conectar nuestras suposiciones informadas (basadas en conocimiento experto o evidencia) con las asociaciones estadísticas observadas. </a:t>
            </a:r>
          </a:p>
          <a:p>
            <a:pPr algn="just"/>
            <a:r>
              <a:rPr lang="es-MX" dirty="0"/>
              <a:t>Dado un DAG causal asumido, podemos inferir cómo se asociarán estadísticamente las variables.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MX" dirty="0"/>
              <a:t>Luego, podemos hacer el proceso reverso, si el DAG es correcto y vemos una asociación (o no la vemos) entonces esto es prueba a favor o en contra de una relación causal.</a:t>
            </a:r>
          </a:p>
        </p:txBody>
      </p:sp>
    </p:spTree>
    <p:extLst>
      <p:ext uri="{BB962C8B-B14F-4D97-AF65-F5344CB8AC3E}">
        <p14:creationId xmlns:p14="http://schemas.microsoft.com/office/powerpoint/2010/main" val="4592670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7F22A-627C-C8EC-0E7A-13E8EA2A6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333"/>
            <a:ext cx="10515600" cy="1325563"/>
          </a:xfrm>
        </p:spPr>
        <p:txBody>
          <a:bodyPr/>
          <a:lstStyle/>
          <a:p>
            <a:pPr algn="ctr"/>
            <a:r>
              <a:rPr lang="es-ES" b="1" dirty="0"/>
              <a:t>DAG causales y asociaciones estadísticas</a:t>
            </a:r>
            <a:endParaRPr lang="es-MX" b="1" dirty="0"/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BA7FABA4-43E7-A345-4B43-6CEFE479AB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0256400"/>
              </p:ext>
            </p:extLst>
          </p:nvPr>
        </p:nvGraphicFramePr>
        <p:xfrm>
          <a:off x="1853174" y="1430307"/>
          <a:ext cx="7858125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2" imgW="7858080" imgH="1200240" progId="Paint.Picture">
                  <p:embed/>
                </p:oleObj>
              </mc:Choice>
              <mc:Fallback>
                <p:oleObj name="Imagen de mapa de bits" r:id="rId2" imgW="7858080" imgH="1200240" progId="Paint.Picture">
                  <p:embed/>
                  <p:pic>
                    <p:nvPicPr>
                      <p:cNvPr id="6" name="Objeto 5">
                        <a:extLst>
                          <a:ext uri="{FF2B5EF4-FFF2-40B4-BE49-F238E27FC236}">
                            <a16:creationId xmlns:a16="http://schemas.microsoft.com/office/drawing/2014/main" id="{BA7FABA4-43E7-A345-4B43-6CEFE479AB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53174" y="1430307"/>
                        <a:ext cx="7858125" cy="1200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8833ABE1-3AF0-E536-6BF3-C0737D17869A}"/>
              </a:ext>
            </a:extLst>
          </p:cNvPr>
          <p:cNvSpPr txBox="1"/>
          <p:nvPr/>
        </p:nvSpPr>
        <p:spPr>
          <a:xfrm>
            <a:off x="2155031" y="2511718"/>
            <a:ext cx="3433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Ausencia de efecto causal implica independencia estadística</a:t>
            </a:r>
            <a:endParaRPr lang="es-MX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587915F-6D64-F358-E7A9-B787951392B9}"/>
              </a:ext>
            </a:extLst>
          </p:cNvPr>
          <p:cNvSpPr txBox="1"/>
          <p:nvPr/>
        </p:nvSpPr>
        <p:spPr>
          <a:xfrm>
            <a:off x="6096000" y="2571088"/>
            <a:ext cx="3433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Presencia de efecto causal implica dependencia estadística</a:t>
            </a:r>
            <a:endParaRPr lang="es-MX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61F8D210-3C80-003B-DE00-A337BD6B20F1}"/>
              </a:ext>
            </a:extLst>
          </p:cNvPr>
          <p:cNvSpPr/>
          <p:nvPr/>
        </p:nvSpPr>
        <p:spPr>
          <a:xfrm>
            <a:off x="152607" y="4151973"/>
            <a:ext cx="2805953" cy="2005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25EB156-081B-4F23-CF45-50D76C1931D4}"/>
              </a:ext>
            </a:extLst>
          </p:cNvPr>
          <p:cNvSpPr txBox="1"/>
          <p:nvPr/>
        </p:nvSpPr>
        <p:spPr>
          <a:xfrm>
            <a:off x="582912" y="4831359"/>
            <a:ext cx="1945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Realidad: </a:t>
            </a:r>
          </a:p>
          <a:p>
            <a:pPr algn="ctr"/>
            <a:r>
              <a:rPr lang="es-ES" b="1" dirty="0">
                <a:solidFill>
                  <a:schemeClr val="bg1"/>
                </a:solidFill>
              </a:rPr>
              <a:t>X no causa Y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78FE8C69-4779-6840-6871-8EAE823C865C}"/>
              </a:ext>
            </a:extLst>
          </p:cNvPr>
          <p:cNvSpPr/>
          <p:nvPr/>
        </p:nvSpPr>
        <p:spPr>
          <a:xfrm>
            <a:off x="2988187" y="4643533"/>
            <a:ext cx="1129553" cy="1021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C9A61F8-D3A8-9ABF-BC93-ECE37AC6B4E2}"/>
              </a:ext>
            </a:extLst>
          </p:cNvPr>
          <p:cNvSpPr txBox="1"/>
          <p:nvPr/>
        </p:nvSpPr>
        <p:spPr>
          <a:xfrm>
            <a:off x="3950909" y="4465181"/>
            <a:ext cx="17964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No observó asociación estadística (independencia)</a:t>
            </a:r>
            <a:endParaRPr lang="es-MX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06CF04B4-2C46-3CB6-2637-DA046009CC6F}"/>
              </a:ext>
            </a:extLst>
          </p:cNvPr>
          <p:cNvSpPr/>
          <p:nvPr/>
        </p:nvSpPr>
        <p:spPr>
          <a:xfrm>
            <a:off x="6409764" y="4194452"/>
            <a:ext cx="2805953" cy="2005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C1A336F-FC0C-815F-E693-C283E3101A73}"/>
              </a:ext>
            </a:extLst>
          </p:cNvPr>
          <p:cNvSpPr txBox="1"/>
          <p:nvPr/>
        </p:nvSpPr>
        <p:spPr>
          <a:xfrm>
            <a:off x="6889160" y="4825892"/>
            <a:ext cx="1945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Realidad: </a:t>
            </a:r>
          </a:p>
          <a:p>
            <a:pPr algn="ctr"/>
            <a:r>
              <a:rPr lang="es-ES" b="1" dirty="0">
                <a:solidFill>
                  <a:schemeClr val="bg1"/>
                </a:solidFill>
              </a:rPr>
              <a:t>X causa Y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F6683BA7-D252-B8D0-8C30-EEBB99BA1640}"/>
              </a:ext>
            </a:extLst>
          </p:cNvPr>
          <p:cNvSpPr/>
          <p:nvPr/>
        </p:nvSpPr>
        <p:spPr>
          <a:xfrm>
            <a:off x="9376097" y="4643532"/>
            <a:ext cx="1129553" cy="1021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4F00190-0E30-817C-3276-0CAA7D5736F6}"/>
              </a:ext>
            </a:extLst>
          </p:cNvPr>
          <p:cNvSpPr txBox="1"/>
          <p:nvPr/>
        </p:nvSpPr>
        <p:spPr>
          <a:xfrm>
            <a:off x="10238246" y="4596841"/>
            <a:ext cx="1830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Observó asociación estadística (dependencia)</a:t>
            </a:r>
            <a:endParaRPr lang="es-MX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63079BD-1E7A-2552-9D35-7E54019C6C40}"/>
              </a:ext>
            </a:extLst>
          </p:cNvPr>
          <p:cNvSpPr txBox="1"/>
          <p:nvPr/>
        </p:nvSpPr>
        <p:spPr>
          <a:xfrm>
            <a:off x="2573846" y="3217419"/>
            <a:ext cx="6347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Los DAG causales son modelos causales y también modelos estadísticos. </a:t>
            </a:r>
          </a:p>
        </p:txBody>
      </p:sp>
    </p:spTree>
    <p:extLst>
      <p:ext uri="{BB962C8B-B14F-4D97-AF65-F5344CB8AC3E}">
        <p14:creationId xmlns:p14="http://schemas.microsoft.com/office/powerpoint/2010/main" val="2116259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7F22A-627C-C8EC-0E7A-13E8EA2A6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En una población dada, la estructura causal es constante, pero las asociaciones no lo son</a:t>
            </a:r>
            <a:endParaRPr lang="es-MX" b="1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4D1D9AA1-DA28-D721-C904-449D56671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729"/>
            <a:ext cx="10515600" cy="4888941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No siempre la existencia de una flecha implica la existencia de una asociación estadística observada.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ES" dirty="0"/>
              <a:t>Mientras que la </a:t>
            </a:r>
            <a:r>
              <a:rPr lang="es-ES" dirty="0">
                <a:sym typeface="Wingdings" panose="05000000000000000000" pitchFamily="2" charset="2"/>
              </a:rPr>
              <a:t> implica que hay una relación causal, la asociación observada depende de otros elementos del DAG causal.</a:t>
            </a:r>
            <a:endParaRPr lang="es-ES" dirty="0"/>
          </a:p>
          <a:p>
            <a:pPr algn="just"/>
            <a:r>
              <a:rPr lang="es-ES" dirty="0"/>
              <a:t>Judea Pearl planteó 3 axiomas matemáticas para poder inferir las relaciones de asociación observadas con las relaciones causales.</a:t>
            </a:r>
          </a:p>
          <a:p>
            <a:pPr algn="just"/>
            <a:r>
              <a:rPr lang="es-ES" dirty="0"/>
              <a:t>Los axiomas son matemáticos, son verdades evidentes en sí mismas. De estas se derivan todos los teoremas y lemas del Modelo Causal Estructural.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ES" dirty="0"/>
              <a:t>No lo veremos, trataremos de enseñar la versión para “</a:t>
            </a:r>
            <a:r>
              <a:rPr lang="es-ES" dirty="0" err="1"/>
              <a:t>dummies</a:t>
            </a:r>
            <a:r>
              <a:rPr lang="es-ES" dirty="0"/>
              <a:t>” de esta.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 err="1"/>
              <a:t>Daggity</a:t>
            </a:r>
            <a:r>
              <a:rPr lang="es-ES" dirty="0"/>
              <a:t> aplica los axiomas de d-</a:t>
            </a:r>
            <a:r>
              <a:rPr lang="es-ES" dirty="0" err="1"/>
              <a:t>separation</a:t>
            </a:r>
            <a:r>
              <a:rPr lang="es-ES" dirty="0"/>
              <a:t> (y sus teoremas, lemas  y corolarios) para recomendarte los ajustes necesarios.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616821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7F22A-627C-C8EC-0E7A-13E8EA2A6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Reglas de d-separación para </a:t>
            </a:r>
            <a:r>
              <a:rPr lang="es-ES" b="1" dirty="0" err="1"/>
              <a:t>dummies</a:t>
            </a:r>
            <a:endParaRPr lang="es-MX" b="1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4D1D9AA1-DA28-D721-C904-449D56671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5"/>
            <a:ext cx="10515600" cy="515788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s-ES" dirty="0"/>
              <a:t>Camino: Conjunto de nodos (variables) y arcos (flechas) que se suceden. 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/>
              <a:t>Las flechas transmiten “información” causal.</a:t>
            </a:r>
          </a:p>
          <a:p>
            <a:pPr algn="just"/>
            <a:r>
              <a:rPr lang="es-ES" dirty="0"/>
              <a:t>Los caminos pueden “información” </a:t>
            </a:r>
            <a:r>
              <a:rPr lang="es-ES" dirty="0" err="1"/>
              <a:t>asociacional</a:t>
            </a:r>
            <a:r>
              <a:rPr lang="es-ES" dirty="0"/>
              <a:t> (estadística):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ES" dirty="0"/>
              <a:t>A veces la información </a:t>
            </a:r>
            <a:r>
              <a:rPr lang="es-ES" dirty="0" err="1"/>
              <a:t>asociacional</a:t>
            </a:r>
            <a:r>
              <a:rPr lang="es-ES" dirty="0"/>
              <a:t> también es causal. Otras veces no. Otras veces es una mezcla de ambas.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ES" dirty="0"/>
              <a:t>Solo transmiten información </a:t>
            </a:r>
            <a:r>
              <a:rPr lang="es-ES" dirty="0" err="1"/>
              <a:t>asociacional</a:t>
            </a:r>
            <a:r>
              <a:rPr lang="es-ES" dirty="0"/>
              <a:t> si el camino está abierto.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ES" dirty="0"/>
              <a:t>Si el camino está cerrado, no transmiten información </a:t>
            </a:r>
            <a:r>
              <a:rPr lang="es-ES" dirty="0" err="1"/>
              <a:t>asociacional</a:t>
            </a:r>
            <a:r>
              <a:rPr lang="es-ES" dirty="0"/>
              <a:t>.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ES" dirty="0"/>
              <a:t>La información causal no puede ser cerrada ni abierta, está ahí representada por la flecha.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4EB03630-837B-9F95-226B-DE9A80D93F24}"/>
              </a:ext>
            </a:extLst>
          </p:cNvPr>
          <p:cNvGrpSpPr/>
          <p:nvPr/>
        </p:nvGrpSpPr>
        <p:grpSpPr>
          <a:xfrm>
            <a:off x="2220578" y="2247779"/>
            <a:ext cx="2151504" cy="1175354"/>
            <a:chOff x="8617373" y="1994035"/>
            <a:chExt cx="2151504" cy="1175354"/>
          </a:xfrm>
        </p:grpSpPr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BA3E8AFF-8B28-8755-2CF6-F7E09069B926}"/>
                </a:ext>
              </a:extLst>
            </p:cNvPr>
            <p:cNvSpPr txBox="1"/>
            <p:nvPr/>
          </p:nvSpPr>
          <p:spPr>
            <a:xfrm>
              <a:off x="9286893" y="1994035"/>
              <a:ext cx="528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/>
                <a:t>C</a:t>
              </a:r>
              <a:endParaRPr lang="es-MX" b="1" dirty="0"/>
            </a:p>
          </p:txBody>
        </p:sp>
        <p:cxnSp>
          <p:nvCxnSpPr>
            <p:cNvPr id="21" name="Conector recto de flecha 20">
              <a:extLst>
                <a:ext uri="{FF2B5EF4-FFF2-40B4-BE49-F238E27FC236}">
                  <a16:creationId xmlns:a16="http://schemas.microsoft.com/office/drawing/2014/main" id="{9F0B731E-AA55-F208-6180-CBD08138D97A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flipH="1">
              <a:off x="8888506" y="2178701"/>
              <a:ext cx="398387" cy="58844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ector recto de flecha 21">
              <a:extLst>
                <a:ext uri="{FF2B5EF4-FFF2-40B4-BE49-F238E27FC236}">
                  <a16:creationId xmlns:a16="http://schemas.microsoft.com/office/drawing/2014/main" id="{2D70491C-9EB9-9D21-9FC9-C586FEC5749B}"/>
                </a:ext>
              </a:extLst>
            </p:cNvPr>
            <p:cNvCxnSpPr>
              <a:cxnSpLocks/>
            </p:cNvCxnSpPr>
            <p:nvPr/>
          </p:nvCxnSpPr>
          <p:spPr>
            <a:xfrm>
              <a:off x="9903783" y="2178701"/>
              <a:ext cx="486311" cy="58844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267EBB40-FA4D-1815-DB7F-397D31858C4C}"/>
                </a:ext>
              </a:extLst>
            </p:cNvPr>
            <p:cNvSpPr txBox="1"/>
            <p:nvPr/>
          </p:nvSpPr>
          <p:spPr>
            <a:xfrm>
              <a:off x="8617373" y="2800057"/>
              <a:ext cx="528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/>
                <a:t>X</a:t>
              </a:r>
              <a:endParaRPr lang="es-MX" b="1" dirty="0"/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BD75B5A3-D1FD-4CDF-3456-265F5532EDDF}"/>
                </a:ext>
              </a:extLst>
            </p:cNvPr>
            <p:cNvSpPr txBox="1"/>
            <p:nvPr/>
          </p:nvSpPr>
          <p:spPr>
            <a:xfrm>
              <a:off x="10239959" y="2800057"/>
              <a:ext cx="528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/>
                <a:t>Y</a:t>
              </a:r>
              <a:endParaRPr lang="es-MX" b="1" dirty="0"/>
            </a:p>
          </p:txBody>
        </p:sp>
      </p:grpSp>
      <p:sp>
        <p:nvSpPr>
          <p:cNvPr id="33" name="CuadroTexto 32">
            <a:extLst>
              <a:ext uri="{FF2B5EF4-FFF2-40B4-BE49-F238E27FC236}">
                <a16:creationId xmlns:a16="http://schemas.microsoft.com/office/drawing/2014/main" id="{3B2C8ECF-71D7-99E5-0DC1-55E2B3CE0328}"/>
              </a:ext>
            </a:extLst>
          </p:cNvPr>
          <p:cNvSpPr txBox="1"/>
          <p:nvPr/>
        </p:nvSpPr>
        <p:spPr>
          <a:xfrm>
            <a:off x="1195491" y="3514413"/>
            <a:ext cx="4299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X se conta con Y  mediante el camino: X-C-Y</a:t>
            </a:r>
          </a:p>
          <a:p>
            <a:pPr algn="ctr"/>
            <a:r>
              <a:rPr lang="es-ES" dirty="0"/>
              <a:t>El camino no es causal.</a:t>
            </a:r>
            <a:endParaRPr lang="es-MX" dirty="0"/>
          </a:p>
        </p:txBody>
      </p:sp>
      <p:grpSp>
        <p:nvGrpSpPr>
          <p:cNvPr id="38" name="Grupo 37">
            <a:extLst>
              <a:ext uri="{FF2B5EF4-FFF2-40B4-BE49-F238E27FC236}">
                <a16:creationId xmlns:a16="http://schemas.microsoft.com/office/drawing/2014/main" id="{AF72796E-3643-872F-AFE5-836D99D8963B}"/>
              </a:ext>
            </a:extLst>
          </p:cNvPr>
          <p:cNvGrpSpPr/>
          <p:nvPr/>
        </p:nvGrpSpPr>
        <p:grpSpPr>
          <a:xfrm>
            <a:off x="7619875" y="1898669"/>
            <a:ext cx="2532539" cy="1407763"/>
            <a:chOff x="8077697" y="2092096"/>
            <a:chExt cx="2532539" cy="1407763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3FFECE33-9642-FFB1-A71D-969A3B7D273A}"/>
                </a:ext>
              </a:extLst>
            </p:cNvPr>
            <p:cNvGrpSpPr/>
            <p:nvPr/>
          </p:nvGrpSpPr>
          <p:grpSpPr>
            <a:xfrm>
              <a:off x="8077697" y="2092096"/>
              <a:ext cx="2532539" cy="1407763"/>
              <a:chOff x="7899662" y="4472267"/>
              <a:chExt cx="2532539" cy="1407763"/>
            </a:xfrm>
          </p:grpSpPr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0F0BB66E-636A-F926-3741-4A0FBB2282A4}"/>
                  </a:ext>
                </a:extLst>
              </p:cNvPr>
              <p:cNvSpPr txBox="1"/>
              <p:nvPr/>
            </p:nvSpPr>
            <p:spPr>
              <a:xfrm>
                <a:off x="8312592" y="4909814"/>
                <a:ext cx="528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/>
                  <a:t>C</a:t>
                </a:r>
                <a:endParaRPr lang="es-MX" b="1" dirty="0"/>
              </a:p>
            </p:txBody>
          </p:sp>
          <p:cxnSp>
            <p:nvCxnSpPr>
              <p:cNvPr id="26" name="Conector recto de flecha 25">
                <a:extLst>
                  <a:ext uri="{FF2B5EF4-FFF2-40B4-BE49-F238E27FC236}">
                    <a16:creationId xmlns:a16="http://schemas.microsoft.com/office/drawing/2014/main" id="{7E344FA3-8302-3D7B-1E63-29A11C4C31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64685" y="5243350"/>
                <a:ext cx="257785" cy="29032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de flecha 26">
                <a:extLst>
                  <a:ext uri="{FF2B5EF4-FFF2-40B4-BE49-F238E27FC236}">
                    <a16:creationId xmlns:a16="http://schemas.microsoft.com/office/drawing/2014/main" id="{5F695B7A-95EA-3DDA-8DD8-96CD4787CD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6449" y="4776814"/>
                <a:ext cx="811293" cy="72131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EE737FF4-7FF5-FD0F-F690-94DC08670EDA}"/>
                  </a:ext>
                </a:extLst>
              </p:cNvPr>
              <p:cNvSpPr txBox="1"/>
              <p:nvPr/>
            </p:nvSpPr>
            <p:spPr>
              <a:xfrm>
                <a:off x="7899662" y="5498124"/>
                <a:ext cx="528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/>
                  <a:t>X</a:t>
                </a:r>
                <a:endParaRPr lang="es-MX" b="1" dirty="0"/>
              </a:p>
            </p:txBody>
          </p:sp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4CC1F4B7-44D8-74B7-DD9B-614A06968367}"/>
                  </a:ext>
                </a:extLst>
              </p:cNvPr>
              <p:cNvSpPr txBox="1"/>
              <p:nvPr/>
            </p:nvSpPr>
            <p:spPr>
              <a:xfrm>
                <a:off x="9903283" y="5510698"/>
                <a:ext cx="528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/>
                  <a:t>Y</a:t>
                </a:r>
                <a:endParaRPr lang="es-MX" b="1" dirty="0"/>
              </a:p>
            </p:txBody>
          </p:sp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BCDAAFDD-B0BF-6152-C2F4-2185E343F6EC}"/>
                  </a:ext>
                </a:extLst>
              </p:cNvPr>
              <p:cNvSpPr txBox="1"/>
              <p:nvPr/>
            </p:nvSpPr>
            <p:spPr>
              <a:xfrm>
                <a:off x="8951388" y="4472267"/>
                <a:ext cx="528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/>
                  <a:t>Z</a:t>
                </a:r>
                <a:endParaRPr lang="es-MX" b="1" dirty="0"/>
              </a:p>
            </p:txBody>
          </p:sp>
          <p:cxnSp>
            <p:nvCxnSpPr>
              <p:cNvPr id="31" name="Conector recto de flecha 30">
                <a:extLst>
                  <a:ext uri="{FF2B5EF4-FFF2-40B4-BE49-F238E27FC236}">
                    <a16:creationId xmlns:a16="http://schemas.microsoft.com/office/drawing/2014/main" id="{734594F7-1A7E-A61B-431F-BF2E0BD5C7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63903" y="4743238"/>
                <a:ext cx="297130" cy="27080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de flecha 31">
                <a:extLst>
                  <a:ext uri="{FF2B5EF4-FFF2-40B4-BE49-F238E27FC236}">
                    <a16:creationId xmlns:a16="http://schemas.microsoft.com/office/drawing/2014/main" id="{D129AB9F-95CE-ABA3-7CBF-D93C2367A101}"/>
                  </a:ext>
                </a:extLst>
              </p:cNvPr>
              <p:cNvCxnSpPr>
                <a:cxnSpLocks/>
                <a:endCxn id="29" idx="1"/>
              </p:cNvCxnSpPr>
              <p:nvPr/>
            </p:nvCxnSpPr>
            <p:spPr>
              <a:xfrm>
                <a:off x="8703638" y="5209509"/>
                <a:ext cx="1199645" cy="48585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Conector recto de flecha 33">
              <a:extLst>
                <a:ext uri="{FF2B5EF4-FFF2-40B4-BE49-F238E27FC236}">
                  <a16:creationId xmlns:a16="http://schemas.microsoft.com/office/drawing/2014/main" id="{6A1C7055-4D2E-4645-3353-CACCBA7755A0}"/>
                </a:ext>
              </a:extLst>
            </p:cNvPr>
            <p:cNvCxnSpPr>
              <a:cxnSpLocks/>
            </p:cNvCxnSpPr>
            <p:nvPr/>
          </p:nvCxnSpPr>
          <p:spPr>
            <a:xfrm>
              <a:off x="8547554" y="3346832"/>
              <a:ext cx="1518847" cy="1795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CuadroTexto 35">
            <a:extLst>
              <a:ext uri="{FF2B5EF4-FFF2-40B4-BE49-F238E27FC236}">
                <a16:creationId xmlns:a16="http://schemas.microsoft.com/office/drawing/2014/main" id="{C64A3B33-4099-47A1-CFF4-EC7C5940FD29}"/>
              </a:ext>
            </a:extLst>
          </p:cNvPr>
          <p:cNvSpPr txBox="1"/>
          <p:nvPr/>
        </p:nvSpPr>
        <p:spPr>
          <a:xfrm>
            <a:off x="6924497" y="3298551"/>
            <a:ext cx="4299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X se conta con Y  mediante 3 caminos: </a:t>
            </a:r>
          </a:p>
          <a:p>
            <a:pPr algn="ctr"/>
            <a:r>
              <a:rPr lang="es-ES" dirty="0"/>
              <a:t>X-Y (camino causal)</a:t>
            </a:r>
          </a:p>
          <a:p>
            <a:pPr algn="ctr"/>
            <a:r>
              <a:rPr lang="es-ES" dirty="0"/>
              <a:t>X-C-Y (camino no causal)</a:t>
            </a:r>
          </a:p>
          <a:p>
            <a:pPr algn="ctr"/>
            <a:r>
              <a:rPr lang="es-ES" dirty="0"/>
              <a:t>X-C-Z-Y (camino no causal)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562057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7F22A-627C-C8EC-0E7A-13E8EA2A6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Reglas de d-separación</a:t>
            </a:r>
            <a:endParaRPr lang="es-MX" b="1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4D1D9AA1-DA28-D721-C904-449D56671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728"/>
            <a:ext cx="10515600" cy="505927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ES" dirty="0"/>
              <a:t>Camino d-conectado = Asociación o dependencia estadística observada con infinitos datos.</a:t>
            </a:r>
          </a:p>
          <a:p>
            <a:pPr algn="just"/>
            <a:r>
              <a:rPr lang="es-ES" dirty="0"/>
              <a:t>Camino d-separado = No asociación o independencia estadística observada con infinitos datos.</a:t>
            </a:r>
          </a:p>
          <a:p>
            <a:pPr algn="just"/>
            <a:r>
              <a:rPr lang="es-ES" dirty="0"/>
              <a:t>Para la relación causal de interés x (causa posible) a Y (efecto posible), podemos establecer 3 reglas de d-separación:</a:t>
            </a:r>
          </a:p>
          <a:p>
            <a:pPr lvl="1" algn="just"/>
            <a:r>
              <a:rPr lang="es-ES" dirty="0"/>
              <a:t>Regla 1 [Separación no condicional]: X e Y están d-conectadas si hay un camino no bloqueado entre ellos.</a:t>
            </a:r>
          </a:p>
          <a:p>
            <a:pPr lvl="1" algn="just"/>
            <a:r>
              <a:rPr lang="es-ES" dirty="0"/>
              <a:t>Regla 2 [Bloqueo por condicionamiento]: X e Y están d-conectados, condicionados en un conjunto de nodos Z, si existe un camino libre de </a:t>
            </a:r>
            <a:r>
              <a:rPr lang="es-ES" dirty="0" err="1"/>
              <a:t>colliders</a:t>
            </a:r>
            <a:r>
              <a:rPr lang="es-ES" dirty="0"/>
              <a:t> entre X e Y que no atraviesa ningún miembro de Z. </a:t>
            </a:r>
          </a:p>
          <a:p>
            <a:pPr lvl="2" algn="just"/>
            <a:r>
              <a:rPr lang="es-ES" dirty="0"/>
              <a:t>Si no existe tal camino, decimos que X e Y están d-separados por Z, lo que significa que todo camino entre X e Y está bloqueado por Z.</a:t>
            </a:r>
          </a:p>
          <a:p>
            <a:pPr lvl="1" algn="just"/>
            <a:r>
              <a:rPr lang="es-ES" dirty="0"/>
              <a:t>Regla 3 [Condicionamiento en </a:t>
            </a:r>
            <a:r>
              <a:rPr lang="es-ES" dirty="0" err="1"/>
              <a:t>colliders</a:t>
            </a:r>
            <a:r>
              <a:rPr lang="es-ES" dirty="0"/>
              <a:t>]: Si un </a:t>
            </a:r>
            <a:r>
              <a:rPr lang="es-ES" dirty="0" err="1"/>
              <a:t>collider</a:t>
            </a:r>
            <a:r>
              <a:rPr lang="es-ES" dirty="0"/>
              <a:t> es un miembro del conjunto de condicionamiento Z, o tiene un descendiente en Z, entonces ya no bloquea ningún camino por el que pasa el colisionador.</a:t>
            </a:r>
          </a:p>
          <a:p>
            <a:pPr marL="0" indent="0" algn="just">
              <a:buNone/>
            </a:pPr>
            <a:endParaRPr lang="es-ES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5D910171-1023-515A-F3B0-F478B1996AC0}"/>
              </a:ext>
            </a:extLst>
          </p:cNvPr>
          <p:cNvSpPr txBox="1"/>
          <p:nvPr/>
        </p:nvSpPr>
        <p:spPr>
          <a:xfrm>
            <a:off x="1111623" y="6492875"/>
            <a:ext cx="1243404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050" dirty="0"/>
              <a:t>Fuente: http://dagitty.net/learn/dsep/index.html#:~:text=d%2Dseparation%20is%20a%20criterion,ness%22%20or%20%22separation%22.</a:t>
            </a:r>
          </a:p>
        </p:txBody>
      </p:sp>
    </p:spTree>
    <p:extLst>
      <p:ext uri="{BB962C8B-B14F-4D97-AF65-F5344CB8AC3E}">
        <p14:creationId xmlns:p14="http://schemas.microsoft.com/office/powerpoint/2010/main" val="3926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0FEA6-25B9-4B52-AD87-F0354A6F5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63" y="0"/>
            <a:ext cx="10515600" cy="1325563"/>
          </a:xfrm>
        </p:spPr>
        <p:txBody>
          <a:bodyPr/>
          <a:lstStyle/>
          <a:p>
            <a:pPr algn="ctr"/>
            <a:r>
              <a:rPr lang="es-PE" b="1" dirty="0"/>
              <a:t>Una motivación más…</a:t>
            </a:r>
            <a:endParaRPr lang="es-ES" b="1" dirty="0"/>
          </a:p>
        </p:txBody>
      </p:sp>
      <p:graphicFrame>
        <p:nvGraphicFramePr>
          <p:cNvPr id="4" name="Marcador de contenido 4">
            <a:extLst>
              <a:ext uri="{FF2B5EF4-FFF2-40B4-BE49-F238E27FC236}">
                <a16:creationId xmlns:a16="http://schemas.microsoft.com/office/drawing/2014/main" id="{B9A4E82A-B38D-4A47-8217-ED204B21B23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4163" y="2094558"/>
          <a:ext cx="6226765" cy="4000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4475">
                  <a:extLst>
                    <a:ext uri="{9D8B030D-6E8A-4147-A177-3AD203B41FA5}">
                      <a16:colId xmlns:a16="http://schemas.microsoft.com/office/drawing/2014/main" val="3492540604"/>
                    </a:ext>
                  </a:extLst>
                </a:gridCol>
                <a:gridCol w="1473814">
                  <a:extLst>
                    <a:ext uri="{9D8B030D-6E8A-4147-A177-3AD203B41FA5}">
                      <a16:colId xmlns:a16="http://schemas.microsoft.com/office/drawing/2014/main" val="2145709817"/>
                    </a:ext>
                  </a:extLst>
                </a:gridCol>
                <a:gridCol w="1651821">
                  <a:extLst>
                    <a:ext uri="{9D8B030D-6E8A-4147-A177-3AD203B41FA5}">
                      <a16:colId xmlns:a16="http://schemas.microsoft.com/office/drawing/2014/main" val="41199867"/>
                    </a:ext>
                  </a:extLst>
                </a:gridCol>
                <a:gridCol w="2116655">
                  <a:extLst>
                    <a:ext uri="{9D8B030D-6E8A-4147-A177-3AD203B41FA5}">
                      <a16:colId xmlns:a16="http://schemas.microsoft.com/office/drawing/2014/main" val="2783525654"/>
                    </a:ext>
                  </a:extLst>
                </a:gridCol>
              </a:tblGrid>
              <a:tr h="694921">
                <a:tc>
                  <a:txBody>
                    <a:bodyPr/>
                    <a:lstStyle/>
                    <a:p>
                      <a:endParaRPr lang="es-PE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Nueva medicina</a:t>
                      </a:r>
                    </a:p>
                    <a:p>
                      <a:pPr algn="ctr"/>
                      <a:r>
                        <a:rPr lang="es-ES" sz="1500" b="1" dirty="0"/>
                        <a:t>(Incidencia de cura)</a:t>
                      </a:r>
                      <a:endParaRPr lang="es-PE" sz="15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b="1" dirty="0"/>
                        <a:t>No tomaron nueva medicina</a:t>
                      </a:r>
                    </a:p>
                    <a:p>
                      <a:pPr algn="ctr"/>
                      <a:r>
                        <a:rPr lang="es-ES" sz="1500" b="1" dirty="0"/>
                        <a:t>(Incidencia de cura)</a:t>
                      </a:r>
                      <a:endParaRPr lang="es-PE" sz="15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500" b="1" dirty="0"/>
                        <a:t>Diferencia en las IA de cura (DIA)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98657958"/>
                  </a:ext>
                </a:extLst>
              </a:tr>
              <a:tr h="694921">
                <a:tc>
                  <a:txBody>
                    <a:bodyPr/>
                    <a:lstStyle/>
                    <a:p>
                      <a:r>
                        <a:rPr lang="es-ES" sz="1500" b="1" dirty="0"/>
                        <a:t>Datos SIN controlar por PA*</a:t>
                      </a:r>
                      <a:endParaRPr lang="es-PE" sz="15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273 curados de 350 (78%)</a:t>
                      </a:r>
                      <a:endParaRPr lang="es-PE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289 curados de 350 (83%)</a:t>
                      </a:r>
                      <a:endParaRPr lang="es-PE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DIA crudo total</a:t>
                      </a:r>
                    </a:p>
                    <a:p>
                      <a:pPr algn="ctr"/>
                      <a:r>
                        <a:rPr lang="es-ES" sz="1500" dirty="0"/>
                        <a:t>= 78% – 83% = </a:t>
                      </a:r>
                    </a:p>
                    <a:p>
                      <a:pPr algn="ctr"/>
                      <a:r>
                        <a:rPr lang="es-ES" sz="1500" b="1" dirty="0">
                          <a:solidFill>
                            <a:srgbClr val="FF0000"/>
                          </a:solidFill>
                        </a:rPr>
                        <a:t>–5%</a:t>
                      </a:r>
                      <a:r>
                        <a:rPr lang="es-ES" sz="1500" dirty="0"/>
                        <a:t>; p = 0.0001</a:t>
                      </a:r>
                      <a:endParaRPr lang="es-ES" sz="1500" b="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31355775"/>
                  </a:ext>
                </a:extLst>
              </a:tr>
              <a:tr h="694921">
                <a:tc>
                  <a:txBody>
                    <a:bodyPr/>
                    <a:lstStyle/>
                    <a:p>
                      <a:r>
                        <a:rPr lang="es-ES" sz="1500" dirty="0"/>
                        <a:t>Presión arterial baja</a:t>
                      </a:r>
                      <a:endParaRPr lang="es-PE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81 curados de 87 (93%)</a:t>
                      </a:r>
                      <a:endParaRPr lang="es-PE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234 curados de 270 (87%)</a:t>
                      </a:r>
                      <a:endParaRPr lang="es-PE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DIA crudo en PA baja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= 93% – 87% = </a:t>
                      </a:r>
                      <a:r>
                        <a:rPr lang="es-ES" sz="1500" b="1" dirty="0">
                          <a:solidFill>
                            <a:srgbClr val="002060"/>
                          </a:solidFill>
                        </a:rPr>
                        <a:t>+6%</a:t>
                      </a:r>
                      <a:endParaRPr lang="es-PE" sz="1500" b="1" dirty="0">
                        <a:solidFill>
                          <a:srgbClr val="002060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221216649"/>
                  </a:ext>
                </a:extLst>
              </a:tr>
              <a:tr h="694921">
                <a:tc>
                  <a:txBody>
                    <a:bodyPr/>
                    <a:lstStyle/>
                    <a:p>
                      <a:r>
                        <a:rPr lang="es-ES" sz="1500" dirty="0"/>
                        <a:t>Presión arterial alta</a:t>
                      </a:r>
                      <a:endParaRPr lang="es-PE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192 curados de 263  (73%)</a:t>
                      </a:r>
                      <a:endParaRPr lang="es-PE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55 curados de 80 (69%)</a:t>
                      </a:r>
                      <a:endParaRPr lang="es-PE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DIA crudo en  PA alta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 = 73% – 69% = </a:t>
                      </a:r>
                      <a:r>
                        <a:rPr lang="es-ES" sz="1500" b="1" dirty="0">
                          <a:solidFill>
                            <a:srgbClr val="002060"/>
                          </a:solidFill>
                        </a:rPr>
                        <a:t>+4%</a:t>
                      </a:r>
                      <a:endParaRPr lang="es-PE" sz="1500" b="1" dirty="0">
                        <a:solidFill>
                          <a:srgbClr val="002060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42513045"/>
                  </a:ext>
                </a:extLst>
              </a:tr>
              <a:tr h="6949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b="1" dirty="0"/>
                        <a:t>Datos controlando PA*</a:t>
                      </a:r>
                      <a:endParaRPr lang="es-PE" sz="1500" b="1" dirty="0"/>
                    </a:p>
                  </a:txBody>
                  <a:tcPr marL="68580" marR="68580" marT="34290" marB="34290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500" b="0" dirty="0"/>
                        <a:t>Modelo de regresión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b="0" dirty="0">
                          <a:solidFill>
                            <a:schemeClr val="tx1"/>
                          </a:solidFill>
                        </a:rPr>
                        <a:t>DIA ajustado total = </a:t>
                      </a:r>
                      <a:r>
                        <a:rPr lang="es-ES" sz="1500" b="1" dirty="0">
                          <a:solidFill>
                            <a:srgbClr val="002060"/>
                          </a:solidFill>
                        </a:rPr>
                        <a:t>+5%</a:t>
                      </a:r>
                      <a:r>
                        <a:rPr lang="es-ES" sz="1500" dirty="0"/>
                        <a:t>; p = 0.0040</a:t>
                      </a:r>
                      <a:endParaRPr lang="es-ES" sz="1500" b="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742139269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F787D443-37D4-44B1-AF53-64337A6A5969}"/>
              </a:ext>
            </a:extLst>
          </p:cNvPr>
          <p:cNvSpPr txBox="1"/>
          <p:nvPr/>
        </p:nvSpPr>
        <p:spPr>
          <a:xfrm>
            <a:off x="524163" y="1110122"/>
            <a:ext cx="110028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dirty="0"/>
              <a:t>Se obtiene información sobre la incidencia acumulada (IA) de cura de 700 pacientes a quienes se les dio acceso a una nueva medicina. Un total de 350 pacientes eligieron tomar la nueva medicina y 350 decidieron no tomarla. Los resultados del estudio se muestran a continuación.</a:t>
            </a:r>
            <a:endParaRPr lang="es-PE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280E8F5-7B62-4317-A4E5-B2DF56366139}"/>
              </a:ext>
            </a:extLst>
          </p:cNvPr>
          <p:cNvSpPr txBox="1"/>
          <p:nvPr/>
        </p:nvSpPr>
        <p:spPr>
          <a:xfrm>
            <a:off x="2483302" y="6516236"/>
            <a:ext cx="8176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i="1" dirty="0"/>
              <a:t>Pearl J, </a:t>
            </a:r>
            <a:r>
              <a:rPr lang="es-ES" sz="1200" i="1" dirty="0" err="1"/>
              <a:t>Glymour</a:t>
            </a:r>
            <a:r>
              <a:rPr lang="es-ES" sz="1200" i="1" dirty="0"/>
              <a:t> M, Jewell NP. Causal </a:t>
            </a:r>
            <a:r>
              <a:rPr lang="es-ES" sz="1200" i="1" dirty="0" err="1"/>
              <a:t>Inference</a:t>
            </a:r>
            <a:r>
              <a:rPr lang="es-ES" sz="1200" i="1" dirty="0"/>
              <a:t> in </a:t>
            </a:r>
            <a:r>
              <a:rPr lang="es-ES" sz="1200" i="1" dirty="0" err="1"/>
              <a:t>Statistics</a:t>
            </a:r>
            <a:r>
              <a:rPr lang="es-ES" sz="1200" i="1" dirty="0"/>
              <a:t> A Primer. 1</a:t>
            </a:r>
            <a:r>
              <a:rPr lang="es-ES" sz="1200" i="1" baseline="30000" dirty="0"/>
              <a:t>st</a:t>
            </a:r>
            <a:r>
              <a:rPr lang="es-ES" sz="1200" i="1" dirty="0"/>
              <a:t> Ed, 2016. John Wiley &amp; </a:t>
            </a:r>
            <a:r>
              <a:rPr lang="es-ES" sz="1200" i="1" dirty="0" err="1"/>
              <a:t>Sons</a:t>
            </a:r>
            <a:r>
              <a:rPr lang="es-ES" sz="1200" i="1" dirty="0"/>
              <a:t> Ltd.</a:t>
            </a:r>
            <a:endParaRPr lang="es-PE" sz="1200" i="1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1097152-C0EE-4858-A744-EDA1735B04B2}"/>
              </a:ext>
            </a:extLst>
          </p:cNvPr>
          <p:cNvSpPr txBox="1"/>
          <p:nvPr/>
        </p:nvSpPr>
        <p:spPr>
          <a:xfrm>
            <a:off x="617380" y="6178131"/>
            <a:ext cx="6827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/>
              <a:t>IA = incidencia acumulada, DIA = diferencia de incidencia acumulada</a:t>
            </a:r>
          </a:p>
        </p:txBody>
      </p:sp>
      <p:graphicFrame>
        <p:nvGraphicFramePr>
          <p:cNvPr id="10" name="Tabla 10">
            <a:extLst>
              <a:ext uri="{FF2B5EF4-FFF2-40B4-BE49-F238E27FC236}">
                <a16:creationId xmlns:a16="http://schemas.microsoft.com/office/drawing/2014/main" id="{392F13D1-4134-4DD6-BD47-F785BBDD6674}"/>
              </a:ext>
            </a:extLst>
          </p:cNvPr>
          <p:cNvGraphicFramePr>
            <a:graphicFrameLocks noGrp="1"/>
          </p:cNvGraphicFramePr>
          <p:nvPr/>
        </p:nvGraphicFramePr>
        <p:xfrm>
          <a:off x="6954980" y="2007373"/>
          <a:ext cx="4969163" cy="3166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500">
                  <a:extLst>
                    <a:ext uri="{9D8B030D-6E8A-4147-A177-3AD203B41FA5}">
                      <a16:colId xmlns:a16="http://schemas.microsoft.com/office/drawing/2014/main" val="4021830567"/>
                    </a:ext>
                  </a:extLst>
                </a:gridCol>
                <a:gridCol w="1796275">
                  <a:extLst>
                    <a:ext uri="{9D8B030D-6E8A-4147-A177-3AD203B41FA5}">
                      <a16:colId xmlns:a16="http://schemas.microsoft.com/office/drawing/2014/main" val="2142208049"/>
                    </a:ext>
                  </a:extLst>
                </a:gridCol>
                <a:gridCol w="1656388">
                  <a:extLst>
                    <a:ext uri="{9D8B030D-6E8A-4147-A177-3AD203B41FA5}">
                      <a16:colId xmlns:a16="http://schemas.microsoft.com/office/drawing/2014/main" val="1912644084"/>
                    </a:ext>
                  </a:extLst>
                </a:gridCol>
              </a:tblGrid>
              <a:tr h="543687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Modelo crudo</a:t>
                      </a:r>
                    </a:p>
                    <a:p>
                      <a:pPr algn="ctr"/>
                      <a:r>
                        <a:rPr lang="es-PE" sz="1600" dirty="0"/>
                        <a:t>Beta; p </a:t>
                      </a:r>
                      <a:r>
                        <a:rPr lang="es-PE" sz="1600" dirty="0" err="1"/>
                        <a:t>value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Modelo ajustado</a:t>
                      </a:r>
                    </a:p>
                    <a:p>
                      <a:pPr algn="ctr"/>
                      <a:r>
                        <a:rPr lang="es-PE" sz="1600" dirty="0"/>
                        <a:t>Beta; p </a:t>
                      </a:r>
                      <a:r>
                        <a:rPr lang="es-PE" sz="1600" dirty="0" err="1"/>
                        <a:t>value</a:t>
                      </a:r>
                      <a:endParaRPr lang="es-P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674696"/>
                  </a:ext>
                </a:extLst>
              </a:tr>
              <a:tr h="375858">
                <a:tc gridSpan="3">
                  <a:txBody>
                    <a:bodyPr/>
                    <a:lstStyle/>
                    <a:p>
                      <a:r>
                        <a:rPr lang="es-PE" sz="1600" b="1" dirty="0"/>
                        <a:t>Nueva medicina</a:t>
                      </a:r>
                      <a:endParaRPr lang="es-ES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sz="16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420636"/>
                  </a:ext>
                </a:extLst>
              </a:tr>
              <a:tr h="326206">
                <a:tc>
                  <a:txBody>
                    <a:bodyPr/>
                    <a:lstStyle/>
                    <a:p>
                      <a:r>
                        <a:rPr lang="es-PE" sz="1600" dirty="0"/>
                        <a:t>    No toma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0.0% (</a:t>
                      </a:r>
                      <a:r>
                        <a:rPr lang="es-PE" sz="1600" dirty="0" err="1"/>
                        <a:t>Ref</a:t>
                      </a:r>
                      <a:r>
                        <a:rPr lang="es-PE" sz="1600" dirty="0"/>
                        <a:t>)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0.0% (</a:t>
                      </a:r>
                      <a:r>
                        <a:rPr lang="es-PE" sz="1600" dirty="0" err="1"/>
                        <a:t>Ref</a:t>
                      </a:r>
                      <a:r>
                        <a:rPr lang="es-PE" sz="1600" dirty="0"/>
                        <a:t>)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943047"/>
                  </a:ext>
                </a:extLst>
              </a:tr>
              <a:tr h="326206">
                <a:tc>
                  <a:txBody>
                    <a:bodyPr/>
                    <a:lstStyle/>
                    <a:p>
                      <a:r>
                        <a:rPr lang="es-PE" sz="1600" dirty="0"/>
                        <a:t>    Toma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-5.0%, p=0.0001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+5.0%; p=0.0040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003342"/>
                  </a:ext>
                </a:extLst>
              </a:tr>
              <a:tr h="312680">
                <a:tc gridSpan="3">
                  <a:txBody>
                    <a:bodyPr/>
                    <a:lstStyle/>
                    <a:p>
                      <a:pPr algn="l"/>
                      <a:r>
                        <a:rPr lang="es-PE" sz="1600" b="1" dirty="0"/>
                        <a:t>PA</a:t>
                      </a:r>
                      <a:endParaRPr lang="es-ES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006010"/>
                  </a:ext>
                </a:extLst>
              </a:tr>
              <a:tr h="326206">
                <a:tc>
                  <a:txBody>
                    <a:bodyPr/>
                    <a:lstStyle/>
                    <a:p>
                      <a:r>
                        <a:rPr lang="es-PE" sz="1600" dirty="0"/>
                        <a:t>     Baja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__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0.0% (</a:t>
                      </a:r>
                      <a:r>
                        <a:rPr lang="es-PE" sz="1600" dirty="0" err="1"/>
                        <a:t>Ref</a:t>
                      </a:r>
                      <a:r>
                        <a:rPr lang="es-PE" sz="1600" dirty="0"/>
                        <a:t>)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057149"/>
                  </a:ext>
                </a:extLst>
              </a:tr>
              <a:tr h="326206">
                <a:tc>
                  <a:txBody>
                    <a:bodyPr/>
                    <a:lstStyle/>
                    <a:p>
                      <a:r>
                        <a:rPr lang="es-PE" sz="1600" dirty="0"/>
                        <a:t>     Alta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__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-19.4%; p=0.001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907918"/>
                  </a:ext>
                </a:extLst>
              </a:tr>
              <a:tr h="535498">
                <a:tc>
                  <a:txBody>
                    <a:bodyPr/>
                    <a:lstStyle/>
                    <a:p>
                      <a:r>
                        <a:rPr lang="es-PE" sz="1600" b="1" dirty="0"/>
                        <a:t>BIC</a:t>
                      </a:r>
                      <a:endParaRPr lang="es-E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705.043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dirty="0"/>
                        <a:t>681.01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057047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5E6344BA-738A-48C0-B24E-45078BE63C99}"/>
              </a:ext>
            </a:extLst>
          </p:cNvPr>
          <p:cNvSpPr txBox="1"/>
          <p:nvPr/>
        </p:nvSpPr>
        <p:spPr>
          <a:xfrm>
            <a:off x="7023961" y="5305861"/>
            <a:ext cx="496916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1800" dirty="0">
                <a:solidFill>
                  <a:srgbClr val="FF0000"/>
                </a:solidFill>
              </a:rPr>
              <a:t>Para la variable </a:t>
            </a:r>
            <a:r>
              <a:rPr lang="es-PE" dirty="0">
                <a:solidFill>
                  <a:srgbClr val="FF0000"/>
                </a:solidFill>
              </a:rPr>
              <a:t>“nueva medicina”, ¿cuál medida de asociación es la correcta para estimar el efecto causal de la nueva medicina?</a:t>
            </a:r>
            <a:endParaRPr lang="es-ES" sz="1800" dirty="0">
              <a:solidFill>
                <a:srgbClr val="FF0000"/>
              </a:solidFill>
            </a:endParaRPr>
          </a:p>
        </p:txBody>
      </p:sp>
      <p:sp>
        <p:nvSpPr>
          <p:cNvPr id="3" name="Flecha: hacia abajo 2">
            <a:extLst>
              <a:ext uri="{FF2B5EF4-FFF2-40B4-BE49-F238E27FC236}">
                <a16:creationId xmlns:a16="http://schemas.microsoft.com/office/drawing/2014/main" id="{22428BCB-338D-45F5-BAAD-D532C6260CD4}"/>
              </a:ext>
            </a:extLst>
          </p:cNvPr>
          <p:cNvSpPr/>
          <p:nvPr/>
        </p:nvSpPr>
        <p:spPr>
          <a:xfrm>
            <a:off x="5514567" y="5125841"/>
            <a:ext cx="360040" cy="36004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44006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7F22A-627C-C8EC-0E7A-13E8EA2A6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Reglas de d-separación para </a:t>
            </a:r>
            <a:r>
              <a:rPr lang="es-ES" b="1" dirty="0" err="1"/>
              <a:t>dummies</a:t>
            </a:r>
            <a:r>
              <a:rPr lang="es-ES" b="1" dirty="0"/>
              <a:t> (1/3)</a:t>
            </a:r>
            <a:endParaRPr lang="es-MX" b="1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4D1D9AA1-DA28-D721-C904-449D56671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8467"/>
            <a:ext cx="10515600" cy="102515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s-ES" dirty="0"/>
              <a:t>Difíciles de explicar. Así que en vez de ver cada regla, veremos figuras de sus consecuencias prácticas en lenguaje coloquial.</a:t>
            </a:r>
          </a:p>
          <a:p>
            <a:pPr algn="just"/>
            <a:r>
              <a:rPr lang="es-ES" dirty="0"/>
              <a:t>Regla 1:</a:t>
            </a:r>
          </a:p>
          <a:p>
            <a:pPr marL="0" indent="0" algn="just">
              <a:buNone/>
            </a:pPr>
            <a:endParaRPr lang="es-ES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E1B0F0BC-CDB2-4FC0-7169-F93360E0655C}"/>
              </a:ext>
            </a:extLst>
          </p:cNvPr>
          <p:cNvGrpSpPr/>
          <p:nvPr/>
        </p:nvGrpSpPr>
        <p:grpSpPr>
          <a:xfrm>
            <a:off x="7071401" y="2767984"/>
            <a:ext cx="2151504" cy="1175354"/>
            <a:chOff x="8617373" y="1994035"/>
            <a:chExt cx="2151504" cy="1175354"/>
          </a:xfrm>
        </p:grpSpPr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9D679AA4-968F-B224-6D62-3B3FAFAA7BF8}"/>
                </a:ext>
              </a:extLst>
            </p:cNvPr>
            <p:cNvSpPr txBox="1"/>
            <p:nvPr/>
          </p:nvSpPr>
          <p:spPr>
            <a:xfrm>
              <a:off x="9286893" y="1994035"/>
              <a:ext cx="528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/>
                <a:t>C</a:t>
              </a:r>
              <a:endParaRPr lang="es-MX" b="1" dirty="0"/>
            </a:p>
          </p:txBody>
        </p: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C9A9873A-84EE-71CC-454C-BABF973D4CEB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8888506" y="2178701"/>
              <a:ext cx="398387" cy="58844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ector recto de flecha 7">
              <a:extLst>
                <a:ext uri="{FF2B5EF4-FFF2-40B4-BE49-F238E27FC236}">
                  <a16:creationId xmlns:a16="http://schemas.microsoft.com/office/drawing/2014/main" id="{5AEFFF84-0927-F288-A550-1A9E291B959E}"/>
                </a:ext>
              </a:extLst>
            </p:cNvPr>
            <p:cNvCxnSpPr>
              <a:cxnSpLocks/>
            </p:cNvCxnSpPr>
            <p:nvPr/>
          </p:nvCxnSpPr>
          <p:spPr>
            <a:xfrm>
              <a:off x="9903783" y="2178701"/>
              <a:ext cx="486311" cy="58844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9070CEB0-7916-4136-428D-5DB44E1C594F}"/>
                </a:ext>
              </a:extLst>
            </p:cNvPr>
            <p:cNvSpPr txBox="1"/>
            <p:nvPr/>
          </p:nvSpPr>
          <p:spPr>
            <a:xfrm>
              <a:off x="8617373" y="2800057"/>
              <a:ext cx="528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/>
                <a:t>X</a:t>
              </a:r>
              <a:endParaRPr lang="es-MX" b="1" dirty="0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16FA1F1E-9829-1B26-0948-9EF0F211B424}"/>
                </a:ext>
              </a:extLst>
            </p:cNvPr>
            <p:cNvSpPr txBox="1"/>
            <p:nvPr/>
          </p:nvSpPr>
          <p:spPr>
            <a:xfrm>
              <a:off x="10239959" y="2800057"/>
              <a:ext cx="528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/>
                <a:t>Y</a:t>
              </a:r>
              <a:endParaRPr lang="es-MX" b="1" dirty="0"/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19766DB1-65BF-F49E-8F82-959394E867AF}"/>
              </a:ext>
            </a:extLst>
          </p:cNvPr>
          <p:cNvGrpSpPr/>
          <p:nvPr/>
        </p:nvGrpSpPr>
        <p:grpSpPr>
          <a:xfrm>
            <a:off x="1455751" y="2801102"/>
            <a:ext cx="2158804" cy="1044796"/>
            <a:chOff x="8617373" y="2768917"/>
            <a:chExt cx="2158804" cy="1044796"/>
          </a:xfrm>
        </p:grpSpPr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AC3A979A-9D53-4524-3316-E1EC53FE937C}"/>
                </a:ext>
              </a:extLst>
            </p:cNvPr>
            <p:cNvSpPr txBox="1"/>
            <p:nvPr/>
          </p:nvSpPr>
          <p:spPr>
            <a:xfrm>
              <a:off x="9488315" y="3444381"/>
              <a:ext cx="528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/>
                <a:t>C</a:t>
              </a:r>
              <a:endParaRPr lang="es-MX" b="1" dirty="0"/>
            </a:p>
          </p:txBody>
        </p: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1B23C878-87FC-78E3-6805-93683C266C8F}"/>
                </a:ext>
              </a:extLst>
            </p:cNvPr>
            <p:cNvCxnSpPr>
              <a:cxnSpLocks/>
            </p:cNvCxnSpPr>
            <p:nvPr/>
          </p:nvCxnSpPr>
          <p:spPr>
            <a:xfrm>
              <a:off x="9066493" y="3138249"/>
              <a:ext cx="484859" cy="54593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B0E8C670-8FB7-9622-9EBE-57847B0B3CCD}"/>
                </a:ext>
              </a:extLst>
            </p:cNvPr>
            <p:cNvCxnSpPr>
              <a:cxnSpLocks/>
              <a:endCxn id="12" idx="3"/>
            </p:cNvCxnSpPr>
            <p:nvPr/>
          </p:nvCxnSpPr>
          <p:spPr>
            <a:xfrm flipH="1">
              <a:off x="10017233" y="3073803"/>
              <a:ext cx="293063" cy="55524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5A32BBB0-53E3-7728-AADF-B2B8A8AA2554}"/>
                </a:ext>
              </a:extLst>
            </p:cNvPr>
            <p:cNvSpPr txBox="1"/>
            <p:nvPr/>
          </p:nvSpPr>
          <p:spPr>
            <a:xfrm>
              <a:off x="8617373" y="2800057"/>
              <a:ext cx="528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/>
                <a:t>X</a:t>
              </a:r>
              <a:endParaRPr lang="es-MX" b="1" dirty="0"/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A2B826B5-F9A4-762B-E401-E28BE8CC31F7}"/>
                </a:ext>
              </a:extLst>
            </p:cNvPr>
            <p:cNvSpPr txBox="1"/>
            <p:nvPr/>
          </p:nvSpPr>
          <p:spPr>
            <a:xfrm>
              <a:off x="10247259" y="2768917"/>
              <a:ext cx="528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/>
                <a:t>Y</a:t>
              </a:r>
              <a:endParaRPr lang="es-MX" b="1" dirty="0"/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54D99080-0A05-4BEA-9D37-98FACE1747D5}"/>
              </a:ext>
            </a:extLst>
          </p:cNvPr>
          <p:cNvSpPr txBox="1"/>
          <p:nvPr/>
        </p:nvSpPr>
        <p:spPr>
          <a:xfrm>
            <a:off x="391315" y="4062919"/>
            <a:ext cx="522165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/>
              <a:t>Idea 1: Todo camino con </a:t>
            </a:r>
            <a:r>
              <a:rPr lang="es-ES" sz="1600" b="1" dirty="0" err="1"/>
              <a:t>collider</a:t>
            </a:r>
            <a:r>
              <a:rPr lang="es-ES" sz="1600" b="1" dirty="0"/>
              <a:t> está siempre bloqueado: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En camino X-Y-C, no hay pase de información </a:t>
            </a:r>
            <a:r>
              <a:rPr lang="es-ES" sz="1600" dirty="0" err="1"/>
              <a:t>asociacional</a:t>
            </a:r>
            <a:r>
              <a:rPr lang="es-ES" sz="1600" dirty="0"/>
              <a:t> estadística por ese camino.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En ejemplo, X e Y son independientes (no hay asociación estadística observada): Independencia no condicional.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Análisis de datos de X en Y encontraría: No asociación estadística.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En base a esto, concluimos “No efecto causal de X en Y”</a:t>
            </a:r>
          </a:p>
        </p:txBody>
      </p:sp>
      <p:pic>
        <p:nvPicPr>
          <p:cNvPr id="1026" name="Picture 2" descr="Image result for caño cerrado y caño abierto">
            <a:extLst>
              <a:ext uri="{FF2B5EF4-FFF2-40B4-BE49-F238E27FC236}">
                <a16:creationId xmlns:a16="http://schemas.microsoft.com/office/drawing/2014/main" id="{7908B13D-96B5-5B81-3092-92D7F3EEA7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654" b="39445"/>
          <a:stretch/>
        </p:blipFill>
        <p:spPr bwMode="auto">
          <a:xfrm>
            <a:off x="4030738" y="2985768"/>
            <a:ext cx="911843" cy="749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mage result for caño cerrado y caño abierto">
            <a:extLst>
              <a:ext uri="{FF2B5EF4-FFF2-40B4-BE49-F238E27FC236}">
                <a16:creationId xmlns:a16="http://schemas.microsoft.com/office/drawing/2014/main" id="{B15B73BF-8A93-64CF-520A-8C8494B87A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54"/>
          <a:stretch/>
        </p:blipFill>
        <p:spPr bwMode="auto">
          <a:xfrm>
            <a:off x="10993275" y="4561733"/>
            <a:ext cx="911844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8B8A6C6E-6E0E-6931-F1F1-8E808A08964C}"/>
              </a:ext>
            </a:extLst>
          </p:cNvPr>
          <p:cNvSpPr txBox="1"/>
          <p:nvPr/>
        </p:nvSpPr>
        <p:spPr>
          <a:xfrm>
            <a:off x="5977502" y="3929149"/>
            <a:ext cx="473733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/>
              <a:t>Idea 2: Todo camino sin </a:t>
            </a:r>
            <a:r>
              <a:rPr lang="es-ES" sz="1600" b="1" dirty="0" err="1"/>
              <a:t>collider</a:t>
            </a:r>
            <a:r>
              <a:rPr lang="es-ES" sz="1600" b="1" dirty="0"/>
              <a:t> está siempre abierto: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En camino X-C-Y, hay pase de información </a:t>
            </a:r>
            <a:r>
              <a:rPr lang="es-ES" sz="1600" dirty="0" err="1"/>
              <a:t>asociacional</a:t>
            </a: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En ejemplo, X e Y son dependientes (hay asociación estadística observada): Dependencia no condicional.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Análisis de datos de X en Y encontraría: Asociación </a:t>
            </a:r>
            <a:r>
              <a:rPr lang="es-MX" sz="1600" dirty="0" err="1"/>
              <a:t>estadísitca</a:t>
            </a:r>
            <a:r>
              <a:rPr lang="es-MX" sz="1600" dirty="0"/>
              <a:t> de X en 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 En base a esto concluiríamos: “X causa Y”, PERO,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Sabemos que X NO CAUSA Y. Entonces, esta asociación observada sería espuria. </a:t>
            </a:r>
          </a:p>
        </p:txBody>
      </p:sp>
    </p:spTree>
    <p:extLst>
      <p:ext uri="{BB962C8B-B14F-4D97-AF65-F5344CB8AC3E}">
        <p14:creationId xmlns:p14="http://schemas.microsoft.com/office/powerpoint/2010/main" val="40527403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7F22A-627C-C8EC-0E7A-13E8EA2A6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Reglas de d-separación para </a:t>
            </a:r>
            <a:r>
              <a:rPr lang="es-ES" b="1" dirty="0" err="1"/>
              <a:t>dummies</a:t>
            </a:r>
            <a:r>
              <a:rPr lang="es-ES" b="1" dirty="0"/>
              <a:t> (2/3)</a:t>
            </a:r>
            <a:endParaRPr lang="es-MX" b="1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4D1D9AA1-DA28-D721-C904-449D56671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8467"/>
            <a:ext cx="10515600" cy="1025153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Regla 2:</a:t>
            </a:r>
          </a:p>
          <a:p>
            <a:pPr marL="0" indent="0" algn="just">
              <a:buNone/>
            </a:pPr>
            <a:endParaRPr lang="es-ES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E1B0F0BC-CDB2-4FC0-7169-F93360E0655C}"/>
              </a:ext>
            </a:extLst>
          </p:cNvPr>
          <p:cNvGrpSpPr/>
          <p:nvPr/>
        </p:nvGrpSpPr>
        <p:grpSpPr>
          <a:xfrm>
            <a:off x="7071401" y="2767984"/>
            <a:ext cx="2151504" cy="1175354"/>
            <a:chOff x="8617373" y="1994035"/>
            <a:chExt cx="2151504" cy="1175354"/>
          </a:xfrm>
        </p:grpSpPr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9D679AA4-968F-B224-6D62-3B3FAFAA7BF8}"/>
                </a:ext>
              </a:extLst>
            </p:cNvPr>
            <p:cNvSpPr txBox="1"/>
            <p:nvPr/>
          </p:nvSpPr>
          <p:spPr>
            <a:xfrm>
              <a:off x="9286893" y="1994035"/>
              <a:ext cx="528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/>
                <a:t>C</a:t>
              </a:r>
              <a:endParaRPr lang="es-MX" b="1" dirty="0"/>
            </a:p>
          </p:txBody>
        </p: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C9A9873A-84EE-71CC-454C-BABF973D4CEB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8888506" y="2178701"/>
              <a:ext cx="398387" cy="58844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ector recto de flecha 7">
              <a:extLst>
                <a:ext uri="{FF2B5EF4-FFF2-40B4-BE49-F238E27FC236}">
                  <a16:creationId xmlns:a16="http://schemas.microsoft.com/office/drawing/2014/main" id="{5AEFFF84-0927-F288-A550-1A9E291B959E}"/>
                </a:ext>
              </a:extLst>
            </p:cNvPr>
            <p:cNvCxnSpPr>
              <a:cxnSpLocks/>
            </p:cNvCxnSpPr>
            <p:nvPr/>
          </p:nvCxnSpPr>
          <p:spPr>
            <a:xfrm>
              <a:off x="9903783" y="2178701"/>
              <a:ext cx="486311" cy="58844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9070CEB0-7916-4136-428D-5DB44E1C594F}"/>
                </a:ext>
              </a:extLst>
            </p:cNvPr>
            <p:cNvSpPr txBox="1"/>
            <p:nvPr/>
          </p:nvSpPr>
          <p:spPr>
            <a:xfrm>
              <a:off x="8617373" y="2800057"/>
              <a:ext cx="528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/>
                <a:t>X</a:t>
              </a:r>
              <a:endParaRPr lang="es-MX" b="1" dirty="0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16FA1F1E-9829-1B26-0948-9EF0F211B424}"/>
                </a:ext>
              </a:extLst>
            </p:cNvPr>
            <p:cNvSpPr txBox="1"/>
            <p:nvPr/>
          </p:nvSpPr>
          <p:spPr>
            <a:xfrm>
              <a:off x="10239959" y="2800057"/>
              <a:ext cx="528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/>
                <a:t>Y</a:t>
              </a:r>
              <a:endParaRPr lang="es-MX" b="1" dirty="0"/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19766DB1-65BF-F49E-8F82-959394E867AF}"/>
              </a:ext>
            </a:extLst>
          </p:cNvPr>
          <p:cNvGrpSpPr/>
          <p:nvPr/>
        </p:nvGrpSpPr>
        <p:grpSpPr>
          <a:xfrm>
            <a:off x="1455751" y="2801102"/>
            <a:ext cx="2158804" cy="1044796"/>
            <a:chOff x="8617373" y="2768917"/>
            <a:chExt cx="2158804" cy="1044796"/>
          </a:xfrm>
        </p:grpSpPr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AC3A979A-9D53-4524-3316-E1EC53FE937C}"/>
                </a:ext>
              </a:extLst>
            </p:cNvPr>
            <p:cNvSpPr txBox="1"/>
            <p:nvPr/>
          </p:nvSpPr>
          <p:spPr>
            <a:xfrm>
              <a:off x="9488315" y="3444381"/>
              <a:ext cx="528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/>
                <a:t>C</a:t>
              </a:r>
              <a:endParaRPr lang="es-MX" b="1" dirty="0"/>
            </a:p>
          </p:txBody>
        </p: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1B23C878-87FC-78E3-6805-93683C266C8F}"/>
                </a:ext>
              </a:extLst>
            </p:cNvPr>
            <p:cNvCxnSpPr>
              <a:cxnSpLocks/>
            </p:cNvCxnSpPr>
            <p:nvPr/>
          </p:nvCxnSpPr>
          <p:spPr>
            <a:xfrm>
              <a:off x="9066493" y="3138249"/>
              <a:ext cx="484859" cy="54593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B0E8C670-8FB7-9622-9EBE-57847B0B3CCD}"/>
                </a:ext>
              </a:extLst>
            </p:cNvPr>
            <p:cNvCxnSpPr>
              <a:cxnSpLocks/>
              <a:endCxn id="12" idx="3"/>
            </p:cNvCxnSpPr>
            <p:nvPr/>
          </p:nvCxnSpPr>
          <p:spPr>
            <a:xfrm flipH="1">
              <a:off x="10017233" y="3073803"/>
              <a:ext cx="293063" cy="55524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5A32BBB0-53E3-7728-AADF-B2B8A8AA2554}"/>
                </a:ext>
              </a:extLst>
            </p:cNvPr>
            <p:cNvSpPr txBox="1"/>
            <p:nvPr/>
          </p:nvSpPr>
          <p:spPr>
            <a:xfrm>
              <a:off x="8617373" y="2800057"/>
              <a:ext cx="528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/>
                <a:t>X</a:t>
              </a:r>
              <a:endParaRPr lang="es-MX" b="1" dirty="0"/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A2B826B5-F9A4-762B-E401-E28BE8CC31F7}"/>
                </a:ext>
              </a:extLst>
            </p:cNvPr>
            <p:cNvSpPr txBox="1"/>
            <p:nvPr/>
          </p:nvSpPr>
          <p:spPr>
            <a:xfrm>
              <a:off x="10247259" y="2768917"/>
              <a:ext cx="528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/>
                <a:t>Y</a:t>
              </a:r>
              <a:endParaRPr lang="es-MX" b="1" dirty="0"/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54D99080-0A05-4BEA-9D37-98FACE1747D5}"/>
              </a:ext>
            </a:extLst>
          </p:cNvPr>
          <p:cNvSpPr txBox="1"/>
          <p:nvPr/>
        </p:nvSpPr>
        <p:spPr>
          <a:xfrm>
            <a:off x="391315" y="4062919"/>
            <a:ext cx="522165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/>
              <a:t>Idea 1: Si se condiciona en un colisionador, este camino  se abre: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Si se condiciona en C, el camino X-[C]-Y sí permite pase de información </a:t>
            </a:r>
            <a:r>
              <a:rPr lang="es-MX" sz="1600" dirty="0" err="1"/>
              <a:t>asociacional</a:t>
            </a:r>
            <a:r>
              <a:rPr lang="es-MX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En ejemplo, X e Y son </a:t>
            </a:r>
            <a:r>
              <a:rPr lang="es-MX" sz="1600" dirty="0" err="1"/>
              <a:t>dependedientes</a:t>
            </a:r>
            <a:r>
              <a:rPr lang="es-MX" sz="1600" dirty="0"/>
              <a:t> condicionados en 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Análisis de datos de X en Y, ajustado por C, encontraría que X se asocia a 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En base a esto </a:t>
            </a:r>
            <a:r>
              <a:rPr lang="es-MX" sz="1600" dirty="0" err="1"/>
              <a:t>concluiriamso</a:t>
            </a:r>
            <a:r>
              <a:rPr lang="es-MX" sz="1600" dirty="0"/>
              <a:t> que “X causa Y”, PERO, sabemos que X NO CAUSA Y. Entonces esta asociación sería espuria.</a:t>
            </a:r>
          </a:p>
        </p:txBody>
      </p:sp>
      <p:pic>
        <p:nvPicPr>
          <p:cNvPr id="18" name="Picture 2" descr="Image result for caño cerrado y caño abierto">
            <a:extLst>
              <a:ext uri="{FF2B5EF4-FFF2-40B4-BE49-F238E27FC236}">
                <a16:creationId xmlns:a16="http://schemas.microsoft.com/office/drawing/2014/main" id="{B15B73BF-8A93-64CF-520A-8C8494B87A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54"/>
          <a:stretch/>
        </p:blipFill>
        <p:spPr bwMode="auto">
          <a:xfrm>
            <a:off x="4877151" y="1939733"/>
            <a:ext cx="911844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8B8A6C6E-6E0E-6931-F1F1-8E808A08964C}"/>
              </a:ext>
            </a:extLst>
          </p:cNvPr>
          <p:cNvSpPr txBox="1"/>
          <p:nvPr/>
        </p:nvSpPr>
        <p:spPr>
          <a:xfrm>
            <a:off x="5989145" y="3976249"/>
            <a:ext cx="58115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/>
              <a:t>Idea 2: Condicionar por una variable no </a:t>
            </a:r>
            <a:r>
              <a:rPr lang="es-ES" sz="1600" b="1" dirty="0" err="1"/>
              <a:t>colisionadora</a:t>
            </a:r>
            <a:r>
              <a:rPr lang="es-ES" sz="1600" b="1" dirty="0"/>
              <a:t> bloquea el camino: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Si se condiciona por C, el camino X-[C]-Y, no permite pase de información </a:t>
            </a:r>
            <a:r>
              <a:rPr lang="es-ES" sz="1600" dirty="0" err="1"/>
              <a:t>asociacional</a:t>
            </a:r>
            <a:r>
              <a:rPr lang="es-E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En ejemplo, X e Y son independientes condicional en 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Análisis de datos de X en Y, ajustado por C, encontraría que X no se asocia a 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En base a esto concluiríamos que “X no causa Y”, y esto es correcto, X NO CAUSA Y. Entonces esta asociación observada estima el efecto causal de interés: Efecto causal es identificable.</a:t>
            </a:r>
            <a:endParaRPr lang="es-MX" sz="1600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1D836A2F-B975-3830-F031-0668BBB3D50B}"/>
              </a:ext>
            </a:extLst>
          </p:cNvPr>
          <p:cNvSpPr/>
          <p:nvPr/>
        </p:nvSpPr>
        <p:spPr>
          <a:xfrm>
            <a:off x="2389731" y="3476566"/>
            <a:ext cx="421822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22" name="Picture 2" descr="Image result for caño cerrado y caño abierto">
            <a:extLst>
              <a:ext uri="{FF2B5EF4-FFF2-40B4-BE49-F238E27FC236}">
                <a16:creationId xmlns:a16="http://schemas.microsoft.com/office/drawing/2014/main" id="{286D1017-EF99-10F1-5EDE-B7B585559A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654" b="39445"/>
          <a:stretch/>
        </p:blipFill>
        <p:spPr bwMode="auto">
          <a:xfrm>
            <a:off x="2629715" y="1995520"/>
            <a:ext cx="911843" cy="749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654E6FE2-F7C0-8DC6-30F1-5B0ECB818D16}"/>
              </a:ext>
            </a:extLst>
          </p:cNvPr>
          <p:cNvCxnSpPr>
            <a:cxnSpLocks/>
          </p:cNvCxnSpPr>
          <p:nvPr/>
        </p:nvCxnSpPr>
        <p:spPr>
          <a:xfrm flipV="1">
            <a:off x="3541558" y="2308052"/>
            <a:ext cx="1316033" cy="2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6" name="Picture 2" descr="Image result for caño cerrado y caño abierto">
            <a:extLst>
              <a:ext uri="{FF2B5EF4-FFF2-40B4-BE49-F238E27FC236}">
                <a16:creationId xmlns:a16="http://schemas.microsoft.com/office/drawing/2014/main" id="{A73C48B1-0706-72AC-8495-CBBCC3F3E1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54"/>
          <a:stretch/>
        </p:blipFill>
        <p:spPr bwMode="auto">
          <a:xfrm>
            <a:off x="8145044" y="1696045"/>
            <a:ext cx="911844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902E337D-D767-BDDC-2AE2-8538856F3936}"/>
              </a:ext>
            </a:extLst>
          </p:cNvPr>
          <p:cNvCxnSpPr>
            <a:cxnSpLocks/>
          </p:cNvCxnSpPr>
          <p:nvPr/>
        </p:nvCxnSpPr>
        <p:spPr>
          <a:xfrm flipV="1">
            <a:off x="9125924" y="2064471"/>
            <a:ext cx="1316033" cy="2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8" name="Picture 2" descr="Image result for caño cerrado y caño abierto">
            <a:extLst>
              <a:ext uri="{FF2B5EF4-FFF2-40B4-BE49-F238E27FC236}">
                <a16:creationId xmlns:a16="http://schemas.microsoft.com/office/drawing/2014/main" id="{D98D8000-E2D7-9E98-34AA-8FF9E7944E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654" b="39445"/>
          <a:stretch/>
        </p:blipFill>
        <p:spPr bwMode="auto">
          <a:xfrm>
            <a:off x="10451737" y="1690688"/>
            <a:ext cx="911843" cy="749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193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7F22A-627C-C8EC-0E7A-13E8EA2A6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¿Qué significa condicionar en otra variable?</a:t>
            </a:r>
            <a:endParaRPr lang="es-MX" b="1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4D1D9AA1-DA28-D721-C904-449D56671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728"/>
            <a:ext cx="10515600" cy="5059272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Puede significar hacerlo en el análisis:</a:t>
            </a:r>
          </a:p>
          <a:p>
            <a:pPr lvl="1" algn="just"/>
            <a:r>
              <a:rPr lang="es-ES" dirty="0"/>
              <a:t>Estratificar</a:t>
            </a:r>
          </a:p>
          <a:p>
            <a:pPr lvl="1" algn="just"/>
            <a:r>
              <a:rPr lang="es-ES" dirty="0"/>
              <a:t>Ajustar por regresión</a:t>
            </a:r>
          </a:p>
          <a:p>
            <a:pPr lvl="1" algn="just"/>
            <a:r>
              <a:rPr lang="es-ES" dirty="0" err="1"/>
              <a:t>Pareamiento</a:t>
            </a:r>
            <a:r>
              <a:rPr lang="es-ES" dirty="0"/>
              <a:t> en análisis</a:t>
            </a:r>
          </a:p>
          <a:p>
            <a:pPr lvl="1" algn="just"/>
            <a:endParaRPr lang="es-ES" dirty="0"/>
          </a:p>
          <a:p>
            <a:pPr algn="just"/>
            <a:r>
              <a:rPr lang="es-ES" dirty="0"/>
              <a:t>Pero también en el diseño:</a:t>
            </a:r>
          </a:p>
          <a:p>
            <a:pPr lvl="1" algn="just"/>
            <a:r>
              <a:rPr lang="es-ES" dirty="0"/>
              <a:t>Restricción</a:t>
            </a:r>
          </a:p>
          <a:p>
            <a:pPr lvl="1" algn="just"/>
            <a:r>
              <a:rPr lang="es-ES" dirty="0" err="1"/>
              <a:t>Pareamiento</a:t>
            </a:r>
            <a:r>
              <a:rPr lang="es-ES" dirty="0"/>
              <a:t> en diseño</a:t>
            </a:r>
          </a:p>
          <a:p>
            <a:pPr marL="0" indent="0" algn="just">
              <a:buNone/>
            </a:pPr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4919759-91F4-794D-51A9-686C23E8514F}"/>
              </a:ext>
            </a:extLst>
          </p:cNvPr>
          <p:cNvSpPr/>
          <p:nvPr/>
        </p:nvSpPr>
        <p:spPr>
          <a:xfrm>
            <a:off x="5885089" y="2418731"/>
            <a:ext cx="421822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</a:t>
            </a:r>
            <a:endParaRPr lang="es-MX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539FEC3-A287-7CD4-8289-7772A466181C}"/>
              </a:ext>
            </a:extLst>
          </p:cNvPr>
          <p:cNvSpPr/>
          <p:nvPr/>
        </p:nvSpPr>
        <p:spPr>
          <a:xfrm>
            <a:off x="5512812" y="4262072"/>
            <a:ext cx="1936858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 = Hospitalizados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783345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7F22A-627C-C8EC-0E7A-13E8EA2A6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30" y="-109460"/>
            <a:ext cx="10515600" cy="1325563"/>
          </a:xfrm>
        </p:spPr>
        <p:txBody>
          <a:bodyPr/>
          <a:lstStyle/>
          <a:p>
            <a:pPr algn="ctr"/>
            <a:r>
              <a:rPr lang="es-ES" b="1" dirty="0"/>
              <a:t>Hagamos lo mismo para estos DAG</a:t>
            </a:r>
            <a:endParaRPr lang="es-MX" b="1" dirty="0"/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DB3A4FFD-2909-EC80-C91D-34A98B46D8C3}"/>
              </a:ext>
            </a:extLst>
          </p:cNvPr>
          <p:cNvGrpSpPr/>
          <p:nvPr/>
        </p:nvGrpSpPr>
        <p:grpSpPr>
          <a:xfrm>
            <a:off x="7429977" y="1720649"/>
            <a:ext cx="2151504" cy="1175354"/>
            <a:chOff x="8617373" y="1994035"/>
            <a:chExt cx="2151504" cy="1175354"/>
          </a:xfrm>
        </p:grpSpPr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B332AACD-E26C-713F-6988-F2E0075B7A4B}"/>
                </a:ext>
              </a:extLst>
            </p:cNvPr>
            <p:cNvSpPr txBox="1"/>
            <p:nvPr/>
          </p:nvSpPr>
          <p:spPr>
            <a:xfrm>
              <a:off x="9286893" y="1994035"/>
              <a:ext cx="528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/>
                <a:t>C</a:t>
              </a:r>
              <a:endParaRPr lang="es-MX" b="1" dirty="0"/>
            </a:p>
          </p:txBody>
        </p:sp>
        <p:cxnSp>
          <p:nvCxnSpPr>
            <p:cNvPr id="31" name="Conector recto de flecha 30">
              <a:extLst>
                <a:ext uri="{FF2B5EF4-FFF2-40B4-BE49-F238E27FC236}">
                  <a16:creationId xmlns:a16="http://schemas.microsoft.com/office/drawing/2014/main" id="{8BE6AC08-0E38-52BA-B5EC-239F8E2F0912}"/>
                </a:ext>
              </a:extLst>
            </p:cNvPr>
            <p:cNvCxnSpPr>
              <a:cxnSpLocks/>
              <a:stCxn id="30" idx="1"/>
            </p:cNvCxnSpPr>
            <p:nvPr/>
          </p:nvCxnSpPr>
          <p:spPr>
            <a:xfrm flipH="1">
              <a:off x="8888506" y="2178701"/>
              <a:ext cx="398387" cy="58844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cto de flecha 31">
              <a:extLst>
                <a:ext uri="{FF2B5EF4-FFF2-40B4-BE49-F238E27FC236}">
                  <a16:creationId xmlns:a16="http://schemas.microsoft.com/office/drawing/2014/main" id="{15B9A056-C7ED-E1A4-3C5A-95CD5A768D3A}"/>
                </a:ext>
              </a:extLst>
            </p:cNvPr>
            <p:cNvCxnSpPr>
              <a:cxnSpLocks/>
            </p:cNvCxnSpPr>
            <p:nvPr/>
          </p:nvCxnSpPr>
          <p:spPr>
            <a:xfrm>
              <a:off x="9903783" y="2178701"/>
              <a:ext cx="486311" cy="58844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E08188CA-DB58-0B78-2A22-2E89371897BB}"/>
                </a:ext>
              </a:extLst>
            </p:cNvPr>
            <p:cNvSpPr txBox="1"/>
            <p:nvPr/>
          </p:nvSpPr>
          <p:spPr>
            <a:xfrm>
              <a:off x="8617373" y="2800057"/>
              <a:ext cx="528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/>
                <a:t>X</a:t>
              </a:r>
              <a:endParaRPr lang="es-MX" b="1" dirty="0"/>
            </a:p>
          </p:txBody>
        </p:sp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8573458C-ED5B-CCAE-C96A-AF6C44528BA6}"/>
                </a:ext>
              </a:extLst>
            </p:cNvPr>
            <p:cNvSpPr txBox="1"/>
            <p:nvPr/>
          </p:nvSpPr>
          <p:spPr>
            <a:xfrm>
              <a:off x="10239959" y="2800057"/>
              <a:ext cx="528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/>
                <a:t>Y</a:t>
              </a:r>
              <a:endParaRPr lang="es-MX" b="1" dirty="0"/>
            </a:p>
          </p:txBody>
        </p:sp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58991F9F-0BC9-A2C0-7D10-D0CBFAA93884}"/>
              </a:ext>
            </a:extLst>
          </p:cNvPr>
          <p:cNvGrpSpPr/>
          <p:nvPr/>
        </p:nvGrpSpPr>
        <p:grpSpPr>
          <a:xfrm>
            <a:off x="1527469" y="1907854"/>
            <a:ext cx="2158804" cy="1044796"/>
            <a:chOff x="8617373" y="2768917"/>
            <a:chExt cx="2158804" cy="1044796"/>
          </a:xfrm>
        </p:grpSpPr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F3287376-8663-E671-60BE-73E91E1528CC}"/>
                </a:ext>
              </a:extLst>
            </p:cNvPr>
            <p:cNvSpPr txBox="1"/>
            <p:nvPr/>
          </p:nvSpPr>
          <p:spPr>
            <a:xfrm>
              <a:off x="9488315" y="3444381"/>
              <a:ext cx="528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/>
                <a:t>C</a:t>
              </a:r>
              <a:endParaRPr lang="es-MX" b="1" dirty="0"/>
            </a:p>
          </p:txBody>
        </p:sp>
        <p:cxnSp>
          <p:nvCxnSpPr>
            <p:cNvPr id="37" name="Conector recto de flecha 36">
              <a:extLst>
                <a:ext uri="{FF2B5EF4-FFF2-40B4-BE49-F238E27FC236}">
                  <a16:creationId xmlns:a16="http://schemas.microsoft.com/office/drawing/2014/main" id="{1E6EC1D4-6C36-5D2E-827D-5D09A45FEA04}"/>
                </a:ext>
              </a:extLst>
            </p:cNvPr>
            <p:cNvCxnSpPr>
              <a:cxnSpLocks/>
            </p:cNvCxnSpPr>
            <p:nvPr/>
          </p:nvCxnSpPr>
          <p:spPr>
            <a:xfrm>
              <a:off x="9066493" y="3138249"/>
              <a:ext cx="484859" cy="54593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ector recto de flecha 37">
              <a:extLst>
                <a:ext uri="{FF2B5EF4-FFF2-40B4-BE49-F238E27FC236}">
                  <a16:creationId xmlns:a16="http://schemas.microsoft.com/office/drawing/2014/main" id="{268804C1-95FB-38DB-E2E9-D6AD74F2216F}"/>
                </a:ext>
              </a:extLst>
            </p:cNvPr>
            <p:cNvCxnSpPr>
              <a:cxnSpLocks/>
              <a:endCxn id="36" idx="3"/>
            </p:cNvCxnSpPr>
            <p:nvPr/>
          </p:nvCxnSpPr>
          <p:spPr>
            <a:xfrm flipH="1">
              <a:off x="10017233" y="3073803"/>
              <a:ext cx="293063" cy="55524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B0D53B92-BD51-F5C7-DD68-9C8DCCBA0C6D}"/>
                </a:ext>
              </a:extLst>
            </p:cNvPr>
            <p:cNvSpPr txBox="1"/>
            <p:nvPr/>
          </p:nvSpPr>
          <p:spPr>
            <a:xfrm>
              <a:off x="8617373" y="2800057"/>
              <a:ext cx="528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/>
                <a:t>X</a:t>
              </a:r>
              <a:endParaRPr lang="es-MX" b="1" dirty="0"/>
            </a:p>
          </p:txBody>
        </p:sp>
        <p:sp>
          <p:nvSpPr>
            <p:cNvPr id="40" name="CuadroTexto 39">
              <a:extLst>
                <a:ext uri="{FF2B5EF4-FFF2-40B4-BE49-F238E27FC236}">
                  <a16:creationId xmlns:a16="http://schemas.microsoft.com/office/drawing/2014/main" id="{852DCBE3-EA52-29E3-4690-541DAE432988}"/>
                </a:ext>
              </a:extLst>
            </p:cNvPr>
            <p:cNvSpPr txBox="1"/>
            <p:nvPr/>
          </p:nvSpPr>
          <p:spPr>
            <a:xfrm>
              <a:off x="10247259" y="2768917"/>
              <a:ext cx="528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/>
                <a:t>Y</a:t>
              </a:r>
              <a:endParaRPr lang="es-MX" b="1" dirty="0"/>
            </a:p>
          </p:txBody>
        </p:sp>
      </p:grp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6CC7A646-BC0A-CB38-3385-1CFD0658CB25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945324" y="2051776"/>
            <a:ext cx="1212031" cy="4074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8ECCE383-6445-D63A-1D62-E7C783F11509}"/>
              </a:ext>
            </a:extLst>
          </p:cNvPr>
          <p:cNvCxnSpPr>
            <a:cxnSpLocks/>
          </p:cNvCxnSpPr>
          <p:nvPr/>
        </p:nvCxnSpPr>
        <p:spPr>
          <a:xfrm>
            <a:off x="7899714" y="2678095"/>
            <a:ext cx="1212031" cy="4074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3" name="Grupo 42">
            <a:extLst>
              <a:ext uri="{FF2B5EF4-FFF2-40B4-BE49-F238E27FC236}">
                <a16:creationId xmlns:a16="http://schemas.microsoft.com/office/drawing/2014/main" id="{B49FEFDE-7050-51D1-33D4-E637A66A23DE}"/>
              </a:ext>
            </a:extLst>
          </p:cNvPr>
          <p:cNvGrpSpPr/>
          <p:nvPr/>
        </p:nvGrpSpPr>
        <p:grpSpPr>
          <a:xfrm>
            <a:off x="7701110" y="4180831"/>
            <a:ext cx="2151504" cy="1175354"/>
            <a:chOff x="8617373" y="1994035"/>
            <a:chExt cx="2151504" cy="1175354"/>
          </a:xfrm>
        </p:grpSpPr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6069DC57-8FCD-0D0F-5AC3-21C1115A0396}"/>
                </a:ext>
              </a:extLst>
            </p:cNvPr>
            <p:cNvSpPr txBox="1"/>
            <p:nvPr/>
          </p:nvSpPr>
          <p:spPr>
            <a:xfrm>
              <a:off x="9286893" y="1994035"/>
              <a:ext cx="528918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ES" b="1" dirty="0"/>
                <a:t>C</a:t>
              </a:r>
              <a:endParaRPr lang="es-MX" b="1" dirty="0"/>
            </a:p>
          </p:txBody>
        </p:sp>
        <p:cxnSp>
          <p:nvCxnSpPr>
            <p:cNvPr id="45" name="Conector recto de flecha 44">
              <a:extLst>
                <a:ext uri="{FF2B5EF4-FFF2-40B4-BE49-F238E27FC236}">
                  <a16:creationId xmlns:a16="http://schemas.microsoft.com/office/drawing/2014/main" id="{F805F0AE-AA06-8C39-3B64-BA407C5A16C3}"/>
                </a:ext>
              </a:extLst>
            </p:cNvPr>
            <p:cNvCxnSpPr>
              <a:cxnSpLocks/>
              <a:stCxn id="44" idx="1"/>
            </p:cNvCxnSpPr>
            <p:nvPr/>
          </p:nvCxnSpPr>
          <p:spPr>
            <a:xfrm flipH="1">
              <a:off x="8888506" y="2178701"/>
              <a:ext cx="398387" cy="58844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cto de flecha 45">
              <a:extLst>
                <a:ext uri="{FF2B5EF4-FFF2-40B4-BE49-F238E27FC236}">
                  <a16:creationId xmlns:a16="http://schemas.microsoft.com/office/drawing/2014/main" id="{276ADE89-FEB0-2F95-1172-238E0F2C04DC}"/>
                </a:ext>
              </a:extLst>
            </p:cNvPr>
            <p:cNvCxnSpPr>
              <a:cxnSpLocks/>
            </p:cNvCxnSpPr>
            <p:nvPr/>
          </p:nvCxnSpPr>
          <p:spPr>
            <a:xfrm>
              <a:off x="9903783" y="2178701"/>
              <a:ext cx="486311" cy="58844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14BF78F4-8814-F5B4-A5C1-13B0A6F414D2}"/>
                </a:ext>
              </a:extLst>
            </p:cNvPr>
            <p:cNvSpPr txBox="1"/>
            <p:nvPr/>
          </p:nvSpPr>
          <p:spPr>
            <a:xfrm>
              <a:off x="8617373" y="2800057"/>
              <a:ext cx="528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/>
                <a:t>X</a:t>
              </a:r>
              <a:endParaRPr lang="es-MX" b="1" dirty="0"/>
            </a:p>
          </p:txBody>
        </p:sp>
        <p:sp>
          <p:nvSpPr>
            <p:cNvPr id="48" name="CuadroTexto 47">
              <a:extLst>
                <a:ext uri="{FF2B5EF4-FFF2-40B4-BE49-F238E27FC236}">
                  <a16:creationId xmlns:a16="http://schemas.microsoft.com/office/drawing/2014/main" id="{A1BE0083-72BD-5D41-EBC3-0725CEE1EEB7}"/>
                </a:ext>
              </a:extLst>
            </p:cNvPr>
            <p:cNvSpPr txBox="1"/>
            <p:nvPr/>
          </p:nvSpPr>
          <p:spPr>
            <a:xfrm>
              <a:off x="10239959" y="2800057"/>
              <a:ext cx="528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/>
                <a:t>Y</a:t>
              </a:r>
              <a:endParaRPr lang="es-MX" b="1" dirty="0"/>
            </a:p>
          </p:txBody>
        </p:sp>
      </p:grp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E92E4EDB-9D47-36F3-619B-615FFF15E71E}"/>
              </a:ext>
            </a:extLst>
          </p:cNvPr>
          <p:cNvCxnSpPr>
            <a:cxnSpLocks/>
          </p:cNvCxnSpPr>
          <p:nvPr/>
        </p:nvCxnSpPr>
        <p:spPr>
          <a:xfrm>
            <a:off x="8170847" y="5138277"/>
            <a:ext cx="1212031" cy="4074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0" name="Grupo 49">
            <a:extLst>
              <a:ext uri="{FF2B5EF4-FFF2-40B4-BE49-F238E27FC236}">
                <a16:creationId xmlns:a16="http://schemas.microsoft.com/office/drawing/2014/main" id="{12F0FCCF-9092-B53C-211C-C8F8A600817D}"/>
              </a:ext>
            </a:extLst>
          </p:cNvPr>
          <p:cNvGrpSpPr/>
          <p:nvPr/>
        </p:nvGrpSpPr>
        <p:grpSpPr>
          <a:xfrm>
            <a:off x="1638767" y="4272951"/>
            <a:ext cx="2158804" cy="1044796"/>
            <a:chOff x="8617373" y="2768917"/>
            <a:chExt cx="2158804" cy="1044796"/>
          </a:xfrm>
        </p:grpSpPr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76FE9F1C-9343-A200-9FE4-070A504D4A62}"/>
                </a:ext>
              </a:extLst>
            </p:cNvPr>
            <p:cNvSpPr txBox="1"/>
            <p:nvPr/>
          </p:nvSpPr>
          <p:spPr>
            <a:xfrm>
              <a:off x="9488315" y="3444381"/>
              <a:ext cx="528918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ES" b="1" dirty="0"/>
                <a:t>C</a:t>
              </a:r>
              <a:endParaRPr lang="es-MX" b="1" dirty="0"/>
            </a:p>
          </p:txBody>
        </p:sp>
        <p:cxnSp>
          <p:nvCxnSpPr>
            <p:cNvPr id="52" name="Conector recto de flecha 51">
              <a:extLst>
                <a:ext uri="{FF2B5EF4-FFF2-40B4-BE49-F238E27FC236}">
                  <a16:creationId xmlns:a16="http://schemas.microsoft.com/office/drawing/2014/main" id="{F53D10D2-F220-A182-66A9-74130C8E29BC}"/>
                </a:ext>
              </a:extLst>
            </p:cNvPr>
            <p:cNvCxnSpPr>
              <a:cxnSpLocks/>
            </p:cNvCxnSpPr>
            <p:nvPr/>
          </p:nvCxnSpPr>
          <p:spPr>
            <a:xfrm>
              <a:off x="9066493" y="3138249"/>
              <a:ext cx="484859" cy="54593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ector recto de flecha 52">
              <a:extLst>
                <a:ext uri="{FF2B5EF4-FFF2-40B4-BE49-F238E27FC236}">
                  <a16:creationId xmlns:a16="http://schemas.microsoft.com/office/drawing/2014/main" id="{8BCF8F42-8207-6057-866A-EE514CE92A81}"/>
                </a:ext>
              </a:extLst>
            </p:cNvPr>
            <p:cNvCxnSpPr>
              <a:cxnSpLocks/>
              <a:endCxn id="51" idx="3"/>
            </p:cNvCxnSpPr>
            <p:nvPr/>
          </p:nvCxnSpPr>
          <p:spPr>
            <a:xfrm flipH="1">
              <a:off x="10017233" y="3073803"/>
              <a:ext cx="293063" cy="55524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CuadroTexto 53">
              <a:extLst>
                <a:ext uri="{FF2B5EF4-FFF2-40B4-BE49-F238E27FC236}">
                  <a16:creationId xmlns:a16="http://schemas.microsoft.com/office/drawing/2014/main" id="{9D4E3DD8-19C7-1ED7-612C-695993A06D91}"/>
                </a:ext>
              </a:extLst>
            </p:cNvPr>
            <p:cNvSpPr txBox="1"/>
            <p:nvPr/>
          </p:nvSpPr>
          <p:spPr>
            <a:xfrm>
              <a:off x="8617373" y="2800057"/>
              <a:ext cx="528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/>
                <a:t>X</a:t>
              </a:r>
              <a:endParaRPr lang="es-MX" b="1" dirty="0"/>
            </a:p>
          </p:txBody>
        </p:sp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id="{1CB7E529-C347-3599-33C9-D83ECAAF889E}"/>
                </a:ext>
              </a:extLst>
            </p:cNvPr>
            <p:cNvSpPr txBox="1"/>
            <p:nvPr/>
          </p:nvSpPr>
          <p:spPr>
            <a:xfrm>
              <a:off x="10247259" y="2768917"/>
              <a:ext cx="528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/>
                <a:t>Y</a:t>
              </a:r>
              <a:endParaRPr lang="es-MX" b="1" dirty="0"/>
            </a:p>
          </p:txBody>
        </p:sp>
      </p:grp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4BBEB2E2-C684-261F-D7C6-FC5CBE2C5758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2056622" y="4416873"/>
            <a:ext cx="1212031" cy="4074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5" name="Grupo 24">
            <a:extLst>
              <a:ext uri="{FF2B5EF4-FFF2-40B4-BE49-F238E27FC236}">
                <a16:creationId xmlns:a16="http://schemas.microsoft.com/office/drawing/2014/main" id="{C57B9EEA-0AFF-F261-5B54-9B6B8CE82408}"/>
              </a:ext>
            </a:extLst>
          </p:cNvPr>
          <p:cNvGrpSpPr/>
          <p:nvPr/>
        </p:nvGrpSpPr>
        <p:grpSpPr>
          <a:xfrm>
            <a:off x="3906870" y="5794221"/>
            <a:ext cx="3523107" cy="402574"/>
            <a:chOff x="4449136" y="5704574"/>
            <a:chExt cx="3523107" cy="402574"/>
          </a:xfrm>
        </p:grpSpPr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67E4CF64-FA12-7EE8-0330-211EE185CB80}"/>
                </a:ext>
              </a:extLst>
            </p:cNvPr>
            <p:cNvGrpSpPr/>
            <p:nvPr/>
          </p:nvGrpSpPr>
          <p:grpSpPr>
            <a:xfrm>
              <a:off x="4449136" y="5704574"/>
              <a:ext cx="3523107" cy="402574"/>
              <a:chOff x="8617373" y="2766815"/>
              <a:chExt cx="3523107" cy="402574"/>
            </a:xfrm>
          </p:grpSpPr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98B5DCA8-8685-E2AD-5F5A-77A860B54EC7}"/>
                  </a:ext>
                </a:extLst>
              </p:cNvPr>
              <p:cNvSpPr txBox="1"/>
              <p:nvPr/>
            </p:nvSpPr>
            <p:spPr>
              <a:xfrm>
                <a:off x="10249783" y="2766815"/>
                <a:ext cx="528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/>
                  <a:t>C</a:t>
                </a:r>
                <a:endParaRPr lang="es-MX" b="1" dirty="0"/>
              </a:p>
            </p:txBody>
          </p:sp>
          <p:cxnSp>
            <p:nvCxnSpPr>
              <p:cNvPr id="60" name="Conector recto de flecha 59">
                <a:extLst>
                  <a:ext uri="{FF2B5EF4-FFF2-40B4-BE49-F238E27FC236}">
                    <a16:creationId xmlns:a16="http://schemas.microsoft.com/office/drawing/2014/main" id="{653C8C49-F23D-B25C-33FD-4DA8EB1763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68877" y="2984723"/>
                <a:ext cx="901867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" name="CuadroTexto 60">
                <a:extLst>
                  <a:ext uri="{FF2B5EF4-FFF2-40B4-BE49-F238E27FC236}">
                    <a16:creationId xmlns:a16="http://schemas.microsoft.com/office/drawing/2014/main" id="{C4BBFBE2-E07C-FC1F-3822-EEE1A0D8CF19}"/>
                  </a:ext>
                </a:extLst>
              </p:cNvPr>
              <p:cNvSpPr txBox="1"/>
              <p:nvPr/>
            </p:nvSpPr>
            <p:spPr>
              <a:xfrm>
                <a:off x="8617373" y="2800057"/>
                <a:ext cx="528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/>
                  <a:t>X</a:t>
                </a:r>
                <a:endParaRPr lang="es-MX" b="1" dirty="0"/>
              </a:p>
            </p:txBody>
          </p:sp>
          <p:sp>
            <p:nvSpPr>
              <p:cNvPr id="62" name="CuadroTexto 61">
                <a:extLst>
                  <a:ext uri="{FF2B5EF4-FFF2-40B4-BE49-F238E27FC236}">
                    <a16:creationId xmlns:a16="http://schemas.microsoft.com/office/drawing/2014/main" id="{6641E18F-FB8B-E537-CA97-EFEE726F57F6}"/>
                  </a:ext>
                </a:extLst>
              </p:cNvPr>
              <p:cNvSpPr txBox="1"/>
              <p:nvPr/>
            </p:nvSpPr>
            <p:spPr>
              <a:xfrm>
                <a:off x="11611562" y="2787187"/>
                <a:ext cx="528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/>
                  <a:t>Y</a:t>
                </a:r>
                <a:endParaRPr lang="es-MX" b="1" dirty="0"/>
              </a:p>
            </p:txBody>
          </p:sp>
        </p:grpSp>
        <p:cxnSp>
          <p:nvCxnSpPr>
            <p:cNvPr id="63" name="Conector recto de flecha 62">
              <a:extLst>
                <a:ext uri="{FF2B5EF4-FFF2-40B4-BE49-F238E27FC236}">
                  <a16:creationId xmlns:a16="http://schemas.microsoft.com/office/drawing/2014/main" id="{A23E0CB9-F40E-5EA7-8AC7-245F8A14BEEF}"/>
                </a:ext>
              </a:extLst>
            </p:cNvPr>
            <p:cNvCxnSpPr>
              <a:cxnSpLocks/>
            </p:cNvCxnSpPr>
            <p:nvPr/>
          </p:nvCxnSpPr>
          <p:spPr>
            <a:xfrm>
              <a:off x="4979856" y="5905861"/>
              <a:ext cx="1212031" cy="4074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88177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7F22A-627C-C8EC-0E7A-13E8EA2A6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Identificar efectos causales con DAG</a:t>
            </a:r>
            <a:endParaRPr lang="es-MX" b="1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4D1D9AA1-DA28-D721-C904-449D56671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728"/>
            <a:ext cx="10515600" cy="3920754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Debo mantener bloqueados todos los caminos de puerta trasera.</a:t>
            </a:r>
          </a:p>
          <a:p>
            <a:pPr lvl="1" algn="just"/>
            <a:r>
              <a:rPr lang="es-ES" dirty="0"/>
              <a:t>Caminos fuera de la relación X</a:t>
            </a:r>
            <a:r>
              <a:rPr lang="es-ES" dirty="0">
                <a:sym typeface="Wingdings" panose="05000000000000000000" pitchFamily="2" charset="2"/>
              </a:rPr>
              <a:t>Y</a:t>
            </a:r>
          </a:p>
          <a:p>
            <a:pPr lvl="1" algn="just"/>
            <a:r>
              <a:rPr lang="es-ES" dirty="0">
                <a:sym typeface="Wingdings" panose="05000000000000000000" pitchFamily="2" charset="2"/>
              </a:rPr>
              <a:t>Esto implica cerrar los caminos de puerta trasera abiertos (ajustar por confusión)</a:t>
            </a:r>
          </a:p>
          <a:p>
            <a:pPr lvl="1" algn="just"/>
            <a:r>
              <a:rPr lang="es-ES" dirty="0">
                <a:sym typeface="Wingdings" panose="05000000000000000000" pitchFamily="2" charset="2"/>
              </a:rPr>
              <a:t>No abrir caminos de puerta trasera naturalmente cerrados (NO ajustar por </a:t>
            </a:r>
            <a:r>
              <a:rPr lang="es-ES" dirty="0" err="1">
                <a:sym typeface="Wingdings" panose="05000000000000000000" pitchFamily="2" charset="2"/>
              </a:rPr>
              <a:t>colliders</a:t>
            </a:r>
            <a:r>
              <a:rPr lang="es-ES" dirty="0">
                <a:sym typeface="Wingdings" panose="05000000000000000000" pitchFamily="2" charset="2"/>
              </a:rPr>
              <a:t>!)</a:t>
            </a:r>
          </a:p>
          <a:p>
            <a:pPr lvl="1" algn="just"/>
            <a:r>
              <a:rPr lang="es-ES" dirty="0">
                <a:sym typeface="Wingdings" panose="05000000000000000000" pitchFamily="2" charset="2"/>
              </a:rPr>
              <a:t>Para efectos totales, tampoco ajustar por mediador.</a:t>
            </a:r>
          </a:p>
          <a:p>
            <a:pPr lvl="1" algn="just"/>
            <a:r>
              <a:rPr lang="es-ES" dirty="0">
                <a:sym typeface="Wingdings" panose="05000000000000000000" pitchFamily="2" charset="2"/>
              </a:rPr>
              <a:t>Excepción: Front-</a:t>
            </a:r>
            <a:r>
              <a:rPr lang="es-ES" dirty="0" err="1">
                <a:sym typeface="Wingdings" panose="05000000000000000000" pitchFamily="2" charset="2"/>
              </a:rPr>
              <a:t>Door</a:t>
            </a:r>
            <a:r>
              <a:rPr lang="es-ES" dirty="0">
                <a:sym typeface="Wingdings" panose="05000000000000000000" pitchFamily="2" charset="2"/>
              </a:rPr>
              <a:t>-</a:t>
            </a:r>
            <a:r>
              <a:rPr lang="es-ES" dirty="0" err="1">
                <a:sym typeface="Wingdings" panose="05000000000000000000" pitchFamily="2" charset="2"/>
              </a:rPr>
              <a:t>Adjustment</a:t>
            </a:r>
            <a:r>
              <a:rPr lang="es-ES" dirty="0">
                <a:sym typeface="Wingdings" panose="05000000000000000000" pitchFamily="2" charset="2"/>
              </a:rPr>
              <a:t>.</a:t>
            </a:r>
            <a:endParaRPr lang="es-ES" dirty="0"/>
          </a:p>
          <a:p>
            <a:pPr marL="0" indent="0" algn="just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04440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0FEA6-25B9-4B52-AD87-F0354A6F5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396" y="-71415"/>
            <a:ext cx="11741728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PE" b="1" dirty="0"/>
              <a:t>Ahora volvamos a la motivación el inicio de la clase para entender el problema de seleccionar </a:t>
            </a:r>
            <a:r>
              <a:rPr lang="es-PE" b="1" dirty="0" err="1"/>
              <a:t>confusores</a:t>
            </a:r>
            <a:endParaRPr lang="es-ES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280E8F5-7B62-4317-A4E5-B2DF56366139}"/>
              </a:ext>
            </a:extLst>
          </p:cNvPr>
          <p:cNvSpPr txBox="1"/>
          <p:nvPr/>
        </p:nvSpPr>
        <p:spPr>
          <a:xfrm>
            <a:off x="2483302" y="6516236"/>
            <a:ext cx="8176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i="1" dirty="0"/>
              <a:t>Pearl J, </a:t>
            </a:r>
            <a:r>
              <a:rPr lang="es-ES" sz="1200" i="1" dirty="0" err="1"/>
              <a:t>Glymour</a:t>
            </a:r>
            <a:r>
              <a:rPr lang="es-ES" sz="1200" i="1" dirty="0"/>
              <a:t> M, Jewell NP. Causal </a:t>
            </a:r>
            <a:r>
              <a:rPr lang="es-ES" sz="1200" i="1" dirty="0" err="1"/>
              <a:t>Inference</a:t>
            </a:r>
            <a:r>
              <a:rPr lang="es-ES" sz="1200" i="1" dirty="0"/>
              <a:t> in </a:t>
            </a:r>
            <a:r>
              <a:rPr lang="es-ES" sz="1200" i="1" dirty="0" err="1"/>
              <a:t>Statistics</a:t>
            </a:r>
            <a:r>
              <a:rPr lang="es-ES" sz="1200" i="1" dirty="0"/>
              <a:t> A Primer. 1</a:t>
            </a:r>
            <a:r>
              <a:rPr lang="es-ES" sz="1200" i="1" baseline="30000" dirty="0"/>
              <a:t>st</a:t>
            </a:r>
            <a:r>
              <a:rPr lang="es-ES" sz="1200" i="1" dirty="0"/>
              <a:t> Ed, 2016. John Wiley &amp; </a:t>
            </a:r>
            <a:r>
              <a:rPr lang="es-ES" sz="1200" i="1" dirty="0" err="1"/>
              <a:t>Sons</a:t>
            </a:r>
            <a:r>
              <a:rPr lang="es-ES" sz="1200" i="1" dirty="0"/>
              <a:t> Ltd.</a:t>
            </a:r>
            <a:endParaRPr lang="es-PE" sz="1200" i="1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1097152-C0EE-4858-A744-EDA1735B04B2}"/>
              </a:ext>
            </a:extLst>
          </p:cNvPr>
          <p:cNvSpPr txBox="1"/>
          <p:nvPr/>
        </p:nvSpPr>
        <p:spPr>
          <a:xfrm>
            <a:off x="536164" y="4350645"/>
            <a:ext cx="5044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/>
              <a:t>IA = incidencia acumulada, Beta = diferencia de incidencia acumulada</a:t>
            </a:r>
          </a:p>
        </p:txBody>
      </p:sp>
      <p:graphicFrame>
        <p:nvGraphicFramePr>
          <p:cNvPr id="10" name="Tabla 10">
            <a:extLst>
              <a:ext uri="{FF2B5EF4-FFF2-40B4-BE49-F238E27FC236}">
                <a16:creationId xmlns:a16="http://schemas.microsoft.com/office/drawing/2014/main" id="{392F13D1-4134-4DD6-BD47-F785BBDD6674}"/>
              </a:ext>
            </a:extLst>
          </p:cNvPr>
          <p:cNvGraphicFramePr>
            <a:graphicFrameLocks noGrp="1"/>
          </p:cNvGraphicFramePr>
          <p:nvPr/>
        </p:nvGraphicFramePr>
        <p:xfrm>
          <a:off x="536165" y="1254148"/>
          <a:ext cx="4569959" cy="2962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670">
                  <a:extLst>
                    <a:ext uri="{9D8B030D-6E8A-4147-A177-3AD203B41FA5}">
                      <a16:colId xmlns:a16="http://schemas.microsoft.com/office/drawing/2014/main" val="4021830567"/>
                    </a:ext>
                  </a:extLst>
                </a:gridCol>
                <a:gridCol w="1651969">
                  <a:extLst>
                    <a:ext uri="{9D8B030D-6E8A-4147-A177-3AD203B41FA5}">
                      <a16:colId xmlns:a16="http://schemas.microsoft.com/office/drawing/2014/main" val="2142208049"/>
                    </a:ext>
                  </a:extLst>
                </a:gridCol>
                <a:gridCol w="1523320">
                  <a:extLst>
                    <a:ext uri="{9D8B030D-6E8A-4147-A177-3AD203B41FA5}">
                      <a16:colId xmlns:a16="http://schemas.microsoft.com/office/drawing/2014/main" val="1912644084"/>
                    </a:ext>
                  </a:extLst>
                </a:gridCol>
              </a:tblGrid>
              <a:tr h="562481">
                <a:tc>
                  <a:txBody>
                    <a:bodyPr/>
                    <a:lstStyle/>
                    <a:p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/>
                        <a:t>Modelo crudo</a:t>
                      </a:r>
                    </a:p>
                    <a:p>
                      <a:pPr algn="ctr"/>
                      <a:r>
                        <a:rPr lang="es-PE" sz="1400" dirty="0"/>
                        <a:t>Beta; p </a:t>
                      </a:r>
                      <a:r>
                        <a:rPr lang="es-PE" sz="1400" dirty="0" err="1"/>
                        <a:t>value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/>
                        <a:t>Modelo ajustado</a:t>
                      </a:r>
                    </a:p>
                    <a:p>
                      <a:pPr algn="ctr"/>
                      <a:r>
                        <a:rPr lang="es-PE" sz="1400" dirty="0"/>
                        <a:t>Beta; p </a:t>
                      </a:r>
                      <a:r>
                        <a:rPr lang="es-PE" sz="1400" dirty="0" err="1"/>
                        <a:t>value</a:t>
                      </a:r>
                      <a:endParaRPr lang="es-P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674696"/>
                  </a:ext>
                </a:extLst>
              </a:tr>
              <a:tr h="388850">
                <a:tc gridSpan="3">
                  <a:txBody>
                    <a:bodyPr/>
                    <a:lstStyle/>
                    <a:p>
                      <a:r>
                        <a:rPr lang="es-PE" sz="1400" b="1" dirty="0"/>
                        <a:t>Nueva medicina</a:t>
                      </a:r>
                      <a:endParaRPr lang="es-ES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sz="16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420636"/>
                  </a:ext>
                </a:extLst>
              </a:tr>
              <a:tr h="337482">
                <a:tc>
                  <a:txBody>
                    <a:bodyPr/>
                    <a:lstStyle/>
                    <a:p>
                      <a:r>
                        <a:rPr lang="es-PE" sz="1400" dirty="0"/>
                        <a:t>    No toma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/>
                        <a:t>0.0% (</a:t>
                      </a:r>
                      <a:r>
                        <a:rPr lang="es-PE" sz="1400" dirty="0" err="1"/>
                        <a:t>Ref</a:t>
                      </a:r>
                      <a:r>
                        <a:rPr lang="es-PE" sz="1400" dirty="0"/>
                        <a:t>)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/>
                        <a:t>0.00% (</a:t>
                      </a:r>
                      <a:r>
                        <a:rPr lang="es-PE" sz="1400" dirty="0" err="1"/>
                        <a:t>Ref</a:t>
                      </a:r>
                      <a:r>
                        <a:rPr lang="es-PE" sz="1400" dirty="0"/>
                        <a:t>)</a:t>
                      </a:r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943047"/>
                  </a:ext>
                </a:extLst>
              </a:tr>
              <a:tr h="337482">
                <a:tc>
                  <a:txBody>
                    <a:bodyPr/>
                    <a:lstStyle/>
                    <a:p>
                      <a:r>
                        <a:rPr lang="es-PE" sz="1400" dirty="0"/>
                        <a:t>    Toma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/>
                        <a:t>-5.0%, p=0.0001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/>
                        <a:t>+5%; p=0.0040</a:t>
                      </a:r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003342"/>
                  </a:ext>
                </a:extLst>
              </a:tr>
              <a:tr h="323489">
                <a:tc gridSpan="3">
                  <a:txBody>
                    <a:bodyPr/>
                    <a:lstStyle/>
                    <a:p>
                      <a:pPr algn="l"/>
                      <a:r>
                        <a:rPr lang="es-PE" sz="1400" b="1" dirty="0"/>
                        <a:t>Sexo</a:t>
                      </a:r>
                      <a:endParaRPr lang="es-ES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006010"/>
                  </a:ext>
                </a:extLst>
              </a:tr>
              <a:tr h="337482">
                <a:tc>
                  <a:txBody>
                    <a:bodyPr/>
                    <a:lstStyle/>
                    <a:p>
                      <a:r>
                        <a:rPr lang="es-PE" sz="1400" dirty="0"/>
                        <a:t>     Varón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/>
                        <a:t>__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/>
                        <a:t>0.00% (</a:t>
                      </a:r>
                      <a:r>
                        <a:rPr lang="es-PE" sz="1400" dirty="0" err="1"/>
                        <a:t>Ref</a:t>
                      </a:r>
                      <a:r>
                        <a:rPr lang="es-PE" sz="1400" dirty="0"/>
                        <a:t>)</a:t>
                      </a:r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057149"/>
                  </a:ext>
                </a:extLst>
              </a:tr>
              <a:tr h="337482">
                <a:tc>
                  <a:txBody>
                    <a:bodyPr/>
                    <a:lstStyle/>
                    <a:p>
                      <a:r>
                        <a:rPr lang="es-PE" sz="1400" dirty="0"/>
                        <a:t>     Mujer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/>
                        <a:t>__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/>
                        <a:t>-19.4%; p=0.051</a:t>
                      </a:r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907918"/>
                  </a:ext>
                </a:extLst>
              </a:tr>
              <a:tr h="337482">
                <a:tc>
                  <a:txBody>
                    <a:bodyPr/>
                    <a:lstStyle/>
                    <a:p>
                      <a:r>
                        <a:rPr lang="es-PE" sz="1400" b="1" dirty="0"/>
                        <a:t>BIC</a:t>
                      </a:r>
                      <a:endParaRPr lang="es-E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/>
                        <a:t>706.0111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/>
                        <a:t>705.043</a:t>
                      </a:r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057047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5E6344BA-738A-48C0-B24E-45078BE63C99}"/>
              </a:ext>
            </a:extLst>
          </p:cNvPr>
          <p:cNvSpPr txBox="1"/>
          <p:nvPr/>
        </p:nvSpPr>
        <p:spPr>
          <a:xfrm>
            <a:off x="536164" y="4627644"/>
            <a:ext cx="456996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1600" dirty="0">
                <a:solidFill>
                  <a:srgbClr val="FF0000"/>
                </a:solidFill>
              </a:rPr>
              <a:t>Para la variable “nueva medicina”, ¿cuál medida de asociación es la correcta?</a:t>
            </a:r>
          </a:p>
          <a:p>
            <a:pPr algn="ctr"/>
            <a:endParaRPr lang="es-PE" sz="1600" dirty="0">
              <a:solidFill>
                <a:srgbClr val="FF0000"/>
              </a:solidFill>
            </a:endParaRPr>
          </a:p>
          <a:p>
            <a:pPr algn="ctr"/>
            <a:r>
              <a:rPr lang="es-PE" sz="1600" b="1" u="sng" dirty="0"/>
              <a:t>Objetivo del modelo: </a:t>
            </a:r>
          </a:p>
          <a:p>
            <a:pPr algn="ctr"/>
            <a:r>
              <a:rPr lang="es-PE" sz="1600" dirty="0">
                <a:solidFill>
                  <a:srgbClr val="002060"/>
                </a:solidFill>
              </a:rPr>
              <a:t>Establecer una relación causa-efecto entre tomar la nueva medicina y cura.</a:t>
            </a:r>
            <a:endParaRPr lang="es-ES" sz="1600" dirty="0">
              <a:solidFill>
                <a:srgbClr val="00206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731B930-02B4-43DF-A924-23164FC13083}"/>
              </a:ext>
            </a:extLst>
          </p:cNvPr>
          <p:cNvSpPr txBox="1"/>
          <p:nvPr/>
        </p:nvSpPr>
        <p:spPr>
          <a:xfrm>
            <a:off x="6122260" y="1321281"/>
            <a:ext cx="4776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¿Sexo es </a:t>
            </a:r>
            <a:r>
              <a:rPr lang="es-PE" dirty="0" err="1"/>
              <a:t>confusor</a:t>
            </a:r>
            <a:r>
              <a:rPr lang="es-PE" dirty="0"/>
              <a:t> según criterio experto? Veamos un DAG basado en el criterio experto acerca de la enfermedad.</a:t>
            </a:r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55F045B-E20F-4D1B-B9AB-881F59257584}"/>
              </a:ext>
            </a:extLst>
          </p:cNvPr>
          <p:cNvSpPr txBox="1"/>
          <p:nvPr/>
        </p:nvSpPr>
        <p:spPr>
          <a:xfrm>
            <a:off x="6581821" y="3007124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Nueva medicina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02176D2-C91D-4031-82F9-CC3944D7871C}"/>
              </a:ext>
            </a:extLst>
          </p:cNvPr>
          <p:cNvSpPr txBox="1"/>
          <p:nvPr/>
        </p:nvSpPr>
        <p:spPr>
          <a:xfrm>
            <a:off x="8900157" y="3145623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Cura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081FC21-7A59-4870-AF9B-1ED6FC89276A}"/>
              </a:ext>
            </a:extLst>
          </p:cNvPr>
          <p:cNvSpPr txBox="1"/>
          <p:nvPr/>
        </p:nvSpPr>
        <p:spPr>
          <a:xfrm>
            <a:off x="7733949" y="218470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Sexo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46E95E18-95A6-43E4-B6A0-9A2EFEBDA9A5}"/>
              </a:ext>
            </a:extLst>
          </p:cNvPr>
          <p:cNvCxnSpPr/>
          <p:nvPr/>
        </p:nvCxnSpPr>
        <p:spPr>
          <a:xfrm flipH="1">
            <a:off x="7085877" y="2554037"/>
            <a:ext cx="648072" cy="4530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DE5D9648-B1A8-4FF4-8AEF-B9A451042C4C}"/>
              </a:ext>
            </a:extLst>
          </p:cNvPr>
          <p:cNvCxnSpPr>
            <a:cxnSpLocks/>
          </p:cNvCxnSpPr>
          <p:nvPr/>
        </p:nvCxnSpPr>
        <p:spPr>
          <a:xfrm>
            <a:off x="8447575" y="2554037"/>
            <a:ext cx="658718" cy="4530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B0CA1425-97C5-4DC0-8049-0FB7F8671240}"/>
              </a:ext>
            </a:extLst>
          </p:cNvPr>
          <p:cNvCxnSpPr>
            <a:cxnSpLocks/>
          </p:cNvCxnSpPr>
          <p:nvPr/>
        </p:nvCxnSpPr>
        <p:spPr>
          <a:xfrm>
            <a:off x="7788857" y="3330289"/>
            <a:ext cx="9880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9AE9657-2561-4795-BBF8-8601239377F3}"/>
              </a:ext>
            </a:extLst>
          </p:cNvPr>
          <p:cNvSpPr txBox="1"/>
          <p:nvPr/>
        </p:nvSpPr>
        <p:spPr>
          <a:xfrm>
            <a:off x="6210006" y="3763795"/>
            <a:ext cx="477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Verifiquemos empíricamente:</a:t>
            </a:r>
            <a:endParaRPr lang="es-ES" dirty="0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DED92212-82A1-4D32-A477-57DF34F12E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8040"/>
          <a:stretch/>
        </p:blipFill>
        <p:spPr>
          <a:xfrm>
            <a:off x="5390893" y="4133127"/>
            <a:ext cx="2904214" cy="1569659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312C4DC9-5DC7-4F86-9853-4138F845B2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8272"/>
          <a:stretch/>
        </p:blipFill>
        <p:spPr>
          <a:xfrm>
            <a:off x="8900157" y="4073221"/>
            <a:ext cx="2904215" cy="1724025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1EDAD913-9A8A-4633-ADB9-431FD6204061}"/>
              </a:ext>
            </a:extLst>
          </p:cNvPr>
          <p:cNvSpPr txBox="1"/>
          <p:nvPr/>
        </p:nvSpPr>
        <p:spPr>
          <a:xfrm>
            <a:off x="5581129" y="5779730"/>
            <a:ext cx="5751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i="1" dirty="0">
                <a:solidFill>
                  <a:srgbClr val="FF0000"/>
                </a:solidFill>
              </a:rPr>
              <a:t>Sexo  se asocia a la exposición, causa el desenlace (según DAG) y no es mediadora.</a:t>
            </a:r>
            <a:endParaRPr lang="es-ES" sz="1600" i="1" dirty="0">
              <a:solidFill>
                <a:srgbClr val="FF0000"/>
              </a:solidFill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5EC618F2-DA91-48C4-A357-B9B578C59792}"/>
              </a:ext>
            </a:extLst>
          </p:cNvPr>
          <p:cNvSpPr txBox="1"/>
          <p:nvPr/>
        </p:nvSpPr>
        <p:spPr>
          <a:xfrm>
            <a:off x="9868152" y="1983285"/>
            <a:ext cx="19362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i="1" dirty="0">
                <a:solidFill>
                  <a:srgbClr val="7030A0"/>
                </a:solidFill>
              </a:rPr>
              <a:t>Entonces, teóricamente, ¿sexo es </a:t>
            </a:r>
            <a:r>
              <a:rPr lang="es-PE" sz="1600" i="1" dirty="0" err="1">
                <a:solidFill>
                  <a:srgbClr val="7030A0"/>
                </a:solidFill>
              </a:rPr>
              <a:t>confusor</a:t>
            </a:r>
            <a:r>
              <a:rPr lang="es-PE" sz="1600" i="1" dirty="0">
                <a:solidFill>
                  <a:srgbClr val="7030A0"/>
                </a:solidFill>
              </a:rPr>
              <a:t>?</a:t>
            </a:r>
          </a:p>
          <a:p>
            <a:pPr algn="ctr"/>
            <a:r>
              <a:rPr lang="es-PE" sz="1600" i="1" dirty="0">
                <a:solidFill>
                  <a:srgbClr val="7030A0"/>
                </a:solidFill>
              </a:rPr>
              <a:t>¿Qué opinan?</a:t>
            </a:r>
            <a:endParaRPr lang="es-ES" sz="1600" i="1" dirty="0">
              <a:solidFill>
                <a:srgbClr val="7030A0"/>
              </a:solidFill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BBB5D20F-CEE3-422B-A781-26DCA8ACC08A}"/>
              </a:ext>
            </a:extLst>
          </p:cNvPr>
          <p:cNvSpPr txBox="1"/>
          <p:nvPr/>
        </p:nvSpPr>
        <p:spPr>
          <a:xfrm>
            <a:off x="9918304" y="3106668"/>
            <a:ext cx="1835916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sz="1400" dirty="0" err="1">
                <a:solidFill>
                  <a:srgbClr val="0070C0"/>
                </a:solidFill>
              </a:rPr>
              <a:t>Rpta</a:t>
            </a:r>
            <a:r>
              <a:rPr lang="es-PE" sz="1400" dirty="0">
                <a:solidFill>
                  <a:srgbClr val="0070C0"/>
                </a:solidFill>
              </a:rPr>
              <a:t>. Sí debe ajustarse para eliminar la confusión.</a:t>
            </a:r>
            <a:endParaRPr lang="es-E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90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0FEA6-25B9-4B52-AD87-F0354A6F5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396" y="-71415"/>
            <a:ext cx="11741728" cy="1325563"/>
          </a:xfrm>
        </p:spPr>
        <p:txBody>
          <a:bodyPr>
            <a:normAutofit/>
          </a:bodyPr>
          <a:lstStyle/>
          <a:p>
            <a:pPr algn="ctr"/>
            <a:r>
              <a:rPr lang="es-PE" b="1" dirty="0"/>
              <a:t>Veamos la segunda motivación</a:t>
            </a:r>
            <a:endParaRPr lang="es-ES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280E8F5-7B62-4317-A4E5-B2DF56366139}"/>
              </a:ext>
            </a:extLst>
          </p:cNvPr>
          <p:cNvSpPr txBox="1"/>
          <p:nvPr/>
        </p:nvSpPr>
        <p:spPr>
          <a:xfrm>
            <a:off x="3514410" y="6581001"/>
            <a:ext cx="8176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i="1" dirty="0"/>
              <a:t>Pearl J, </a:t>
            </a:r>
            <a:r>
              <a:rPr lang="es-ES" sz="1200" i="1" dirty="0" err="1"/>
              <a:t>Glymour</a:t>
            </a:r>
            <a:r>
              <a:rPr lang="es-ES" sz="1200" i="1" dirty="0"/>
              <a:t> M, Jewell NP. Causal </a:t>
            </a:r>
            <a:r>
              <a:rPr lang="es-ES" sz="1200" i="1" dirty="0" err="1"/>
              <a:t>Inference</a:t>
            </a:r>
            <a:r>
              <a:rPr lang="es-ES" sz="1200" i="1" dirty="0"/>
              <a:t> in </a:t>
            </a:r>
            <a:r>
              <a:rPr lang="es-ES" sz="1200" i="1" dirty="0" err="1"/>
              <a:t>Statistics</a:t>
            </a:r>
            <a:r>
              <a:rPr lang="es-ES" sz="1200" i="1" dirty="0"/>
              <a:t> A Primer. 1</a:t>
            </a:r>
            <a:r>
              <a:rPr lang="es-ES" sz="1200" i="1" baseline="30000" dirty="0"/>
              <a:t>st</a:t>
            </a:r>
            <a:r>
              <a:rPr lang="es-ES" sz="1200" i="1" dirty="0"/>
              <a:t> Ed, 2016. John Wiley &amp; </a:t>
            </a:r>
            <a:r>
              <a:rPr lang="es-ES" sz="1200" i="1" dirty="0" err="1"/>
              <a:t>Sons</a:t>
            </a:r>
            <a:r>
              <a:rPr lang="es-ES" sz="1200" i="1" dirty="0"/>
              <a:t> Ltd.</a:t>
            </a:r>
            <a:endParaRPr lang="es-PE" sz="1200" i="1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1097152-C0EE-4858-A744-EDA1735B04B2}"/>
              </a:ext>
            </a:extLst>
          </p:cNvPr>
          <p:cNvSpPr txBox="1"/>
          <p:nvPr/>
        </p:nvSpPr>
        <p:spPr>
          <a:xfrm>
            <a:off x="536164" y="4350645"/>
            <a:ext cx="5044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/>
              <a:t>IA = incidencia acumulada, Beta = diferencia de incidencia acumulada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E6344BA-738A-48C0-B24E-45078BE63C99}"/>
              </a:ext>
            </a:extLst>
          </p:cNvPr>
          <p:cNvSpPr txBox="1"/>
          <p:nvPr/>
        </p:nvSpPr>
        <p:spPr>
          <a:xfrm>
            <a:off x="536164" y="4627644"/>
            <a:ext cx="456996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1600" dirty="0">
                <a:solidFill>
                  <a:srgbClr val="FF0000"/>
                </a:solidFill>
              </a:rPr>
              <a:t>Para la variable “nueva medicina”, ¿cuál medida de asociación es la correcta?</a:t>
            </a:r>
          </a:p>
          <a:p>
            <a:pPr algn="ctr"/>
            <a:endParaRPr lang="es-PE" sz="1600" dirty="0">
              <a:solidFill>
                <a:srgbClr val="FF0000"/>
              </a:solidFill>
            </a:endParaRPr>
          </a:p>
          <a:p>
            <a:pPr algn="ctr"/>
            <a:r>
              <a:rPr lang="es-PE" sz="1600" b="1" u="sng" dirty="0"/>
              <a:t>Objetivo del modelo: </a:t>
            </a:r>
          </a:p>
          <a:p>
            <a:pPr algn="ctr"/>
            <a:r>
              <a:rPr lang="es-PE" sz="1600" dirty="0">
                <a:solidFill>
                  <a:srgbClr val="002060"/>
                </a:solidFill>
              </a:rPr>
              <a:t>Establecer una relación causa-efecto entre tomar la nueva medicina y cura.</a:t>
            </a:r>
            <a:endParaRPr lang="es-ES" sz="1600" dirty="0">
              <a:solidFill>
                <a:srgbClr val="00206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731B930-02B4-43DF-A924-23164FC13083}"/>
              </a:ext>
            </a:extLst>
          </p:cNvPr>
          <p:cNvSpPr txBox="1"/>
          <p:nvPr/>
        </p:nvSpPr>
        <p:spPr>
          <a:xfrm>
            <a:off x="5658736" y="942818"/>
            <a:ext cx="4776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dirty="0"/>
              <a:t>¿Presión arterial es </a:t>
            </a:r>
            <a:r>
              <a:rPr lang="es-PE" dirty="0" err="1"/>
              <a:t>confusor</a:t>
            </a:r>
            <a:r>
              <a:rPr lang="es-PE" dirty="0"/>
              <a:t> según criterio experto? Veamos un DAG basado en el criterio experto acerca de la enfermedad.</a:t>
            </a:r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9AE9657-2561-4795-BBF8-8601239377F3}"/>
              </a:ext>
            </a:extLst>
          </p:cNvPr>
          <p:cNvSpPr txBox="1"/>
          <p:nvPr/>
        </p:nvSpPr>
        <p:spPr>
          <a:xfrm>
            <a:off x="6210006" y="3763795"/>
            <a:ext cx="477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Verifiquemos empíricamente:</a:t>
            </a:r>
            <a:endParaRPr lang="es-ES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EDAD913-9A8A-4633-ADB9-431FD6204061}"/>
              </a:ext>
            </a:extLst>
          </p:cNvPr>
          <p:cNvSpPr txBox="1"/>
          <p:nvPr/>
        </p:nvSpPr>
        <p:spPr>
          <a:xfrm>
            <a:off x="5856034" y="5976439"/>
            <a:ext cx="5751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i="1" dirty="0">
                <a:solidFill>
                  <a:srgbClr val="FF0000"/>
                </a:solidFill>
              </a:rPr>
              <a:t>PA se asocia a la exposición, causa el desenlace (según DAG) y no es mediadora.</a:t>
            </a:r>
            <a:endParaRPr lang="es-ES" sz="1600" i="1" dirty="0">
              <a:solidFill>
                <a:srgbClr val="FF0000"/>
              </a:solidFill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5EC618F2-DA91-48C4-A357-B9B578C59792}"/>
              </a:ext>
            </a:extLst>
          </p:cNvPr>
          <p:cNvSpPr txBox="1"/>
          <p:nvPr/>
        </p:nvSpPr>
        <p:spPr>
          <a:xfrm>
            <a:off x="9686058" y="1441061"/>
            <a:ext cx="24847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i="1" dirty="0">
                <a:solidFill>
                  <a:srgbClr val="7030A0"/>
                </a:solidFill>
              </a:rPr>
              <a:t>Entonces, teóricamente, ¿PA es </a:t>
            </a:r>
            <a:r>
              <a:rPr lang="es-PE" sz="1600" i="1" dirty="0" err="1">
                <a:solidFill>
                  <a:srgbClr val="7030A0"/>
                </a:solidFill>
              </a:rPr>
              <a:t>confusor</a:t>
            </a:r>
            <a:r>
              <a:rPr lang="es-PE" sz="1600" i="1" dirty="0">
                <a:solidFill>
                  <a:srgbClr val="7030A0"/>
                </a:solidFill>
              </a:rPr>
              <a:t>?</a:t>
            </a:r>
          </a:p>
          <a:p>
            <a:pPr algn="ctr"/>
            <a:r>
              <a:rPr lang="es-PE" sz="1600" i="1" dirty="0">
                <a:solidFill>
                  <a:srgbClr val="7030A0"/>
                </a:solidFill>
              </a:rPr>
              <a:t>¿Qué opinan? ¿Debo ajustar sí o sí por PA ya que es </a:t>
            </a:r>
            <a:r>
              <a:rPr lang="es-PE" sz="1600" i="1" dirty="0" err="1">
                <a:solidFill>
                  <a:srgbClr val="7030A0"/>
                </a:solidFill>
              </a:rPr>
              <a:t>confusora</a:t>
            </a:r>
            <a:r>
              <a:rPr lang="es-PE" sz="1600" i="1" dirty="0">
                <a:solidFill>
                  <a:srgbClr val="7030A0"/>
                </a:solidFill>
              </a:rPr>
              <a:t>?</a:t>
            </a:r>
            <a:endParaRPr lang="es-ES" sz="1600" i="1" dirty="0">
              <a:solidFill>
                <a:srgbClr val="7030A0"/>
              </a:solidFill>
            </a:endParaRPr>
          </a:p>
        </p:txBody>
      </p:sp>
      <p:graphicFrame>
        <p:nvGraphicFramePr>
          <p:cNvPr id="3" name="Tabla 10">
            <a:extLst>
              <a:ext uri="{FF2B5EF4-FFF2-40B4-BE49-F238E27FC236}">
                <a16:creationId xmlns:a16="http://schemas.microsoft.com/office/drawing/2014/main" id="{876B714C-94FB-4379-8761-45522FF55050}"/>
              </a:ext>
            </a:extLst>
          </p:cNvPr>
          <p:cNvGraphicFramePr>
            <a:graphicFrameLocks noGrp="1"/>
          </p:cNvGraphicFramePr>
          <p:nvPr/>
        </p:nvGraphicFramePr>
        <p:xfrm>
          <a:off x="335380" y="1124422"/>
          <a:ext cx="4969163" cy="3096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500">
                  <a:extLst>
                    <a:ext uri="{9D8B030D-6E8A-4147-A177-3AD203B41FA5}">
                      <a16:colId xmlns:a16="http://schemas.microsoft.com/office/drawing/2014/main" val="4021830567"/>
                    </a:ext>
                  </a:extLst>
                </a:gridCol>
                <a:gridCol w="1796275">
                  <a:extLst>
                    <a:ext uri="{9D8B030D-6E8A-4147-A177-3AD203B41FA5}">
                      <a16:colId xmlns:a16="http://schemas.microsoft.com/office/drawing/2014/main" val="2142208049"/>
                    </a:ext>
                  </a:extLst>
                </a:gridCol>
                <a:gridCol w="1656388">
                  <a:extLst>
                    <a:ext uri="{9D8B030D-6E8A-4147-A177-3AD203B41FA5}">
                      <a16:colId xmlns:a16="http://schemas.microsoft.com/office/drawing/2014/main" val="1912644084"/>
                    </a:ext>
                  </a:extLst>
                </a:gridCol>
              </a:tblGrid>
              <a:tr h="587976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Modelo crudo</a:t>
                      </a:r>
                    </a:p>
                    <a:p>
                      <a:pPr algn="ctr"/>
                      <a:r>
                        <a:rPr lang="es-PE" sz="1600" dirty="0"/>
                        <a:t>Beta; p </a:t>
                      </a:r>
                      <a:r>
                        <a:rPr lang="es-PE" sz="1600" dirty="0" err="1"/>
                        <a:t>value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Modelo ajustado</a:t>
                      </a:r>
                    </a:p>
                    <a:p>
                      <a:pPr algn="ctr"/>
                      <a:r>
                        <a:rPr lang="es-PE" sz="1600" dirty="0"/>
                        <a:t>Beta; p </a:t>
                      </a:r>
                      <a:r>
                        <a:rPr lang="es-PE" sz="1600" dirty="0" err="1"/>
                        <a:t>value</a:t>
                      </a:r>
                      <a:endParaRPr lang="es-P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674696"/>
                  </a:ext>
                </a:extLst>
              </a:tr>
              <a:tr h="406475">
                <a:tc gridSpan="3">
                  <a:txBody>
                    <a:bodyPr/>
                    <a:lstStyle/>
                    <a:p>
                      <a:r>
                        <a:rPr lang="es-PE" sz="1600" b="1" dirty="0"/>
                        <a:t>Nueva medicina</a:t>
                      </a:r>
                      <a:endParaRPr lang="es-ES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sz="16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420636"/>
                  </a:ext>
                </a:extLst>
              </a:tr>
              <a:tr h="352779">
                <a:tc>
                  <a:txBody>
                    <a:bodyPr/>
                    <a:lstStyle/>
                    <a:p>
                      <a:r>
                        <a:rPr lang="es-PE" sz="1600" dirty="0"/>
                        <a:t>    No toma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0.0% (</a:t>
                      </a:r>
                      <a:r>
                        <a:rPr lang="es-PE" sz="1600" dirty="0" err="1"/>
                        <a:t>Ref</a:t>
                      </a:r>
                      <a:r>
                        <a:rPr lang="es-PE" sz="1600" dirty="0"/>
                        <a:t>)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0.0% (</a:t>
                      </a:r>
                      <a:r>
                        <a:rPr lang="es-PE" sz="1600" dirty="0" err="1"/>
                        <a:t>Ref</a:t>
                      </a:r>
                      <a:r>
                        <a:rPr lang="es-PE" sz="1600" dirty="0"/>
                        <a:t>)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943047"/>
                  </a:ext>
                </a:extLst>
              </a:tr>
              <a:tr h="352779">
                <a:tc>
                  <a:txBody>
                    <a:bodyPr/>
                    <a:lstStyle/>
                    <a:p>
                      <a:r>
                        <a:rPr lang="es-PE" sz="1600" dirty="0"/>
                        <a:t>    Toma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-5.0%, p=0.0001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+5.0%; p=0.0040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003342"/>
                  </a:ext>
                </a:extLst>
              </a:tr>
              <a:tr h="338151">
                <a:tc gridSpan="3">
                  <a:txBody>
                    <a:bodyPr/>
                    <a:lstStyle/>
                    <a:p>
                      <a:pPr algn="l"/>
                      <a:r>
                        <a:rPr lang="es-PE" sz="1600" b="1" dirty="0"/>
                        <a:t>PA</a:t>
                      </a:r>
                      <a:endParaRPr lang="es-ES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006010"/>
                  </a:ext>
                </a:extLst>
              </a:tr>
              <a:tr h="352779">
                <a:tc>
                  <a:txBody>
                    <a:bodyPr/>
                    <a:lstStyle/>
                    <a:p>
                      <a:r>
                        <a:rPr lang="es-PE" sz="1600" dirty="0"/>
                        <a:t>     Baja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__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0.0% (</a:t>
                      </a:r>
                      <a:r>
                        <a:rPr lang="es-PE" sz="1600" dirty="0" err="1"/>
                        <a:t>Ref</a:t>
                      </a:r>
                      <a:r>
                        <a:rPr lang="es-PE" sz="1600" dirty="0"/>
                        <a:t>)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057149"/>
                  </a:ext>
                </a:extLst>
              </a:tr>
              <a:tr h="352779">
                <a:tc>
                  <a:txBody>
                    <a:bodyPr/>
                    <a:lstStyle/>
                    <a:p>
                      <a:r>
                        <a:rPr lang="es-PE" sz="1600" dirty="0"/>
                        <a:t>     Alta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__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-19.4%; p=0.001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907918"/>
                  </a:ext>
                </a:extLst>
              </a:tr>
              <a:tr h="352779">
                <a:tc>
                  <a:txBody>
                    <a:bodyPr/>
                    <a:lstStyle/>
                    <a:p>
                      <a:r>
                        <a:rPr lang="es-PE" sz="1600" b="1" dirty="0"/>
                        <a:t>BIC</a:t>
                      </a:r>
                      <a:endParaRPr lang="es-E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681.011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705.043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057047"/>
                  </a:ext>
                </a:extLst>
              </a:tr>
            </a:tbl>
          </a:graphicData>
        </a:graphic>
      </p:graphicFrame>
      <p:sp>
        <p:nvSpPr>
          <p:cNvPr id="22" name="CuadroTexto 21">
            <a:extLst>
              <a:ext uri="{FF2B5EF4-FFF2-40B4-BE49-F238E27FC236}">
                <a16:creationId xmlns:a16="http://schemas.microsoft.com/office/drawing/2014/main" id="{8EDB3835-43B3-4EF7-9992-14E6ACC1ACE2}"/>
              </a:ext>
            </a:extLst>
          </p:cNvPr>
          <p:cNvSpPr txBox="1"/>
          <p:nvPr/>
        </p:nvSpPr>
        <p:spPr>
          <a:xfrm>
            <a:off x="6583306" y="3078992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Nueva medicina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218932B-142D-4916-A387-3B0BAEB2DEFD}"/>
              </a:ext>
            </a:extLst>
          </p:cNvPr>
          <p:cNvSpPr txBox="1"/>
          <p:nvPr/>
        </p:nvSpPr>
        <p:spPr>
          <a:xfrm>
            <a:off x="8706037" y="3277349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Cura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1725AEC-2C43-4D74-A167-66ACC0D29D36}"/>
              </a:ext>
            </a:extLst>
          </p:cNvPr>
          <p:cNvSpPr txBox="1"/>
          <p:nvPr/>
        </p:nvSpPr>
        <p:spPr>
          <a:xfrm>
            <a:off x="7484403" y="1865826"/>
            <a:ext cx="988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Presión arterial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3E43EA81-5E90-4CBA-8159-B85BE600E830}"/>
              </a:ext>
            </a:extLst>
          </p:cNvPr>
          <p:cNvCxnSpPr>
            <a:cxnSpLocks/>
          </p:cNvCxnSpPr>
          <p:nvPr/>
        </p:nvCxnSpPr>
        <p:spPr>
          <a:xfrm>
            <a:off x="7601435" y="3408725"/>
            <a:ext cx="9880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118AF68E-F879-4606-8CBB-63A83078D1F6}"/>
              </a:ext>
            </a:extLst>
          </p:cNvPr>
          <p:cNvCxnSpPr>
            <a:cxnSpLocks/>
          </p:cNvCxnSpPr>
          <p:nvPr/>
        </p:nvCxnSpPr>
        <p:spPr>
          <a:xfrm>
            <a:off x="6553043" y="2343532"/>
            <a:ext cx="201263" cy="783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56F3FCF0-215B-42B0-AE2A-3160BA0E2E4E}"/>
              </a:ext>
            </a:extLst>
          </p:cNvPr>
          <p:cNvCxnSpPr>
            <a:cxnSpLocks/>
          </p:cNvCxnSpPr>
          <p:nvPr/>
        </p:nvCxnSpPr>
        <p:spPr>
          <a:xfrm flipH="1">
            <a:off x="8965536" y="2446867"/>
            <a:ext cx="237041" cy="8309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0C669D98-5D1F-45C7-A637-BA4265FA9A79}"/>
              </a:ext>
            </a:extLst>
          </p:cNvPr>
          <p:cNvCxnSpPr>
            <a:cxnSpLocks/>
          </p:cNvCxnSpPr>
          <p:nvPr/>
        </p:nvCxnSpPr>
        <p:spPr>
          <a:xfrm>
            <a:off x="6735156" y="2146446"/>
            <a:ext cx="658089" cy="1296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F8EA876B-6500-47B8-BF91-749E47A1647B}"/>
              </a:ext>
            </a:extLst>
          </p:cNvPr>
          <p:cNvCxnSpPr>
            <a:cxnSpLocks/>
          </p:cNvCxnSpPr>
          <p:nvPr/>
        </p:nvCxnSpPr>
        <p:spPr>
          <a:xfrm flipH="1">
            <a:off x="8446539" y="2134867"/>
            <a:ext cx="518997" cy="172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6875D111-D2B7-4B3D-8595-6D3E6F5CB8AA}"/>
              </a:ext>
            </a:extLst>
          </p:cNvPr>
          <p:cNvSpPr txBox="1"/>
          <p:nvPr/>
        </p:nvSpPr>
        <p:spPr>
          <a:xfrm>
            <a:off x="6137773" y="1961780"/>
            <a:ext cx="75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Edad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880ED18A-659A-4F89-89DE-C4CA21649D60}"/>
              </a:ext>
            </a:extLst>
          </p:cNvPr>
          <p:cNvSpPr txBox="1"/>
          <p:nvPr/>
        </p:nvSpPr>
        <p:spPr>
          <a:xfrm>
            <a:off x="9089228" y="1980298"/>
            <a:ext cx="57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U2</a:t>
            </a:r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EE77C5A6-C94B-4D2D-841D-D5C99C64618F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7978442" y="2512157"/>
            <a:ext cx="753537" cy="765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Imagen 10">
            <a:extLst>
              <a:ext uri="{FF2B5EF4-FFF2-40B4-BE49-F238E27FC236}">
                <a16:creationId xmlns:a16="http://schemas.microsoft.com/office/drawing/2014/main" id="{13D0F389-04D7-4DF8-BC32-6152B9C83D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854"/>
          <a:stretch/>
        </p:blipFill>
        <p:spPr>
          <a:xfrm>
            <a:off x="5824694" y="4315794"/>
            <a:ext cx="2942478" cy="1866900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880609AF-1A58-47D6-823F-B98CCE30B5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8416"/>
          <a:stretch/>
        </p:blipFill>
        <p:spPr>
          <a:xfrm>
            <a:off x="8676003" y="4452518"/>
            <a:ext cx="2891084" cy="1581150"/>
          </a:xfrm>
          <a:prstGeom prst="rect">
            <a:avLst/>
          </a:prstGeom>
        </p:spPr>
      </p:pic>
      <p:sp>
        <p:nvSpPr>
          <p:cNvPr id="38" name="CuadroTexto 37">
            <a:extLst>
              <a:ext uri="{FF2B5EF4-FFF2-40B4-BE49-F238E27FC236}">
                <a16:creationId xmlns:a16="http://schemas.microsoft.com/office/drawing/2014/main" id="{BBA3CD56-9C80-4E70-B225-5A050645270D}"/>
              </a:ext>
            </a:extLst>
          </p:cNvPr>
          <p:cNvSpPr txBox="1"/>
          <p:nvPr/>
        </p:nvSpPr>
        <p:spPr>
          <a:xfrm>
            <a:off x="9583553" y="2747937"/>
            <a:ext cx="2550787" cy="1600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sz="1400" dirty="0" err="1">
                <a:solidFill>
                  <a:srgbClr val="0070C0"/>
                </a:solidFill>
              </a:rPr>
              <a:t>Rpta</a:t>
            </a:r>
            <a:r>
              <a:rPr lang="es-PE" sz="1400" dirty="0">
                <a:solidFill>
                  <a:srgbClr val="0070C0"/>
                </a:solidFill>
              </a:rPr>
              <a:t>. El ajuste por PA elimina la confusión pero introduce sesgo de selección (‘</a:t>
            </a:r>
            <a:r>
              <a:rPr lang="es-PE" sz="1400" dirty="0" err="1">
                <a:solidFill>
                  <a:srgbClr val="0070C0"/>
                </a:solidFill>
              </a:rPr>
              <a:t>collider</a:t>
            </a:r>
            <a:r>
              <a:rPr lang="es-PE" sz="1400" dirty="0">
                <a:solidFill>
                  <a:srgbClr val="0070C0"/>
                </a:solidFill>
              </a:rPr>
              <a:t> </a:t>
            </a:r>
            <a:r>
              <a:rPr lang="es-PE" sz="1400" dirty="0" err="1">
                <a:solidFill>
                  <a:srgbClr val="0070C0"/>
                </a:solidFill>
              </a:rPr>
              <a:t>bias</a:t>
            </a:r>
            <a:r>
              <a:rPr lang="es-PE" sz="1400" dirty="0">
                <a:solidFill>
                  <a:srgbClr val="0070C0"/>
                </a:solidFill>
              </a:rPr>
              <a:t>’). Por el contrario, ajustar por edad bloquea completamente la confusión sin introducir </a:t>
            </a:r>
            <a:r>
              <a:rPr lang="es-PE" sz="1400" dirty="0" err="1">
                <a:solidFill>
                  <a:srgbClr val="0070C0"/>
                </a:solidFill>
              </a:rPr>
              <a:t>colider</a:t>
            </a:r>
            <a:r>
              <a:rPr lang="es-PE" sz="1400" dirty="0">
                <a:solidFill>
                  <a:srgbClr val="0070C0"/>
                </a:solidFill>
              </a:rPr>
              <a:t> </a:t>
            </a:r>
            <a:r>
              <a:rPr lang="es-PE" sz="1400" dirty="0" err="1">
                <a:solidFill>
                  <a:srgbClr val="0070C0"/>
                </a:solidFill>
              </a:rPr>
              <a:t>bias</a:t>
            </a:r>
            <a:r>
              <a:rPr lang="es-PE" sz="1400" dirty="0">
                <a:solidFill>
                  <a:srgbClr val="0070C0"/>
                </a:solidFill>
              </a:rPr>
              <a:t>. </a:t>
            </a:r>
            <a:r>
              <a:rPr lang="es-PE" sz="1400" b="1" dirty="0">
                <a:solidFill>
                  <a:srgbClr val="0070C0"/>
                </a:solidFill>
              </a:rPr>
              <a:t>NO AJUSTAR POR PA</a:t>
            </a:r>
            <a:endParaRPr lang="es-ES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07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0FEA6-25B9-4B52-AD87-F0354A6F5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396" y="-71415"/>
            <a:ext cx="11741728" cy="1325563"/>
          </a:xfrm>
        </p:spPr>
        <p:txBody>
          <a:bodyPr>
            <a:normAutofit/>
          </a:bodyPr>
          <a:lstStyle/>
          <a:p>
            <a:pPr algn="ctr"/>
            <a:r>
              <a:rPr lang="es-PE" b="1" dirty="0"/>
              <a:t>Sigamos con la segunda motivación</a:t>
            </a:r>
            <a:endParaRPr lang="es-ES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280E8F5-7B62-4317-A4E5-B2DF56366139}"/>
              </a:ext>
            </a:extLst>
          </p:cNvPr>
          <p:cNvSpPr txBox="1"/>
          <p:nvPr/>
        </p:nvSpPr>
        <p:spPr>
          <a:xfrm>
            <a:off x="3514410" y="6581001"/>
            <a:ext cx="8176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i="1" dirty="0"/>
              <a:t>Pearl J, </a:t>
            </a:r>
            <a:r>
              <a:rPr lang="es-ES" sz="1200" i="1" dirty="0" err="1"/>
              <a:t>Glymour</a:t>
            </a:r>
            <a:r>
              <a:rPr lang="es-ES" sz="1200" i="1" dirty="0"/>
              <a:t> M, Jewell NP. Causal </a:t>
            </a:r>
            <a:r>
              <a:rPr lang="es-ES" sz="1200" i="1" dirty="0" err="1"/>
              <a:t>Inference</a:t>
            </a:r>
            <a:r>
              <a:rPr lang="es-ES" sz="1200" i="1" dirty="0"/>
              <a:t> in </a:t>
            </a:r>
            <a:r>
              <a:rPr lang="es-ES" sz="1200" i="1" dirty="0" err="1"/>
              <a:t>Statistics</a:t>
            </a:r>
            <a:r>
              <a:rPr lang="es-ES" sz="1200" i="1" dirty="0"/>
              <a:t> A Primer. 1</a:t>
            </a:r>
            <a:r>
              <a:rPr lang="es-ES" sz="1200" i="1" baseline="30000" dirty="0"/>
              <a:t>st</a:t>
            </a:r>
            <a:r>
              <a:rPr lang="es-ES" sz="1200" i="1" dirty="0"/>
              <a:t> Ed, 2016. John Wiley &amp; </a:t>
            </a:r>
            <a:r>
              <a:rPr lang="es-ES" sz="1200" i="1" dirty="0" err="1"/>
              <a:t>Sons</a:t>
            </a:r>
            <a:r>
              <a:rPr lang="es-ES" sz="1200" i="1" dirty="0"/>
              <a:t> Ltd.</a:t>
            </a:r>
            <a:endParaRPr lang="es-PE" sz="1200" i="1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EDAD913-9A8A-4633-ADB9-431FD6204061}"/>
              </a:ext>
            </a:extLst>
          </p:cNvPr>
          <p:cNvSpPr txBox="1"/>
          <p:nvPr/>
        </p:nvSpPr>
        <p:spPr>
          <a:xfrm>
            <a:off x="825739" y="4302869"/>
            <a:ext cx="5909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i="1" dirty="0">
                <a:solidFill>
                  <a:srgbClr val="FF0000"/>
                </a:solidFill>
              </a:rPr>
              <a:t>Para los 3 DAG plausibles mostrados arriba, se generan las mismas tablas mostradas abajo:</a:t>
            </a:r>
          </a:p>
          <a:p>
            <a:pPr algn="ctr"/>
            <a:endParaRPr lang="es-ES" sz="1600" i="1" dirty="0">
              <a:solidFill>
                <a:srgbClr val="FF0000"/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EDB3835-43B3-4EF7-9992-14E6ACC1ACE2}"/>
              </a:ext>
            </a:extLst>
          </p:cNvPr>
          <p:cNvSpPr txBox="1"/>
          <p:nvPr/>
        </p:nvSpPr>
        <p:spPr>
          <a:xfrm>
            <a:off x="4740077" y="2502979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Nueva medicina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218932B-142D-4916-A387-3B0BAEB2DEFD}"/>
              </a:ext>
            </a:extLst>
          </p:cNvPr>
          <p:cNvSpPr txBox="1"/>
          <p:nvPr/>
        </p:nvSpPr>
        <p:spPr>
          <a:xfrm>
            <a:off x="6845581" y="26128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Cura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1725AEC-2C43-4D74-A167-66ACC0D29D36}"/>
              </a:ext>
            </a:extLst>
          </p:cNvPr>
          <p:cNvSpPr txBox="1"/>
          <p:nvPr/>
        </p:nvSpPr>
        <p:spPr>
          <a:xfrm>
            <a:off x="1828362" y="1311657"/>
            <a:ext cx="988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Presión arterial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3E43EA81-5E90-4CBA-8159-B85BE600E830}"/>
              </a:ext>
            </a:extLst>
          </p:cNvPr>
          <p:cNvCxnSpPr>
            <a:cxnSpLocks/>
          </p:cNvCxnSpPr>
          <p:nvPr/>
        </p:nvCxnSpPr>
        <p:spPr>
          <a:xfrm>
            <a:off x="1973622" y="2808321"/>
            <a:ext cx="9880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118AF68E-F879-4606-8CBB-63A83078D1F6}"/>
              </a:ext>
            </a:extLst>
          </p:cNvPr>
          <p:cNvCxnSpPr>
            <a:cxnSpLocks/>
          </p:cNvCxnSpPr>
          <p:nvPr/>
        </p:nvCxnSpPr>
        <p:spPr>
          <a:xfrm>
            <a:off x="925230" y="1743128"/>
            <a:ext cx="201263" cy="783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56F3FCF0-215B-42B0-AE2A-3160BA0E2E4E}"/>
              </a:ext>
            </a:extLst>
          </p:cNvPr>
          <p:cNvCxnSpPr>
            <a:cxnSpLocks/>
          </p:cNvCxnSpPr>
          <p:nvPr/>
        </p:nvCxnSpPr>
        <p:spPr>
          <a:xfrm flipH="1">
            <a:off x="3337723" y="1846463"/>
            <a:ext cx="237041" cy="8309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0C669D98-5D1F-45C7-A637-BA4265FA9A79}"/>
              </a:ext>
            </a:extLst>
          </p:cNvPr>
          <p:cNvCxnSpPr>
            <a:cxnSpLocks/>
          </p:cNvCxnSpPr>
          <p:nvPr/>
        </p:nvCxnSpPr>
        <p:spPr>
          <a:xfrm>
            <a:off x="1107343" y="1546042"/>
            <a:ext cx="658089" cy="1296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F8EA876B-6500-47B8-BF91-749E47A1647B}"/>
              </a:ext>
            </a:extLst>
          </p:cNvPr>
          <p:cNvCxnSpPr>
            <a:cxnSpLocks/>
          </p:cNvCxnSpPr>
          <p:nvPr/>
        </p:nvCxnSpPr>
        <p:spPr>
          <a:xfrm flipH="1">
            <a:off x="2818726" y="1534463"/>
            <a:ext cx="518997" cy="172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6875D111-D2B7-4B3D-8595-6D3E6F5CB8AA}"/>
              </a:ext>
            </a:extLst>
          </p:cNvPr>
          <p:cNvSpPr txBox="1"/>
          <p:nvPr/>
        </p:nvSpPr>
        <p:spPr>
          <a:xfrm>
            <a:off x="509960" y="1361376"/>
            <a:ext cx="75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Edad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880ED18A-659A-4F89-89DE-C4CA21649D60}"/>
              </a:ext>
            </a:extLst>
          </p:cNvPr>
          <p:cNvSpPr txBox="1"/>
          <p:nvPr/>
        </p:nvSpPr>
        <p:spPr>
          <a:xfrm>
            <a:off x="3407118" y="1434414"/>
            <a:ext cx="57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U2</a:t>
            </a:r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EE77C5A6-C94B-4D2D-841D-D5C99C64618F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2322401" y="1957988"/>
            <a:ext cx="753537" cy="765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Imagen 10">
            <a:extLst>
              <a:ext uri="{FF2B5EF4-FFF2-40B4-BE49-F238E27FC236}">
                <a16:creationId xmlns:a16="http://schemas.microsoft.com/office/drawing/2014/main" id="{13D0F389-04D7-4DF8-BC32-6152B9C83D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854"/>
          <a:stretch/>
        </p:blipFill>
        <p:spPr>
          <a:xfrm>
            <a:off x="879390" y="4792954"/>
            <a:ext cx="2942478" cy="1866900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880609AF-1A58-47D6-823F-B98CCE30B5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8416"/>
          <a:stretch/>
        </p:blipFill>
        <p:spPr>
          <a:xfrm>
            <a:off x="4127624" y="4935829"/>
            <a:ext cx="2891084" cy="1581150"/>
          </a:xfrm>
          <a:prstGeom prst="rect">
            <a:avLst/>
          </a:prstGeom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3615365C-F031-4D44-95EB-D83395A6E513}"/>
              </a:ext>
            </a:extLst>
          </p:cNvPr>
          <p:cNvSpPr txBox="1"/>
          <p:nvPr/>
        </p:nvSpPr>
        <p:spPr>
          <a:xfrm>
            <a:off x="7383508" y="4215742"/>
            <a:ext cx="4574362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i="1" dirty="0">
                <a:solidFill>
                  <a:srgbClr val="002060"/>
                </a:solidFill>
              </a:rPr>
              <a:t>¿Se dan cuenta que </a:t>
            </a:r>
            <a:r>
              <a:rPr lang="es-PE" b="1" i="1" dirty="0">
                <a:solidFill>
                  <a:srgbClr val="002060"/>
                </a:solidFill>
              </a:rPr>
              <a:t>no es posible inferir un DAG basándonos solamente en los datos</a:t>
            </a:r>
            <a:r>
              <a:rPr lang="es-PE" i="1" dirty="0">
                <a:solidFill>
                  <a:srgbClr val="002060"/>
                </a:solidFill>
              </a:rPr>
              <a:t>? Conocimiento experto es necesario y asumir ciertas cosas.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i="1" dirty="0">
                <a:solidFill>
                  <a:srgbClr val="002060"/>
                </a:solidFill>
              </a:rPr>
              <a:t>Además, solo el DAG nos permitió saber </a:t>
            </a:r>
            <a:r>
              <a:rPr lang="es-PE" b="1" i="1" dirty="0">
                <a:solidFill>
                  <a:srgbClr val="002060"/>
                </a:solidFill>
              </a:rPr>
              <a:t>cuándo ajustar </a:t>
            </a:r>
            <a:r>
              <a:rPr lang="es-PE" i="1" dirty="0">
                <a:solidFill>
                  <a:srgbClr val="002060"/>
                </a:solidFill>
              </a:rPr>
              <a:t>y </a:t>
            </a:r>
            <a:r>
              <a:rPr lang="es-PE" b="1" i="1" dirty="0">
                <a:solidFill>
                  <a:srgbClr val="002060"/>
                </a:solidFill>
              </a:rPr>
              <a:t>cuándo no</a:t>
            </a:r>
            <a:r>
              <a:rPr lang="es-PE" i="1" dirty="0">
                <a:solidFill>
                  <a:srgbClr val="002060"/>
                </a:solidFill>
              </a:rPr>
              <a:t>, ya que nos permitió evaluar también </a:t>
            </a:r>
            <a:r>
              <a:rPr lang="es-PE" b="1" i="1" dirty="0" err="1">
                <a:solidFill>
                  <a:srgbClr val="002060"/>
                </a:solidFill>
              </a:rPr>
              <a:t>collider</a:t>
            </a:r>
            <a:r>
              <a:rPr lang="es-PE" b="1" i="1" dirty="0">
                <a:solidFill>
                  <a:srgbClr val="002060"/>
                </a:solidFill>
              </a:rPr>
              <a:t> </a:t>
            </a:r>
            <a:r>
              <a:rPr lang="es-PE" b="1" i="1" dirty="0" err="1">
                <a:solidFill>
                  <a:srgbClr val="002060"/>
                </a:solidFill>
              </a:rPr>
              <a:t>bias</a:t>
            </a:r>
            <a:r>
              <a:rPr lang="es-PE" i="1" dirty="0">
                <a:solidFill>
                  <a:srgbClr val="002060"/>
                </a:solidFill>
              </a:rPr>
              <a:t>.</a:t>
            </a:r>
          </a:p>
          <a:p>
            <a:pPr marL="742950" lvl="1" indent="-285750" algn="just">
              <a:buFont typeface="Arial" panose="020B0604020202020204" pitchFamily="34" charset="0"/>
              <a:buChar char="̶"/>
            </a:pPr>
            <a:r>
              <a:rPr lang="es-PE" sz="1600" i="1" dirty="0">
                <a:solidFill>
                  <a:srgbClr val="002060"/>
                </a:solidFill>
              </a:rPr>
              <a:t>¡Confusión no es el único peligro!</a:t>
            </a:r>
            <a:endParaRPr lang="es-ES" sz="1600" dirty="0">
              <a:solidFill>
                <a:srgbClr val="002060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CF94251-989D-41E7-B26F-8B7B50CDECC5}"/>
              </a:ext>
            </a:extLst>
          </p:cNvPr>
          <p:cNvSpPr txBox="1"/>
          <p:nvPr/>
        </p:nvSpPr>
        <p:spPr>
          <a:xfrm>
            <a:off x="997836" y="2706760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Nueva medicina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11324E8-8297-4CA8-9359-1EB10E34A31E}"/>
              </a:ext>
            </a:extLst>
          </p:cNvPr>
          <p:cNvSpPr txBox="1"/>
          <p:nvPr/>
        </p:nvSpPr>
        <p:spPr>
          <a:xfrm>
            <a:off x="3136398" y="2795243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Cura</a:t>
            </a: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6CFE0C6F-D6E9-4204-937C-687CDDD81410}"/>
              </a:ext>
            </a:extLst>
          </p:cNvPr>
          <p:cNvCxnSpPr>
            <a:cxnSpLocks/>
          </p:cNvCxnSpPr>
          <p:nvPr/>
        </p:nvCxnSpPr>
        <p:spPr>
          <a:xfrm>
            <a:off x="5758206" y="2795243"/>
            <a:ext cx="9880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C21A14D-275D-45B4-813E-F1929E28A617}"/>
              </a:ext>
            </a:extLst>
          </p:cNvPr>
          <p:cNvSpPr txBox="1"/>
          <p:nvPr/>
        </p:nvSpPr>
        <p:spPr>
          <a:xfrm>
            <a:off x="6127241" y="1311657"/>
            <a:ext cx="988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Presión arterial</a:t>
            </a:r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12804491-AAC7-4091-A5BF-1CA8F47A43EF}"/>
              </a:ext>
            </a:extLst>
          </p:cNvPr>
          <p:cNvCxnSpPr>
            <a:cxnSpLocks/>
          </p:cNvCxnSpPr>
          <p:nvPr/>
        </p:nvCxnSpPr>
        <p:spPr>
          <a:xfrm>
            <a:off x="7008329" y="1788256"/>
            <a:ext cx="133176" cy="7862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D8484922-AE2A-4DDD-A27E-9F3447B3683E}"/>
              </a:ext>
            </a:extLst>
          </p:cNvPr>
          <p:cNvCxnSpPr>
            <a:cxnSpLocks/>
            <a:stCxn id="14" idx="1"/>
            <a:endCxn id="22" idx="0"/>
          </p:cNvCxnSpPr>
          <p:nvPr/>
        </p:nvCxnSpPr>
        <p:spPr>
          <a:xfrm flipH="1">
            <a:off x="5496161" y="1634823"/>
            <a:ext cx="631080" cy="868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F8E9A979-C050-4E4F-A289-0717BDB8950A}"/>
              </a:ext>
            </a:extLst>
          </p:cNvPr>
          <p:cNvSpPr txBox="1"/>
          <p:nvPr/>
        </p:nvSpPr>
        <p:spPr>
          <a:xfrm>
            <a:off x="9421056" y="1238310"/>
            <a:ext cx="988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Presión arterial</a:t>
            </a:r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230F0896-FC64-42D0-B280-7AB1A72C3454}"/>
              </a:ext>
            </a:extLst>
          </p:cNvPr>
          <p:cNvCxnSpPr>
            <a:cxnSpLocks/>
          </p:cNvCxnSpPr>
          <p:nvPr/>
        </p:nvCxnSpPr>
        <p:spPr>
          <a:xfrm>
            <a:off x="9527156" y="2982183"/>
            <a:ext cx="9880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18882443-6BA0-4917-B76F-18E9AAB9385B}"/>
              </a:ext>
            </a:extLst>
          </p:cNvPr>
          <p:cNvCxnSpPr>
            <a:cxnSpLocks/>
          </p:cNvCxnSpPr>
          <p:nvPr/>
        </p:nvCxnSpPr>
        <p:spPr>
          <a:xfrm>
            <a:off x="8516864" y="1743128"/>
            <a:ext cx="201263" cy="783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07836664-E2E1-4AC3-B0AB-C0DFDC4AA09C}"/>
              </a:ext>
            </a:extLst>
          </p:cNvPr>
          <p:cNvCxnSpPr>
            <a:cxnSpLocks/>
          </p:cNvCxnSpPr>
          <p:nvPr/>
        </p:nvCxnSpPr>
        <p:spPr>
          <a:xfrm flipH="1">
            <a:off x="10929357" y="1846463"/>
            <a:ext cx="237041" cy="8309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B4FED115-B08E-4F33-AC2B-83D4D19AB256}"/>
              </a:ext>
            </a:extLst>
          </p:cNvPr>
          <p:cNvCxnSpPr>
            <a:cxnSpLocks/>
          </p:cNvCxnSpPr>
          <p:nvPr/>
        </p:nvCxnSpPr>
        <p:spPr>
          <a:xfrm>
            <a:off x="8698977" y="1546042"/>
            <a:ext cx="658089" cy="1296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22D0F214-BEC6-46C5-8BAF-CC90BA1002AF}"/>
              </a:ext>
            </a:extLst>
          </p:cNvPr>
          <p:cNvCxnSpPr>
            <a:cxnSpLocks/>
          </p:cNvCxnSpPr>
          <p:nvPr/>
        </p:nvCxnSpPr>
        <p:spPr>
          <a:xfrm flipH="1">
            <a:off x="10410361" y="1540846"/>
            <a:ext cx="518996" cy="1663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B0ED43B3-D5CB-425B-A98B-A538B2038C85}"/>
              </a:ext>
            </a:extLst>
          </p:cNvPr>
          <p:cNvSpPr txBox="1"/>
          <p:nvPr/>
        </p:nvSpPr>
        <p:spPr>
          <a:xfrm>
            <a:off x="8101594" y="1361376"/>
            <a:ext cx="75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Edad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37132204-4158-4314-A3E6-A89383C04D65}"/>
              </a:ext>
            </a:extLst>
          </p:cNvPr>
          <p:cNvSpPr txBox="1"/>
          <p:nvPr/>
        </p:nvSpPr>
        <p:spPr>
          <a:xfrm>
            <a:off x="8589470" y="2706760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Nueva medicina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C5AFB71-2DEA-4D40-892B-59FC1148CB57}"/>
              </a:ext>
            </a:extLst>
          </p:cNvPr>
          <p:cNvSpPr txBox="1"/>
          <p:nvPr/>
        </p:nvSpPr>
        <p:spPr>
          <a:xfrm>
            <a:off x="10979181" y="1445120"/>
            <a:ext cx="57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10D1340-AEEA-4B9B-A480-168D892C186D}"/>
              </a:ext>
            </a:extLst>
          </p:cNvPr>
          <p:cNvSpPr txBox="1"/>
          <p:nvPr/>
        </p:nvSpPr>
        <p:spPr>
          <a:xfrm>
            <a:off x="10669859" y="282240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Cura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6B7ABAB-4FF2-486C-AC2F-9AACA68AC771}"/>
              </a:ext>
            </a:extLst>
          </p:cNvPr>
          <p:cNvSpPr txBox="1"/>
          <p:nvPr/>
        </p:nvSpPr>
        <p:spPr>
          <a:xfrm>
            <a:off x="947169" y="906175"/>
            <a:ext cx="2700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>
                <a:solidFill>
                  <a:srgbClr val="C00000"/>
                </a:solidFill>
              </a:rPr>
              <a:t>Experto 1 : DAG 1</a:t>
            </a:r>
            <a:endParaRPr lang="es-ES" b="1" dirty="0">
              <a:solidFill>
                <a:srgbClr val="C00000"/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56B4593C-43E5-480F-92F1-92D58E8C37D6}"/>
              </a:ext>
            </a:extLst>
          </p:cNvPr>
          <p:cNvSpPr txBox="1"/>
          <p:nvPr/>
        </p:nvSpPr>
        <p:spPr>
          <a:xfrm>
            <a:off x="4645734" y="867870"/>
            <a:ext cx="2700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>
                <a:solidFill>
                  <a:srgbClr val="C00000"/>
                </a:solidFill>
              </a:rPr>
              <a:t>Experto 2: DAG 2</a:t>
            </a:r>
            <a:endParaRPr lang="es-ES" b="1" dirty="0">
              <a:solidFill>
                <a:srgbClr val="C00000"/>
              </a:solidFill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D3D57C1-BA68-4DAF-BD9F-14FF932E1395}"/>
              </a:ext>
            </a:extLst>
          </p:cNvPr>
          <p:cNvSpPr txBox="1"/>
          <p:nvPr/>
        </p:nvSpPr>
        <p:spPr>
          <a:xfrm>
            <a:off x="8478362" y="896136"/>
            <a:ext cx="2700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>
                <a:solidFill>
                  <a:srgbClr val="C00000"/>
                </a:solidFill>
              </a:rPr>
              <a:t>Experto 3: DAG 3</a:t>
            </a:r>
            <a:endParaRPr lang="es-ES" b="1" dirty="0">
              <a:solidFill>
                <a:srgbClr val="C00000"/>
              </a:solidFill>
            </a:endParaRP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79D271A8-BA51-417F-B39F-B95534F48E07}"/>
              </a:ext>
            </a:extLst>
          </p:cNvPr>
          <p:cNvSpPr txBox="1"/>
          <p:nvPr/>
        </p:nvSpPr>
        <p:spPr>
          <a:xfrm>
            <a:off x="1203689" y="3963432"/>
            <a:ext cx="2576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b="1" i="1" dirty="0"/>
              <a:t>¿Por cuál debo ajustar?</a:t>
            </a:r>
            <a:endParaRPr lang="es-ES" sz="1600" b="1" i="1" dirty="0"/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0FA4F4B2-D524-47D5-9CF6-B181DAAE2B75}"/>
              </a:ext>
            </a:extLst>
          </p:cNvPr>
          <p:cNvSpPr txBox="1"/>
          <p:nvPr/>
        </p:nvSpPr>
        <p:spPr>
          <a:xfrm>
            <a:off x="1217210" y="3402924"/>
            <a:ext cx="2576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b="1" i="1" dirty="0"/>
              <a:t>¿PA es </a:t>
            </a:r>
            <a:r>
              <a:rPr lang="es-PE" sz="1600" b="1" i="1" dirty="0" err="1"/>
              <a:t>confusora</a:t>
            </a:r>
            <a:r>
              <a:rPr lang="es-PE" sz="1600" b="1" i="1" dirty="0"/>
              <a:t>? ¿PA es </a:t>
            </a:r>
            <a:r>
              <a:rPr lang="es-PE" sz="1600" b="1" i="1" dirty="0" err="1"/>
              <a:t>colisionadora</a:t>
            </a:r>
            <a:r>
              <a:rPr lang="es-PE" sz="1600" b="1" i="1" dirty="0"/>
              <a:t>?</a:t>
            </a:r>
            <a:endParaRPr lang="es-ES" sz="1600" b="1" i="1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9A400429-28A9-4127-9393-7EE3DCDEFF5A}"/>
              </a:ext>
            </a:extLst>
          </p:cNvPr>
          <p:cNvSpPr txBox="1"/>
          <p:nvPr/>
        </p:nvSpPr>
        <p:spPr>
          <a:xfrm>
            <a:off x="4940441" y="3889860"/>
            <a:ext cx="2576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b="1" i="1" dirty="0"/>
              <a:t>¿Por cuál debo ajustar?</a:t>
            </a:r>
            <a:endParaRPr lang="es-ES" sz="1600" b="1" i="1" dirty="0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16ABD590-E7E5-4296-8C8E-AE2CCC105282}"/>
              </a:ext>
            </a:extLst>
          </p:cNvPr>
          <p:cNvSpPr txBox="1"/>
          <p:nvPr/>
        </p:nvSpPr>
        <p:spPr>
          <a:xfrm>
            <a:off x="4953962" y="3329352"/>
            <a:ext cx="2576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b="1" i="1" dirty="0"/>
              <a:t>¿PA es </a:t>
            </a:r>
            <a:r>
              <a:rPr lang="es-PE" sz="1600" b="1" i="1" dirty="0" err="1"/>
              <a:t>confusora</a:t>
            </a:r>
            <a:r>
              <a:rPr lang="es-PE" sz="1600" b="1" i="1" dirty="0"/>
              <a:t>? ¿PA es </a:t>
            </a:r>
            <a:r>
              <a:rPr lang="es-PE" sz="1600" b="1" i="1" dirty="0" err="1"/>
              <a:t>colisionadora</a:t>
            </a:r>
            <a:r>
              <a:rPr lang="es-PE" sz="1600" b="1" i="1" dirty="0"/>
              <a:t>?</a:t>
            </a:r>
            <a:endParaRPr lang="es-ES" sz="1600" b="1" i="1" dirty="0"/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DF3DF412-7225-46DB-83E3-2E28F8DCCCAD}"/>
              </a:ext>
            </a:extLst>
          </p:cNvPr>
          <p:cNvSpPr txBox="1"/>
          <p:nvPr/>
        </p:nvSpPr>
        <p:spPr>
          <a:xfrm>
            <a:off x="8588036" y="3904971"/>
            <a:ext cx="2576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b="1" i="1" dirty="0"/>
              <a:t>¿Por cuál debo ajustar?</a:t>
            </a:r>
            <a:endParaRPr lang="es-ES" sz="1600" b="1" i="1" dirty="0"/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CE13CB73-7519-4F9D-AD83-EC243343C2F2}"/>
              </a:ext>
            </a:extLst>
          </p:cNvPr>
          <p:cNvSpPr txBox="1"/>
          <p:nvPr/>
        </p:nvSpPr>
        <p:spPr>
          <a:xfrm>
            <a:off x="8601557" y="3344463"/>
            <a:ext cx="2576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b="1" i="1" dirty="0"/>
              <a:t>¿PA es </a:t>
            </a:r>
            <a:r>
              <a:rPr lang="es-PE" sz="1600" b="1" i="1" dirty="0" err="1"/>
              <a:t>confusora</a:t>
            </a:r>
            <a:r>
              <a:rPr lang="es-PE" sz="1600" b="1" i="1" dirty="0"/>
              <a:t>? ¿PA es </a:t>
            </a:r>
            <a:r>
              <a:rPr lang="es-PE" sz="1600" b="1" i="1" dirty="0" err="1"/>
              <a:t>colisionadora</a:t>
            </a:r>
            <a:r>
              <a:rPr lang="es-PE" sz="1600" b="1" i="1" dirty="0"/>
              <a:t>?</a:t>
            </a:r>
            <a:endParaRPr lang="es-ES" sz="1600" b="1" i="1" dirty="0"/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2A4632CB-3138-47C7-9DB3-2189807B356F}"/>
              </a:ext>
            </a:extLst>
          </p:cNvPr>
          <p:cNvSpPr txBox="1"/>
          <p:nvPr/>
        </p:nvSpPr>
        <p:spPr>
          <a:xfrm>
            <a:off x="4695487" y="1401978"/>
            <a:ext cx="75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Edad</a:t>
            </a:r>
          </a:p>
        </p:txBody>
      </p:sp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51C19B66-4697-45C2-9057-55959DC6B226}"/>
              </a:ext>
            </a:extLst>
          </p:cNvPr>
          <p:cNvCxnSpPr>
            <a:cxnSpLocks/>
          </p:cNvCxnSpPr>
          <p:nvPr/>
        </p:nvCxnSpPr>
        <p:spPr>
          <a:xfrm>
            <a:off x="4940070" y="1784737"/>
            <a:ext cx="201263" cy="783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3461817D-5D3A-4DC2-8EAA-AD126EFF56CC}"/>
              </a:ext>
            </a:extLst>
          </p:cNvPr>
          <p:cNvCxnSpPr>
            <a:cxnSpLocks/>
          </p:cNvCxnSpPr>
          <p:nvPr/>
        </p:nvCxnSpPr>
        <p:spPr>
          <a:xfrm>
            <a:off x="5300938" y="1652571"/>
            <a:ext cx="1510248" cy="986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5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C6FA3F-F174-4502-AED2-5870B9D35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37" y="8641"/>
            <a:ext cx="10515600" cy="1325563"/>
          </a:xfrm>
        </p:spPr>
        <p:txBody>
          <a:bodyPr/>
          <a:lstStyle/>
          <a:p>
            <a:pPr algn="just"/>
            <a:r>
              <a:rPr lang="es-PE" b="1" dirty="0" err="1"/>
              <a:t>Tips</a:t>
            </a:r>
            <a:r>
              <a:rPr lang="es-PE" b="1" dirty="0"/>
              <a:t> para elaborar buenos </a:t>
            </a:r>
            <a:r>
              <a:rPr lang="es-PE" b="1" dirty="0" err="1"/>
              <a:t>DAGs</a:t>
            </a: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B74FFB-5655-487F-B899-24FACD71D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814" y="1042406"/>
            <a:ext cx="11049349" cy="1852596"/>
          </a:xfrm>
        </p:spPr>
        <p:txBody>
          <a:bodyPr>
            <a:normAutofit fontScale="85000" lnSpcReduction="10000"/>
          </a:bodyPr>
          <a:lstStyle/>
          <a:p>
            <a:r>
              <a:rPr lang="es-PE" dirty="0"/>
              <a:t>Considerar estructuras notables de confusión, ¡no siempre es el “triángulo” clásico!:</a:t>
            </a:r>
          </a:p>
          <a:p>
            <a:pPr lvl="1">
              <a:buFont typeface="Arial" panose="020B0604020202020204" pitchFamily="34" charset="0"/>
              <a:buChar char="̶"/>
            </a:pPr>
            <a:r>
              <a:rPr lang="es-PE" dirty="0"/>
              <a:t>Recordar que hay otras estructuras útiles.</a:t>
            </a:r>
          </a:p>
          <a:p>
            <a:pPr lvl="1">
              <a:buFont typeface="Arial" panose="020B0604020202020204" pitchFamily="34" charset="0"/>
              <a:buChar char="̶"/>
            </a:pPr>
            <a:r>
              <a:rPr lang="es-PE" dirty="0"/>
              <a:t>Recordar que hay </a:t>
            </a:r>
            <a:r>
              <a:rPr lang="es-PE" dirty="0" err="1"/>
              <a:t>confusores</a:t>
            </a:r>
            <a:r>
              <a:rPr lang="es-PE" dirty="0"/>
              <a:t> no medidos, ¡no tenerles pánico!</a:t>
            </a:r>
          </a:p>
          <a:p>
            <a:pPr lvl="1">
              <a:buFont typeface="Arial" panose="020B0604020202020204" pitchFamily="34" charset="0"/>
              <a:buChar char="̶"/>
            </a:pPr>
            <a:r>
              <a:rPr lang="es-PE" dirty="0"/>
              <a:t>Recordar que se pueden usar </a:t>
            </a:r>
            <a:r>
              <a:rPr lang="es-PE" dirty="0" err="1"/>
              <a:t>confusores</a:t>
            </a:r>
            <a:r>
              <a:rPr lang="es-PE" dirty="0"/>
              <a:t> </a:t>
            </a:r>
            <a:r>
              <a:rPr lang="es-PE" dirty="0" err="1"/>
              <a:t>surrogados</a:t>
            </a:r>
            <a:r>
              <a:rPr lang="es-PE" dirty="0"/>
              <a:t>.</a:t>
            </a:r>
          </a:p>
          <a:p>
            <a:r>
              <a:rPr lang="es-PE" dirty="0"/>
              <a:t>A menudo, no considerarlas genera que tengamos DAG mal planteados o pobres.</a:t>
            </a:r>
          </a:p>
        </p:txBody>
      </p:sp>
      <p:pic>
        <p:nvPicPr>
          <p:cNvPr id="5" name="Picture 2" descr="Resultado de imagen para universidad peruana cayetano heredia">
            <a:extLst>
              <a:ext uri="{FF2B5EF4-FFF2-40B4-BE49-F238E27FC236}">
                <a16:creationId xmlns:a16="http://schemas.microsoft.com/office/drawing/2014/main" id="{B3095AFC-0FB8-4BC6-9585-A3556E5A8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855" y="0"/>
            <a:ext cx="1450143" cy="54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F243465-5C88-4438-9AF7-620E223772F0}"/>
              </a:ext>
            </a:extLst>
          </p:cNvPr>
          <p:cNvSpPr txBox="1"/>
          <p:nvPr/>
        </p:nvSpPr>
        <p:spPr>
          <a:xfrm>
            <a:off x="1685623" y="3220985"/>
            <a:ext cx="1416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dirty="0"/>
              <a:t>Enfermedad coronaria (Z)</a:t>
            </a:r>
            <a:endParaRPr lang="es-ES" sz="16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EBFAEF2-B379-41C8-8FDB-3B127F6D44E0}"/>
              </a:ext>
            </a:extLst>
          </p:cNvPr>
          <p:cNvSpPr txBox="1"/>
          <p:nvPr/>
        </p:nvSpPr>
        <p:spPr>
          <a:xfrm>
            <a:off x="3544608" y="3900374"/>
            <a:ext cx="1289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b="1" dirty="0"/>
              <a:t>Derrame cerebral (Y)</a:t>
            </a:r>
            <a:endParaRPr lang="es-ES" sz="1600" b="1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96D409E-9BF0-46CD-A080-A1E7C5E15085}"/>
              </a:ext>
            </a:extLst>
          </p:cNvPr>
          <p:cNvSpPr txBox="1"/>
          <p:nvPr/>
        </p:nvSpPr>
        <p:spPr>
          <a:xfrm>
            <a:off x="494824" y="4157645"/>
            <a:ext cx="1289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b="1" dirty="0"/>
              <a:t>Aspirina (X)</a:t>
            </a:r>
            <a:endParaRPr lang="es-ES" sz="1600" b="1" dirty="0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2DC1892C-EC2F-449E-AC92-4EACE5704A3B}"/>
              </a:ext>
            </a:extLst>
          </p:cNvPr>
          <p:cNvCxnSpPr>
            <a:cxnSpLocks/>
          </p:cNvCxnSpPr>
          <p:nvPr/>
        </p:nvCxnSpPr>
        <p:spPr>
          <a:xfrm flipV="1">
            <a:off x="1824637" y="4359370"/>
            <a:ext cx="1756636" cy="2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C6B248C8-E8DB-496D-8836-18BE436C4AA1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3102442" y="3513373"/>
            <a:ext cx="442166" cy="679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12E567B8-4ABE-4D09-9874-81A7CA21D3FA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1203921" y="3513373"/>
            <a:ext cx="481702" cy="717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DA99F98A-1D3E-476B-B711-755A0E6D7C31}"/>
              </a:ext>
            </a:extLst>
          </p:cNvPr>
          <p:cNvSpPr txBox="1"/>
          <p:nvPr/>
        </p:nvSpPr>
        <p:spPr>
          <a:xfrm>
            <a:off x="1255417" y="5331819"/>
            <a:ext cx="1416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dirty="0"/>
              <a:t>Enfermedad coronaria (Z)</a:t>
            </a:r>
            <a:endParaRPr lang="es-ES" sz="1600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9A5BBD24-C189-4AC5-8D9E-B544BF0B55CE}"/>
              </a:ext>
            </a:extLst>
          </p:cNvPr>
          <p:cNvSpPr txBox="1"/>
          <p:nvPr/>
        </p:nvSpPr>
        <p:spPr>
          <a:xfrm>
            <a:off x="3342134" y="6047398"/>
            <a:ext cx="1289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b="1" dirty="0"/>
              <a:t>Derrame cerebral (Y)</a:t>
            </a:r>
            <a:endParaRPr lang="es-ES" sz="1600" b="1" dirty="0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8085F7E5-5605-4047-A1B3-356A260EC126}"/>
              </a:ext>
            </a:extLst>
          </p:cNvPr>
          <p:cNvSpPr txBox="1"/>
          <p:nvPr/>
        </p:nvSpPr>
        <p:spPr>
          <a:xfrm>
            <a:off x="255686" y="6140889"/>
            <a:ext cx="1289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b="1" dirty="0"/>
              <a:t>Aspirina (X)</a:t>
            </a:r>
            <a:endParaRPr lang="es-ES" sz="1600" b="1" dirty="0"/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2E821327-B896-4DCF-8288-CC58AB49C29A}"/>
              </a:ext>
            </a:extLst>
          </p:cNvPr>
          <p:cNvCxnSpPr>
            <a:cxnSpLocks/>
          </p:cNvCxnSpPr>
          <p:nvPr/>
        </p:nvCxnSpPr>
        <p:spPr>
          <a:xfrm>
            <a:off x="1504115" y="6370564"/>
            <a:ext cx="1838020" cy="7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A3554991-F29B-498E-81B3-A2112147607E}"/>
              </a:ext>
            </a:extLst>
          </p:cNvPr>
          <p:cNvCxnSpPr>
            <a:cxnSpLocks/>
            <a:stCxn id="57" idx="2"/>
            <a:endCxn id="47" idx="0"/>
          </p:cNvCxnSpPr>
          <p:nvPr/>
        </p:nvCxnSpPr>
        <p:spPr>
          <a:xfrm>
            <a:off x="3177947" y="5213137"/>
            <a:ext cx="808748" cy="834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0ED1165C-4D57-4194-84CF-F638716F03E2}"/>
              </a:ext>
            </a:extLst>
          </p:cNvPr>
          <p:cNvCxnSpPr>
            <a:cxnSpLocks/>
          </p:cNvCxnSpPr>
          <p:nvPr/>
        </p:nvCxnSpPr>
        <p:spPr>
          <a:xfrm flipH="1">
            <a:off x="901185" y="5797436"/>
            <a:ext cx="396392" cy="302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D3377954-9D22-4E9A-A180-9FFED108DD05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1963827" y="5180756"/>
            <a:ext cx="459298" cy="151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adroTexto 56">
            <a:extLst>
              <a:ext uri="{FF2B5EF4-FFF2-40B4-BE49-F238E27FC236}">
                <a16:creationId xmlns:a16="http://schemas.microsoft.com/office/drawing/2014/main" id="{6D0A17FF-6BAB-4DD1-BE0F-847F0857C77F}"/>
              </a:ext>
            </a:extLst>
          </p:cNvPr>
          <p:cNvSpPr txBox="1"/>
          <p:nvPr/>
        </p:nvSpPr>
        <p:spPr>
          <a:xfrm>
            <a:off x="2292828" y="4874583"/>
            <a:ext cx="1770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dirty="0"/>
              <a:t>U (aterosclerosis)</a:t>
            </a:r>
            <a:endParaRPr lang="es-ES" sz="1600" dirty="0"/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CAAC08DB-1432-4121-8468-3B97F6CB9C4B}"/>
              </a:ext>
            </a:extLst>
          </p:cNvPr>
          <p:cNvSpPr txBox="1"/>
          <p:nvPr/>
        </p:nvSpPr>
        <p:spPr>
          <a:xfrm>
            <a:off x="6952490" y="3057520"/>
            <a:ext cx="1566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dirty="0"/>
              <a:t>U (Personalidad)</a:t>
            </a:r>
            <a:endParaRPr lang="es-ES" sz="1600" dirty="0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B79FAAF4-43B9-4FA6-B981-80EF2DFA407F}"/>
              </a:ext>
            </a:extLst>
          </p:cNvPr>
          <p:cNvSpPr txBox="1"/>
          <p:nvPr/>
        </p:nvSpPr>
        <p:spPr>
          <a:xfrm>
            <a:off x="9060355" y="4116923"/>
            <a:ext cx="1289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b="1" dirty="0"/>
              <a:t>Muerte (Y)</a:t>
            </a:r>
            <a:endParaRPr lang="es-ES" sz="1600" b="1" dirty="0"/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5A10EFC9-6BCE-444D-B6B1-DF2F2C56D783}"/>
              </a:ext>
            </a:extLst>
          </p:cNvPr>
          <p:cNvSpPr txBox="1"/>
          <p:nvPr/>
        </p:nvSpPr>
        <p:spPr>
          <a:xfrm>
            <a:off x="6151263" y="4147341"/>
            <a:ext cx="1289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b="1" dirty="0"/>
              <a:t>Ejercicio (X)</a:t>
            </a:r>
            <a:endParaRPr lang="es-ES" sz="1600" b="1" dirty="0"/>
          </a:p>
        </p:txBody>
      </p:sp>
      <p:cxnSp>
        <p:nvCxnSpPr>
          <p:cNvPr id="90" name="Conector recto de flecha 89">
            <a:extLst>
              <a:ext uri="{FF2B5EF4-FFF2-40B4-BE49-F238E27FC236}">
                <a16:creationId xmlns:a16="http://schemas.microsoft.com/office/drawing/2014/main" id="{49D38CDA-209E-45EA-A12C-3FA54E432C9D}"/>
              </a:ext>
            </a:extLst>
          </p:cNvPr>
          <p:cNvCxnSpPr>
            <a:cxnSpLocks/>
          </p:cNvCxnSpPr>
          <p:nvPr/>
        </p:nvCxnSpPr>
        <p:spPr>
          <a:xfrm>
            <a:off x="7440384" y="4316618"/>
            <a:ext cx="1619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>
            <a:extLst>
              <a:ext uri="{FF2B5EF4-FFF2-40B4-BE49-F238E27FC236}">
                <a16:creationId xmlns:a16="http://schemas.microsoft.com/office/drawing/2014/main" id="{902743D7-00B7-4063-A03D-888F2CB5584F}"/>
              </a:ext>
            </a:extLst>
          </p:cNvPr>
          <p:cNvCxnSpPr>
            <a:cxnSpLocks/>
            <a:endCxn id="88" idx="0"/>
          </p:cNvCxnSpPr>
          <p:nvPr/>
        </p:nvCxnSpPr>
        <p:spPr>
          <a:xfrm>
            <a:off x="9090503" y="3748957"/>
            <a:ext cx="614413" cy="367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523AC487-EE51-4EDE-A556-0933ABA4E9F8}"/>
              </a:ext>
            </a:extLst>
          </p:cNvPr>
          <p:cNvCxnSpPr>
            <a:cxnSpLocks/>
            <a:endCxn id="89" idx="0"/>
          </p:cNvCxnSpPr>
          <p:nvPr/>
        </p:nvCxnSpPr>
        <p:spPr>
          <a:xfrm flipH="1">
            <a:off x="6795824" y="3432729"/>
            <a:ext cx="610848" cy="714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uadroTexto 93">
            <a:extLst>
              <a:ext uri="{FF2B5EF4-FFF2-40B4-BE49-F238E27FC236}">
                <a16:creationId xmlns:a16="http://schemas.microsoft.com/office/drawing/2014/main" id="{2B5A0634-9497-43F9-86CD-FCC966F93D98}"/>
              </a:ext>
            </a:extLst>
          </p:cNvPr>
          <p:cNvSpPr txBox="1"/>
          <p:nvPr/>
        </p:nvSpPr>
        <p:spPr>
          <a:xfrm>
            <a:off x="8205385" y="3483527"/>
            <a:ext cx="1770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dirty="0"/>
              <a:t>Fumar</a:t>
            </a:r>
            <a:endParaRPr lang="es-ES" sz="1600" dirty="0"/>
          </a:p>
        </p:txBody>
      </p:sp>
      <p:cxnSp>
        <p:nvCxnSpPr>
          <p:cNvPr id="99" name="Conector recto de flecha 98">
            <a:extLst>
              <a:ext uri="{FF2B5EF4-FFF2-40B4-BE49-F238E27FC236}">
                <a16:creationId xmlns:a16="http://schemas.microsoft.com/office/drawing/2014/main" id="{397C7BE2-71F2-4B8B-AFC7-BC20722FB65D}"/>
              </a:ext>
            </a:extLst>
          </p:cNvPr>
          <p:cNvCxnSpPr>
            <a:cxnSpLocks/>
          </p:cNvCxnSpPr>
          <p:nvPr/>
        </p:nvCxnSpPr>
        <p:spPr>
          <a:xfrm>
            <a:off x="8319950" y="3344668"/>
            <a:ext cx="505097" cy="176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CuadroTexto 120">
            <a:extLst>
              <a:ext uri="{FF2B5EF4-FFF2-40B4-BE49-F238E27FC236}">
                <a16:creationId xmlns:a16="http://schemas.microsoft.com/office/drawing/2014/main" id="{2B33A1FB-7CA0-4624-B4E7-191D49FEEDFE}"/>
              </a:ext>
            </a:extLst>
          </p:cNvPr>
          <p:cNvSpPr txBox="1"/>
          <p:nvPr/>
        </p:nvSpPr>
        <p:spPr>
          <a:xfrm>
            <a:off x="3438928" y="3006473"/>
            <a:ext cx="128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>
                <a:solidFill>
                  <a:srgbClr val="FF0000"/>
                </a:solidFill>
              </a:rPr>
              <a:t>Triángulo clásico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123" name="CuadroTexto 122">
            <a:extLst>
              <a:ext uri="{FF2B5EF4-FFF2-40B4-BE49-F238E27FC236}">
                <a16:creationId xmlns:a16="http://schemas.microsoft.com/office/drawing/2014/main" id="{82EF840A-5A13-4298-AD9A-8913763637E1}"/>
              </a:ext>
            </a:extLst>
          </p:cNvPr>
          <p:cNvSpPr txBox="1"/>
          <p:nvPr/>
        </p:nvSpPr>
        <p:spPr>
          <a:xfrm>
            <a:off x="4227252" y="4732719"/>
            <a:ext cx="12891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 err="1">
                <a:solidFill>
                  <a:srgbClr val="FF0000"/>
                </a:solidFill>
              </a:rPr>
              <a:t>Confusor</a:t>
            </a:r>
            <a:r>
              <a:rPr lang="es-PE" b="1" dirty="0">
                <a:solidFill>
                  <a:srgbClr val="FF0000"/>
                </a:solidFill>
              </a:rPr>
              <a:t> no medido, pero sin confusión residual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65D6298F-5A7C-4EA5-8E61-C37D792C25F3}"/>
              </a:ext>
            </a:extLst>
          </p:cNvPr>
          <p:cNvSpPr txBox="1"/>
          <p:nvPr/>
        </p:nvSpPr>
        <p:spPr>
          <a:xfrm>
            <a:off x="10268224" y="2978149"/>
            <a:ext cx="12891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 err="1">
                <a:solidFill>
                  <a:srgbClr val="FF0000"/>
                </a:solidFill>
              </a:rPr>
              <a:t>Confusor</a:t>
            </a:r>
            <a:r>
              <a:rPr lang="es-PE" b="1" dirty="0">
                <a:solidFill>
                  <a:srgbClr val="FF0000"/>
                </a:solidFill>
              </a:rPr>
              <a:t> no medido, pero sin confusión residual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49E1D4FD-57DA-487C-B4CF-B7F6F6F889AC}"/>
              </a:ext>
            </a:extLst>
          </p:cNvPr>
          <p:cNvSpPr txBox="1"/>
          <p:nvPr/>
        </p:nvSpPr>
        <p:spPr>
          <a:xfrm>
            <a:off x="7089758" y="5285899"/>
            <a:ext cx="1566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dirty="0"/>
              <a:t>U (SES)</a:t>
            </a:r>
            <a:endParaRPr lang="es-ES" sz="1600" dirty="0"/>
          </a:p>
        </p:txBody>
      </p: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403E27ED-D6A7-4981-8CE6-1A11ECFD538A}"/>
              </a:ext>
            </a:extLst>
          </p:cNvPr>
          <p:cNvSpPr txBox="1"/>
          <p:nvPr/>
        </p:nvSpPr>
        <p:spPr>
          <a:xfrm>
            <a:off x="6234926" y="5988429"/>
            <a:ext cx="1289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b="1" dirty="0"/>
              <a:t>Ejercicio (X)</a:t>
            </a:r>
            <a:endParaRPr lang="es-ES" sz="1600" b="1" dirty="0"/>
          </a:p>
        </p:txBody>
      </p:sp>
      <p:cxnSp>
        <p:nvCxnSpPr>
          <p:cNvPr id="128" name="Conector recto de flecha 127">
            <a:extLst>
              <a:ext uri="{FF2B5EF4-FFF2-40B4-BE49-F238E27FC236}">
                <a16:creationId xmlns:a16="http://schemas.microsoft.com/office/drawing/2014/main" id="{C9FFE426-0842-4990-8309-A945C56640FA}"/>
              </a:ext>
            </a:extLst>
          </p:cNvPr>
          <p:cNvCxnSpPr>
            <a:cxnSpLocks/>
          </p:cNvCxnSpPr>
          <p:nvPr/>
        </p:nvCxnSpPr>
        <p:spPr>
          <a:xfrm>
            <a:off x="7524047" y="6157706"/>
            <a:ext cx="1619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de flecha 129">
            <a:extLst>
              <a:ext uri="{FF2B5EF4-FFF2-40B4-BE49-F238E27FC236}">
                <a16:creationId xmlns:a16="http://schemas.microsoft.com/office/drawing/2014/main" id="{718F95CB-9195-4B7C-B4A0-C5050CF18937}"/>
              </a:ext>
            </a:extLst>
          </p:cNvPr>
          <p:cNvCxnSpPr>
            <a:cxnSpLocks/>
            <a:endCxn id="127" idx="0"/>
          </p:cNvCxnSpPr>
          <p:nvPr/>
        </p:nvCxnSpPr>
        <p:spPr>
          <a:xfrm flipH="1">
            <a:off x="6879487" y="5575716"/>
            <a:ext cx="527185" cy="412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de flecha 131">
            <a:extLst>
              <a:ext uri="{FF2B5EF4-FFF2-40B4-BE49-F238E27FC236}">
                <a16:creationId xmlns:a16="http://schemas.microsoft.com/office/drawing/2014/main" id="{58644438-D9B9-4394-B16D-EEA8F70135A8}"/>
              </a:ext>
            </a:extLst>
          </p:cNvPr>
          <p:cNvCxnSpPr>
            <a:cxnSpLocks/>
          </p:cNvCxnSpPr>
          <p:nvPr/>
        </p:nvCxnSpPr>
        <p:spPr>
          <a:xfrm>
            <a:off x="8319950" y="5524310"/>
            <a:ext cx="1384965" cy="494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CuadroTexto 133">
            <a:extLst>
              <a:ext uri="{FF2B5EF4-FFF2-40B4-BE49-F238E27FC236}">
                <a16:creationId xmlns:a16="http://schemas.microsoft.com/office/drawing/2014/main" id="{DEF8B7F9-D6F8-4C16-BD95-5B18340F5A87}"/>
              </a:ext>
            </a:extLst>
          </p:cNvPr>
          <p:cNvSpPr txBox="1"/>
          <p:nvPr/>
        </p:nvSpPr>
        <p:spPr>
          <a:xfrm>
            <a:off x="9144018" y="5971612"/>
            <a:ext cx="1289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b="1" dirty="0"/>
              <a:t>Enfermedad cardíaca (Y)</a:t>
            </a:r>
            <a:endParaRPr lang="es-ES" sz="1600" b="1" dirty="0"/>
          </a:p>
        </p:txBody>
      </p:sp>
      <p:cxnSp>
        <p:nvCxnSpPr>
          <p:cNvPr id="138" name="Conector recto de flecha 137">
            <a:extLst>
              <a:ext uri="{FF2B5EF4-FFF2-40B4-BE49-F238E27FC236}">
                <a16:creationId xmlns:a16="http://schemas.microsoft.com/office/drawing/2014/main" id="{2142A510-22ED-4699-9E2E-E126CFB9C163}"/>
              </a:ext>
            </a:extLst>
          </p:cNvPr>
          <p:cNvCxnSpPr>
            <a:cxnSpLocks/>
          </p:cNvCxnSpPr>
          <p:nvPr/>
        </p:nvCxnSpPr>
        <p:spPr>
          <a:xfrm>
            <a:off x="8319950" y="5455176"/>
            <a:ext cx="824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CuadroTexto 141">
            <a:extLst>
              <a:ext uri="{FF2B5EF4-FFF2-40B4-BE49-F238E27FC236}">
                <a16:creationId xmlns:a16="http://schemas.microsoft.com/office/drawing/2014/main" id="{4EE48883-A5BA-45B2-9CF4-69A9AC3DBBDD}"/>
              </a:ext>
            </a:extLst>
          </p:cNvPr>
          <p:cNvSpPr txBox="1"/>
          <p:nvPr/>
        </p:nvSpPr>
        <p:spPr>
          <a:xfrm>
            <a:off x="8980057" y="5256287"/>
            <a:ext cx="1230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dirty="0"/>
              <a:t>Ingresos</a:t>
            </a:r>
            <a:endParaRPr lang="es-ES" sz="1600" dirty="0"/>
          </a:p>
        </p:txBody>
      </p:sp>
      <p:sp>
        <p:nvSpPr>
          <p:cNvPr id="144" name="CuadroTexto 143">
            <a:extLst>
              <a:ext uri="{FF2B5EF4-FFF2-40B4-BE49-F238E27FC236}">
                <a16:creationId xmlns:a16="http://schemas.microsoft.com/office/drawing/2014/main" id="{4E457EFC-A4DE-42B7-A919-75D73FD010DA}"/>
              </a:ext>
            </a:extLst>
          </p:cNvPr>
          <p:cNvSpPr txBox="1"/>
          <p:nvPr/>
        </p:nvSpPr>
        <p:spPr>
          <a:xfrm>
            <a:off x="10448294" y="5002115"/>
            <a:ext cx="12891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 err="1">
                <a:solidFill>
                  <a:srgbClr val="FF0000"/>
                </a:solidFill>
              </a:rPr>
              <a:t>Confusor</a:t>
            </a:r>
            <a:r>
              <a:rPr lang="es-PE" b="1" dirty="0">
                <a:solidFill>
                  <a:srgbClr val="FF0000"/>
                </a:solidFill>
              </a:rPr>
              <a:t> no medido, pero con </a:t>
            </a:r>
            <a:r>
              <a:rPr lang="es-PE" b="1" dirty="0" err="1">
                <a:solidFill>
                  <a:srgbClr val="FF0000"/>
                </a:solidFill>
              </a:rPr>
              <a:t>confusor</a:t>
            </a:r>
            <a:r>
              <a:rPr lang="es-PE" b="1" dirty="0">
                <a:solidFill>
                  <a:srgbClr val="FF0000"/>
                </a:solidFill>
              </a:rPr>
              <a:t> </a:t>
            </a:r>
            <a:r>
              <a:rPr lang="es-PE" b="1" dirty="0" err="1">
                <a:solidFill>
                  <a:srgbClr val="FF0000"/>
                </a:solidFill>
              </a:rPr>
              <a:t>surrogado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146" name="CuadroTexto 145">
            <a:extLst>
              <a:ext uri="{FF2B5EF4-FFF2-40B4-BE49-F238E27FC236}">
                <a16:creationId xmlns:a16="http://schemas.microsoft.com/office/drawing/2014/main" id="{D99B3CC7-8B9A-4A4B-9181-86F3E1044AB8}"/>
              </a:ext>
            </a:extLst>
          </p:cNvPr>
          <p:cNvSpPr txBox="1"/>
          <p:nvPr/>
        </p:nvSpPr>
        <p:spPr>
          <a:xfrm>
            <a:off x="855617" y="6580651"/>
            <a:ext cx="914399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</a:t>
            </a:r>
            <a:r>
              <a:rPr lang="es-ES" sz="1000" dirty="0" err="1">
                <a:solidFill>
                  <a:srgbClr val="000000"/>
                </a:solidFill>
                <a:latin typeface="arial" panose="020B0604020202020204" pitchFamily="34" charset="0"/>
              </a:rPr>
              <a:t>rnan</a:t>
            </a:r>
            <a:r>
              <a:rPr lang="es-ES" sz="1000" dirty="0">
                <a:solidFill>
                  <a:srgbClr val="000000"/>
                </a:solidFill>
                <a:latin typeface="arial" panose="020B0604020202020204" pitchFamily="34" charset="0"/>
              </a:rPr>
              <a:t> M, </a:t>
            </a:r>
            <a:r>
              <a:rPr lang="es-ES" sz="1000" dirty="0" err="1">
                <a:solidFill>
                  <a:srgbClr val="000000"/>
                </a:solidFill>
                <a:latin typeface="arial" panose="020B0604020202020204" pitchFamily="34" charset="0"/>
              </a:rPr>
              <a:t>Robins</a:t>
            </a:r>
            <a:r>
              <a:rPr lang="es-ES" sz="1000" dirty="0">
                <a:solidFill>
                  <a:srgbClr val="000000"/>
                </a:solidFill>
                <a:latin typeface="arial" panose="020B0604020202020204" pitchFamily="34" charset="0"/>
              </a:rPr>
              <a:t> J. Causal </a:t>
            </a:r>
            <a:r>
              <a:rPr lang="es-ES" sz="1000" dirty="0" err="1">
                <a:solidFill>
                  <a:srgbClr val="000000"/>
                </a:solidFill>
                <a:latin typeface="arial" panose="020B0604020202020204" pitchFamily="34" charset="0"/>
              </a:rPr>
              <a:t>Inference</a:t>
            </a:r>
            <a:r>
              <a:rPr lang="es-ES" sz="1000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s-ES" sz="1000" dirty="0" err="1">
                <a:solidFill>
                  <a:srgbClr val="000000"/>
                </a:solidFill>
                <a:latin typeface="arial" panose="020B0604020202020204" pitchFamily="34" charset="0"/>
              </a:rPr>
              <a:t>What</a:t>
            </a:r>
            <a:r>
              <a:rPr lang="es-ES" sz="1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ES" sz="1000" dirty="0" err="1">
                <a:solidFill>
                  <a:srgbClr val="000000"/>
                </a:solidFill>
                <a:latin typeface="arial" panose="020B0604020202020204" pitchFamily="34" charset="0"/>
              </a:rPr>
              <a:t>if</a:t>
            </a:r>
            <a:r>
              <a:rPr lang="es-ES" sz="1000" dirty="0">
                <a:solidFill>
                  <a:srgbClr val="000000"/>
                </a:solidFill>
                <a:latin typeface="arial" panose="020B0604020202020204" pitchFamily="34" charset="0"/>
              </a:rPr>
              <a:t>. Boca </a:t>
            </a:r>
            <a:r>
              <a:rPr lang="es-ES" sz="1000" dirty="0" err="1">
                <a:solidFill>
                  <a:srgbClr val="000000"/>
                </a:solidFill>
                <a:latin typeface="arial" panose="020B0604020202020204" pitchFamily="34" charset="0"/>
              </a:rPr>
              <a:t>Raton</a:t>
            </a:r>
            <a:r>
              <a:rPr lang="es-ES" sz="1000" dirty="0">
                <a:solidFill>
                  <a:srgbClr val="000000"/>
                </a:solidFill>
                <a:latin typeface="arial" panose="020B0604020202020204" pitchFamily="34" charset="0"/>
              </a:rPr>
              <a:t>: Chapman &amp; Hall/CRC. En: </a:t>
            </a:r>
            <a:r>
              <a:rPr lang="es-ES" sz="1000" dirty="0">
                <a:hlinkClick r:id="rId4"/>
              </a:rPr>
              <a:t>https://www.hsph.harvard.edu/miguel-hernan/causal-inference-book/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28296539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C6FA3F-F174-4502-AED2-5870B9D35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s-PE" b="1" dirty="0"/>
              <a:t>Algunos </a:t>
            </a:r>
            <a:r>
              <a:rPr lang="es-PE" b="1" dirty="0" err="1"/>
              <a:t>tips</a:t>
            </a:r>
            <a:r>
              <a:rPr lang="es-PE" b="1" dirty="0"/>
              <a:t> más para usar mejor los </a:t>
            </a:r>
            <a:r>
              <a:rPr lang="es-PE" b="1" dirty="0" err="1"/>
              <a:t>DAGs</a:t>
            </a:r>
            <a:r>
              <a:rPr lang="es-PE" b="1" dirty="0"/>
              <a:t> en la selección de variables (1)</a:t>
            </a:r>
            <a:endParaRPr lang="es-ES" b="1" dirty="0"/>
          </a:p>
        </p:txBody>
      </p:sp>
      <p:pic>
        <p:nvPicPr>
          <p:cNvPr id="5" name="Picture 2" descr="Resultado de imagen para universidad peruana cayetano heredia">
            <a:extLst>
              <a:ext uri="{FF2B5EF4-FFF2-40B4-BE49-F238E27FC236}">
                <a16:creationId xmlns:a16="http://schemas.microsoft.com/office/drawing/2014/main" id="{B3095AFC-0FB8-4BC6-9585-A3556E5A8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855" y="0"/>
            <a:ext cx="1450143" cy="54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8A6262D-55C1-4965-8B42-FF80BDD50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Estar atentos a existencia de variables </a:t>
            </a:r>
            <a:r>
              <a:rPr lang="es-PE" dirty="0" err="1"/>
              <a:t>colisionadoras</a:t>
            </a:r>
            <a:r>
              <a:rPr lang="es-PE" dirty="0"/>
              <a:t>, ajustar por estas causa </a:t>
            </a:r>
            <a:r>
              <a:rPr lang="es-PE" b="1" dirty="0">
                <a:solidFill>
                  <a:srgbClr val="0070C0"/>
                </a:solidFill>
              </a:rPr>
              <a:t>sesgo por sobreajuste</a:t>
            </a:r>
            <a:r>
              <a:rPr lang="es-PE" dirty="0"/>
              <a:t>.</a:t>
            </a:r>
          </a:p>
          <a:p>
            <a:r>
              <a:rPr lang="es-PE" dirty="0"/>
              <a:t>Ajustar por exógenas a la exposición empeora potencia estadística, incluso puede introducir sesgo: causa </a:t>
            </a:r>
            <a:r>
              <a:rPr lang="es-PE" b="1" dirty="0">
                <a:solidFill>
                  <a:srgbClr val="0070C0"/>
                </a:solidFill>
              </a:rPr>
              <a:t>ajuste innecesario</a:t>
            </a:r>
            <a:r>
              <a:rPr lang="es-PE" dirty="0"/>
              <a:t>.</a:t>
            </a:r>
          </a:p>
          <a:p>
            <a:pPr lvl="1">
              <a:buFont typeface="Arial" panose="020B0604020202020204" pitchFamily="34" charset="0"/>
              <a:buChar char="̶"/>
            </a:pPr>
            <a:r>
              <a:rPr lang="es-PE" sz="2000" dirty="0"/>
              <a:t>Por tal motivo, no se dibujan en el DAG (‘talar’ DAG inicial).</a:t>
            </a:r>
          </a:p>
          <a:p>
            <a:r>
              <a:rPr lang="es-PE" dirty="0"/>
              <a:t>Ajustar por exógenas al desenlace mejora potencia estadística, sin generar sesgo alguno: </a:t>
            </a:r>
          </a:p>
          <a:p>
            <a:pPr lvl="1" algn="just">
              <a:buFont typeface="Arial" panose="020B0604020202020204" pitchFamily="34" charset="0"/>
              <a:buChar char="̶"/>
            </a:pPr>
            <a:r>
              <a:rPr lang="es-PE" sz="2000" dirty="0"/>
              <a:t>En experimentos se usa más frecuentemente, deberíamos usarlos más en estudios observacionales.</a:t>
            </a:r>
          </a:p>
          <a:p>
            <a:pPr lvl="1" algn="just">
              <a:buFont typeface="Arial" panose="020B0604020202020204" pitchFamily="34" charset="0"/>
              <a:buChar char="̶"/>
            </a:pPr>
            <a:r>
              <a:rPr lang="es-PE" sz="2000" dirty="0"/>
              <a:t>Aunque no son necesarias en el DAG (no afectan estimación puntual), dibujarlas puede ser útil para tenerlas en cuenta en el modelo.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36DAE31-9031-417C-BAA2-CA4BA71DD95B}"/>
              </a:ext>
            </a:extLst>
          </p:cNvPr>
          <p:cNvSpPr txBox="1"/>
          <p:nvPr/>
        </p:nvSpPr>
        <p:spPr>
          <a:xfrm>
            <a:off x="696686" y="6596390"/>
            <a:ext cx="105961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100" dirty="0" err="1"/>
              <a:t>Schisterman</a:t>
            </a:r>
            <a:r>
              <a:rPr lang="es-PE" sz="1100" dirty="0"/>
              <a:t> E, et al. </a:t>
            </a:r>
            <a:r>
              <a:rPr lang="es-PE" sz="1100" dirty="0" err="1"/>
              <a:t>Overadjustment</a:t>
            </a:r>
            <a:r>
              <a:rPr lang="es-PE" sz="1100" dirty="0"/>
              <a:t> </a:t>
            </a:r>
            <a:r>
              <a:rPr lang="es-PE" sz="1100" dirty="0" err="1"/>
              <a:t>Bias</a:t>
            </a:r>
            <a:r>
              <a:rPr lang="es-PE" sz="1100" dirty="0"/>
              <a:t> and </a:t>
            </a:r>
            <a:r>
              <a:rPr lang="es-PE" sz="1100" dirty="0" err="1"/>
              <a:t>Unnecesarry</a:t>
            </a:r>
            <a:r>
              <a:rPr lang="es-PE" sz="1100" dirty="0"/>
              <a:t> </a:t>
            </a:r>
            <a:r>
              <a:rPr lang="es-PE" sz="1100" dirty="0" err="1"/>
              <a:t>Adjustment</a:t>
            </a:r>
            <a:r>
              <a:rPr lang="es-PE" sz="1100" dirty="0"/>
              <a:t> in </a:t>
            </a:r>
            <a:r>
              <a:rPr lang="es-PE" sz="1100" dirty="0" err="1"/>
              <a:t>Epidemiologic</a:t>
            </a:r>
            <a:r>
              <a:rPr lang="es-PE" sz="1100" dirty="0"/>
              <a:t> </a:t>
            </a:r>
            <a:r>
              <a:rPr lang="es-PE" sz="1100" dirty="0" err="1"/>
              <a:t>Studies</a:t>
            </a:r>
            <a:r>
              <a:rPr lang="es-PE" sz="1100" dirty="0"/>
              <a:t>. </a:t>
            </a:r>
            <a:r>
              <a:rPr lang="es-PE" sz="1100" dirty="0" err="1"/>
              <a:t>Epidemiology</a:t>
            </a:r>
            <a:r>
              <a:rPr lang="es-PE" sz="1100" dirty="0"/>
              <a:t> (2009). En: </a:t>
            </a:r>
            <a:r>
              <a:rPr lang="es-ES" sz="1100" dirty="0">
                <a:hlinkClick r:id="rId4"/>
              </a:rPr>
              <a:t>https://www.ncbi.nlm.nih.gov/pmc/articles/PMC2744485/</a:t>
            </a: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4282255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0FEA6-25B9-4B52-AD87-F0354A6F5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63" y="0"/>
            <a:ext cx="10515600" cy="1325563"/>
          </a:xfrm>
        </p:spPr>
        <p:txBody>
          <a:bodyPr/>
          <a:lstStyle/>
          <a:p>
            <a:pPr algn="ctr"/>
            <a:r>
              <a:rPr lang="es-PE" b="1" dirty="0"/>
              <a:t>Por último, un caso real a modo de motivación: la paradoja del bajo peso al nacer</a:t>
            </a:r>
            <a:endParaRPr lang="es-ES" b="1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41B81E4-E114-4502-96B5-899C523EB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63" y="1403916"/>
            <a:ext cx="6473740" cy="493395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C4350660-9CB0-4980-BA08-D8D8046F6F03}"/>
              </a:ext>
            </a:extLst>
          </p:cNvPr>
          <p:cNvSpPr txBox="1"/>
          <p:nvPr/>
        </p:nvSpPr>
        <p:spPr>
          <a:xfrm>
            <a:off x="7248524" y="1403916"/>
            <a:ext cx="460057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000" dirty="0"/>
              <a:t>Notar que en quienes tienen bajo peso al nacer (&lt;2500 gramos), tener madres fumadoras se asoció consistentemente a menor mortalidad que tener madres no fumadoras.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000" dirty="0"/>
              <a:t>Esto también fue consistente entre partos de diferentes semanas de gestación.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000" dirty="0"/>
              <a:t>Las tabacaleras dijeron: “</a:t>
            </a:r>
            <a:r>
              <a:rPr lang="es-PE" sz="2000" dirty="0">
                <a:solidFill>
                  <a:srgbClr val="0070C0"/>
                </a:solidFill>
              </a:rPr>
              <a:t>Esto es evidencia de que fumar es benéfico para los bebés con bajo peso al nacer</a:t>
            </a:r>
            <a:r>
              <a:rPr lang="es-PE" sz="2000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000" dirty="0"/>
              <a:t>¿Qué opinan de esto?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3054354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C6FA3F-F174-4502-AED2-5870B9D35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s-PE" b="1" dirty="0"/>
              <a:t>Algunos </a:t>
            </a:r>
            <a:r>
              <a:rPr lang="es-PE" b="1" dirty="0" err="1"/>
              <a:t>tips</a:t>
            </a:r>
            <a:r>
              <a:rPr lang="es-PE" b="1" dirty="0"/>
              <a:t> más para usar mejor los </a:t>
            </a:r>
            <a:r>
              <a:rPr lang="es-PE" b="1" dirty="0" err="1"/>
              <a:t>DAGs</a:t>
            </a:r>
            <a:r>
              <a:rPr lang="es-PE" b="1" dirty="0"/>
              <a:t> en la selección de variables (2)</a:t>
            </a:r>
            <a:endParaRPr lang="es-ES" b="1" dirty="0"/>
          </a:p>
        </p:txBody>
      </p:sp>
      <p:pic>
        <p:nvPicPr>
          <p:cNvPr id="5" name="Picture 2" descr="Resultado de imagen para universidad peruana cayetano heredia">
            <a:extLst>
              <a:ext uri="{FF2B5EF4-FFF2-40B4-BE49-F238E27FC236}">
                <a16:creationId xmlns:a16="http://schemas.microsoft.com/office/drawing/2014/main" id="{B3095AFC-0FB8-4BC6-9585-A3556E5A8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855" y="0"/>
            <a:ext cx="1450143" cy="54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36DAE31-9031-417C-BAA2-CA4BA71DD95B}"/>
              </a:ext>
            </a:extLst>
          </p:cNvPr>
          <p:cNvSpPr txBox="1"/>
          <p:nvPr/>
        </p:nvSpPr>
        <p:spPr>
          <a:xfrm>
            <a:off x="696686" y="6596390"/>
            <a:ext cx="105961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100" dirty="0" err="1"/>
              <a:t>Schisterman</a:t>
            </a:r>
            <a:r>
              <a:rPr lang="es-PE" sz="1100" dirty="0"/>
              <a:t> E, et al. </a:t>
            </a:r>
            <a:r>
              <a:rPr lang="es-PE" sz="1100" dirty="0" err="1"/>
              <a:t>Overadjustment</a:t>
            </a:r>
            <a:r>
              <a:rPr lang="es-PE" sz="1100" dirty="0"/>
              <a:t> </a:t>
            </a:r>
            <a:r>
              <a:rPr lang="es-PE" sz="1100" dirty="0" err="1"/>
              <a:t>Bias</a:t>
            </a:r>
            <a:r>
              <a:rPr lang="es-PE" sz="1100" dirty="0"/>
              <a:t> and </a:t>
            </a:r>
            <a:r>
              <a:rPr lang="es-PE" sz="1100" dirty="0" err="1"/>
              <a:t>Unnecesarry</a:t>
            </a:r>
            <a:r>
              <a:rPr lang="es-PE" sz="1100" dirty="0"/>
              <a:t> </a:t>
            </a:r>
            <a:r>
              <a:rPr lang="es-PE" sz="1100" dirty="0" err="1"/>
              <a:t>Adjustment</a:t>
            </a:r>
            <a:r>
              <a:rPr lang="es-PE" sz="1100" dirty="0"/>
              <a:t> in </a:t>
            </a:r>
            <a:r>
              <a:rPr lang="es-PE" sz="1100" dirty="0" err="1"/>
              <a:t>Epidemiologic</a:t>
            </a:r>
            <a:r>
              <a:rPr lang="es-PE" sz="1100" dirty="0"/>
              <a:t> </a:t>
            </a:r>
            <a:r>
              <a:rPr lang="es-PE" sz="1100" dirty="0" err="1"/>
              <a:t>Studies</a:t>
            </a:r>
            <a:r>
              <a:rPr lang="es-PE" sz="1100" dirty="0"/>
              <a:t>. </a:t>
            </a:r>
            <a:r>
              <a:rPr lang="es-PE" sz="1100" dirty="0" err="1"/>
              <a:t>Epidemiology</a:t>
            </a:r>
            <a:r>
              <a:rPr lang="es-PE" sz="1100" dirty="0"/>
              <a:t> (2009). En: </a:t>
            </a:r>
            <a:r>
              <a:rPr lang="es-ES" sz="1100" dirty="0">
                <a:hlinkClick r:id="rId4"/>
              </a:rPr>
              <a:t>https://www.ncbi.nlm.nih.gov/pmc/articles/PMC2744485/</a:t>
            </a:r>
            <a:endParaRPr lang="es-ES" sz="11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7909CD7-5063-4326-931A-06D47656C3C5}"/>
              </a:ext>
            </a:extLst>
          </p:cNvPr>
          <p:cNvSpPr txBox="1"/>
          <p:nvPr/>
        </p:nvSpPr>
        <p:spPr>
          <a:xfrm>
            <a:off x="1208723" y="2443035"/>
            <a:ext cx="94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X</a:t>
            </a:r>
            <a:endParaRPr lang="es-ES" dirty="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CA42B23-E001-426D-B36F-A372C3040F41}"/>
              </a:ext>
            </a:extLst>
          </p:cNvPr>
          <p:cNvCxnSpPr>
            <a:cxnSpLocks/>
          </p:cNvCxnSpPr>
          <p:nvPr/>
        </p:nvCxnSpPr>
        <p:spPr>
          <a:xfrm>
            <a:off x="1866814" y="2645509"/>
            <a:ext cx="5218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3CA3E41D-F51C-4DEA-8990-92285FCF62CC}"/>
              </a:ext>
            </a:extLst>
          </p:cNvPr>
          <p:cNvSpPr txBox="1"/>
          <p:nvPr/>
        </p:nvSpPr>
        <p:spPr>
          <a:xfrm>
            <a:off x="3052820" y="2443035"/>
            <a:ext cx="94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Y</a:t>
            </a:r>
            <a:endParaRPr lang="es-ES" dirty="0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3495690D-B51F-4EA3-B1FD-B37C4E50FCFA}"/>
              </a:ext>
            </a:extLst>
          </p:cNvPr>
          <p:cNvCxnSpPr>
            <a:cxnSpLocks/>
          </p:cNvCxnSpPr>
          <p:nvPr/>
        </p:nvCxnSpPr>
        <p:spPr>
          <a:xfrm>
            <a:off x="2832014" y="2645509"/>
            <a:ext cx="5218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A9204B3-BBE0-4AC8-8139-894E1891B567}"/>
              </a:ext>
            </a:extLst>
          </p:cNvPr>
          <p:cNvSpPr txBox="1"/>
          <p:nvPr/>
        </p:nvSpPr>
        <p:spPr>
          <a:xfrm>
            <a:off x="2150832" y="2451939"/>
            <a:ext cx="94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M</a:t>
            </a:r>
            <a:endParaRPr lang="es-ES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AA107AE2-90CE-43A8-A29D-40DF94B7851E}"/>
              </a:ext>
            </a:extLst>
          </p:cNvPr>
          <p:cNvSpPr/>
          <p:nvPr/>
        </p:nvSpPr>
        <p:spPr>
          <a:xfrm>
            <a:off x="2388667" y="2460843"/>
            <a:ext cx="443347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2FC3896-78E7-4005-82E4-CA9724C220DF}"/>
              </a:ext>
            </a:extLst>
          </p:cNvPr>
          <p:cNvSpPr txBox="1"/>
          <p:nvPr/>
        </p:nvSpPr>
        <p:spPr>
          <a:xfrm>
            <a:off x="1208723" y="4462406"/>
            <a:ext cx="94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X</a:t>
            </a:r>
            <a:endParaRPr lang="es-ES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D0360DD-FA3C-42E6-A02D-C60BB73C2CB1}"/>
              </a:ext>
            </a:extLst>
          </p:cNvPr>
          <p:cNvSpPr txBox="1"/>
          <p:nvPr/>
        </p:nvSpPr>
        <p:spPr>
          <a:xfrm>
            <a:off x="3247649" y="4480012"/>
            <a:ext cx="94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Y</a:t>
            </a:r>
            <a:endParaRPr lang="es-ES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86D0A55-9EE7-4489-951B-A7A01F98D39A}"/>
              </a:ext>
            </a:extLst>
          </p:cNvPr>
          <p:cNvSpPr txBox="1"/>
          <p:nvPr/>
        </p:nvSpPr>
        <p:spPr>
          <a:xfrm>
            <a:off x="2305540" y="5228800"/>
            <a:ext cx="94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C</a:t>
            </a:r>
            <a:endParaRPr lang="es-ES" dirty="0"/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32797B86-1EAC-4BE5-A2CD-24D790641A73}"/>
              </a:ext>
            </a:extLst>
          </p:cNvPr>
          <p:cNvCxnSpPr>
            <a:cxnSpLocks/>
          </p:cNvCxnSpPr>
          <p:nvPr/>
        </p:nvCxnSpPr>
        <p:spPr>
          <a:xfrm>
            <a:off x="1862772" y="4745441"/>
            <a:ext cx="701388" cy="523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356EB295-25D5-4DAD-B667-E3A37A25E426}"/>
              </a:ext>
            </a:extLst>
          </p:cNvPr>
          <p:cNvCxnSpPr>
            <a:cxnSpLocks/>
          </p:cNvCxnSpPr>
          <p:nvPr/>
        </p:nvCxnSpPr>
        <p:spPr>
          <a:xfrm flipH="1">
            <a:off x="2899554" y="4823720"/>
            <a:ext cx="726787" cy="441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>
            <a:extLst>
              <a:ext uri="{FF2B5EF4-FFF2-40B4-BE49-F238E27FC236}">
                <a16:creationId xmlns:a16="http://schemas.microsoft.com/office/drawing/2014/main" id="{63DBFB9E-63D6-45B0-A0D5-003C19E0B98E}"/>
              </a:ext>
            </a:extLst>
          </p:cNvPr>
          <p:cNvSpPr/>
          <p:nvPr/>
        </p:nvSpPr>
        <p:spPr>
          <a:xfrm>
            <a:off x="2554920" y="5265354"/>
            <a:ext cx="443347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BCCE8B6-B899-4150-AE07-BF17A8C6368A}"/>
              </a:ext>
            </a:extLst>
          </p:cNvPr>
          <p:cNvSpPr txBox="1"/>
          <p:nvPr/>
        </p:nvSpPr>
        <p:spPr>
          <a:xfrm>
            <a:off x="6270892" y="2671291"/>
            <a:ext cx="94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X</a:t>
            </a:r>
            <a:endParaRPr lang="es-ES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6E30735-CBD3-4965-86F1-AA1DB354A210}"/>
              </a:ext>
            </a:extLst>
          </p:cNvPr>
          <p:cNvSpPr txBox="1"/>
          <p:nvPr/>
        </p:nvSpPr>
        <p:spPr>
          <a:xfrm>
            <a:off x="8132682" y="2652026"/>
            <a:ext cx="52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Y</a:t>
            </a:r>
            <a:endParaRPr lang="es-ES" dirty="0"/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DF22D0C2-E80C-4B5E-8E97-D1B6AEFB4246}"/>
              </a:ext>
            </a:extLst>
          </p:cNvPr>
          <p:cNvCxnSpPr>
            <a:cxnSpLocks/>
          </p:cNvCxnSpPr>
          <p:nvPr/>
        </p:nvCxnSpPr>
        <p:spPr>
          <a:xfrm>
            <a:off x="6872195" y="2860592"/>
            <a:ext cx="1423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2935EE10-DBB7-4586-A814-C7709E2F2A91}"/>
              </a:ext>
            </a:extLst>
          </p:cNvPr>
          <p:cNvSpPr txBox="1"/>
          <p:nvPr/>
        </p:nvSpPr>
        <p:spPr>
          <a:xfrm>
            <a:off x="8196366" y="5163129"/>
            <a:ext cx="401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Y</a:t>
            </a:r>
            <a:endParaRPr lang="es-ES" dirty="0"/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5946698A-BE9B-4D60-8517-99612074D639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6772523" y="5347795"/>
            <a:ext cx="14238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BA405E0D-4DB2-4B88-807D-296690173BCE}"/>
              </a:ext>
            </a:extLst>
          </p:cNvPr>
          <p:cNvSpPr txBox="1"/>
          <p:nvPr/>
        </p:nvSpPr>
        <p:spPr>
          <a:xfrm>
            <a:off x="6188867" y="5157607"/>
            <a:ext cx="94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X</a:t>
            </a:r>
            <a:endParaRPr lang="es-ES" dirty="0"/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7EDA26AE-574B-49D0-8D41-98340E814269}"/>
              </a:ext>
            </a:extLst>
          </p:cNvPr>
          <p:cNvCxnSpPr>
            <a:cxnSpLocks/>
          </p:cNvCxnSpPr>
          <p:nvPr/>
        </p:nvCxnSpPr>
        <p:spPr>
          <a:xfrm>
            <a:off x="5825182" y="2232556"/>
            <a:ext cx="701388" cy="523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1987D19E-8495-4061-A36E-947D07515E2C}"/>
              </a:ext>
            </a:extLst>
          </p:cNvPr>
          <p:cNvCxnSpPr>
            <a:cxnSpLocks/>
          </p:cNvCxnSpPr>
          <p:nvPr/>
        </p:nvCxnSpPr>
        <p:spPr>
          <a:xfrm flipH="1">
            <a:off x="8575058" y="4512384"/>
            <a:ext cx="806028" cy="648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41">
            <a:extLst>
              <a:ext uri="{FF2B5EF4-FFF2-40B4-BE49-F238E27FC236}">
                <a16:creationId xmlns:a16="http://schemas.microsoft.com/office/drawing/2014/main" id="{0D0D32E7-501B-4286-A57C-64ACC7E39375}"/>
              </a:ext>
            </a:extLst>
          </p:cNvPr>
          <p:cNvSpPr txBox="1"/>
          <p:nvPr/>
        </p:nvSpPr>
        <p:spPr>
          <a:xfrm>
            <a:off x="5224206" y="1957181"/>
            <a:ext cx="94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E</a:t>
            </a:r>
            <a:endParaRPr lang="es-ES" dirty="0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D400AF7C-DA7B-4F56-8750-E135A82F0F1C}"/>
              </a:ext>
            </a:extLst>
          </p:cNvPr>
          <p:cNvSpPr txBox="1"/>
          <p:nvPr/>
        </p:nvSpPr>
        <p:spPr>
          <a:xfrm>
            <a:off x="9010456" y="4211558"/>
            <a:ext cx="94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F</a:t>
            </a:r>
            <a:endParaRPr lang="es-ES" dirty="0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418AAF77-D2AA-42E7-90A8-6BC8EF2E3D94}"/>
              </a:ext>
            </a:extLst>
          </p:cNvPr>
          <p:cNvSpPr/>
          <p:nvPr/>
        </p:nvSpPr>
        <p:spPr>
          <a:xfrm>
            <a:off x="5473586" y="1928367"/>
            <a:ext cx="443347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100D75AF-0534-4622-B071-F3D3DE4058CC}"/>
              </a:ext>
            </a:extLst>
          </p:cNvPr>
          <p:cNvSpPr/>
          <p:nvPr/>
        </p:nvSpPr>
        <p:spPr>
          <a:xfrm>
            <a:off x="9256798" y="4229050"/>
            <a:ext cx="443347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91E6117A-1E88-4AB4-B81C-D85F7800BD9B}"/>
              </a:ext>
            </a:extLst>
          </p:cNvPr>
          <p:cNvSpPr txBox="1"/>
          <p:nvPr/>
        </p:nvSpPr>
        <p:spPr>
          <a:xfrm>
            <a:off x="979818" y="3014971"/>
            <a:ext cx="3284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i="1" dirty="0">
                <a:solidFill>
                  <a:srgbClr val="0070C0"/>
                </a:solidFill>
              </a:rPr>
              <a:t>Ajustar por M (mediador) causa sesgo por sobreajuste  en mediador</a:t>
            </a:r>
            <a:endParaRPr lang="es-ES" sz="1400" b="1" i="1" dirty="0">
              <a:solidFill>
                <a:srgbClr val="0070C0"/>
              </a:solidFill>
            </a:endParaRP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4FE5D347-7B53-4320-9F53-7B76828B43CE}"/>
              </a:ext>
            </a:extLst>
          </p:cNvPr>
          <p:cNvSpPr txBox="1"/>
          <p:nvPr/>
        </p:nvSpPr>
        <p:spPr>
          <a:xfrm>
            <a:off x="979818" y="5694398"/>
            <a:ext cx="3308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i="1" dirty="0">
                <a:solidFill>
                  <a:srgbClr val="0070C0"/>
                </a:solidFill>
              </a:rPr>
              <a:t>Ajustar por C (colisionador) causa sesgo por sobreajuste (</a:t>
            </a:r>
            <a:r>
              <a:rPr lang="es-PE" sz="1400" b="1" i="1" dirty="0" err="1">
                <a:solidFill>
                  <a:srgbClr val="0070C0"/>
                </a:solidFill>
              </a:rPr>
              <a:t>collider</a:t>
            </a:r>
            <a:r>
              <a:rPr lang="es-PE" sz="1400" b="1" i="1" dirty="0">
                <a:solidFill>
                  <a:srgbClr val="0070C0"/>
                </a:solidFill>
              </a:rPr>
              <a:t>  </a:t>
            </a:r>
            <a:r>
              <a:rPr lang="es-PE" sz="1400" b="1" i="1" dirty="0" err="1">
                <a:solidFill>
                  <a:srgbClr val="0070C0"/>
                </a:solidFill>
              </a:rPr>
              <a:t>bias</a:t>
            </a:r>
            <a:r>
              <a:rPr lang="es-PE" sz="1400" b="1" i="1" dirty="0">
                <a:solidFill>
                  <a:srgbClr val="0070C0"/>
                </a:solidFill>
              </a:rPr>
              <a:t>)</a:t>
            </a:r>
            <a:endParaRPr lang="es-ES" sz="1400" b="1" i="1" dirty="0">
              <a:solidFill>
                <a:srgbClr val="0070C0"/>
              </a:solidFill>
            </a:endParaRP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7A0B1C3C-74F5-48F3-8584-8F905969F954}"/>
              </a:ext>
            </a:extLst>
          </p:cNvPr>
          <p:cNvSpPr txBox="1"/>
          <p:nvPr/>
        </p:nvSpPr>
        <p:spPr>
          <a:xfrm>
            <a:off x="4724345" y="2923297"/>
            <a:ext cx="6568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i="1" dirty="0">
                <a:solidFill>
                  <a:srgbClr val="0070C0"/>
                </a:solidFill>
              </a:rPr>
              <a:t>Ajustar por E (exógena a la exposición) no causa sesgo, pero sí ajuste innecesario reduciendo la precisión estadística: </a:t>
            </a:r>
            <a:r>
              <a:rPr lang="es-PE" sz="1400" b="1" i="1" dirty="0">
                <a:solidFill>
                  <a:srgbClr val="FF0000"/>
                </a:solidFill>
              </a:rPr>
              <a:t>valor p más grande, intervalo de confianza más ancho</a:t>
            </a:r>
            <a:endParaRPr lang="es-ES" sz="1400" b="1" i="1" dirty="0">
              <a:solidFill>
                <a:srgbClr val="FF0000"/>
              </a:solidFill>
            </a:endParaRP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AD275206-5AB8-47FC-AC2F-859383915ACB}"/>
              </a:ext>
            </a:extLst>
          </p:cNvPr>
          <p:cNvSpPr txBox="1"/>
          <p:nvPr/>
        </p:nvSpPr>
        <p:spPr>
          <a:xfrm>
            <a:off x="4898431" y="5503209"/>
            <a:ext cx="6568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i="1" dirty="0">
                <a:solidFill>
                  <a:srgbClr val="0070C0"/>
                </a:solidFill>
              </a:rPr>
              <a:t>Ajustar por F (exógena al desenlace) no causa sesgo, tampoco ajuste innecesario. Al contrario, mejora la precisión estadística: </a:t>
            </a:r>
            <a:r>
              <a:rPr lang="es-PE" sz="1400" b="1" i="1" dirty="0">
                <a:solidFill>
                  <a:srgbClr val="FF0000"/>
                </a:solidFill>
              </a:rPr>
              <a:t>valor p más pequeño, intervalo de confianza más estrecho.</a:t>
            </a:r>
            <a:endParaRPr lang="es-ES" sz="1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2636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C6FA3F-F174-4502-AED2-5870B9D35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13" y="148580"/>
            <a:ext cx="10515600" cy="1325563"/>
          </a:xfrm>
        </p:spPr>
        <p:txBody>
          <a:bodyPr/>
          <a:lstStyle/>
          <a:p>
            <a:pPr algn="just"/>
            <a:r>
              <a:rPr lang="es-PE" b="1" dirty="0"/>
              <a:t>Algunos </a:t>
            </a:r>
            <a:r>
              <a:rPr lang="es-PE" b="1" dirty="0" err="1"/>
              <a:t>tips</a:t>
            </a:r>
            <a:r>
              <a:rPr lang="es-PE" b="1" dirty="0"/>
              <a:t> más para usar mejor los </a:t>
            </a:r>
            <a:r>
              <a:rPr lang="es-PE" b="1" dirty="0" err="1"/>
              <a:t>DAGs</a:t>
            </a:r>
            <a:r>
              <a:rPr lang="es-PE" b="1" dirty="0"/>
              <a:t> en la selección de variables (3)</a:t>
            </a:r>
            <a:endParaRPr lang="es-ES" b="1" dirty="0"/>
          </a:p>
        </p:txBody>
      </p:sp>
      <p:pic>
        <p:nvPicPr>
          <p:cNvPr id="5" name="Picture 2" descr="Resultado de imagen para universidad peruana cayetano heredia">
            <a:extLst>
              <a:ext uri="{FF2B5EF4-FFF2-40B4-BE49-F238E27FC236}">
                <a16:creationId xmlns:a16="http://schemas.microsoft.com/office/drawing/2014/main" id="{B3095AFC-0FB8-4BC6-9585-A3556E5A8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855" y="0"/>
            <a:ext cx="1450143" cy="54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8A6262D-55C1-4965-8B42-FF80BDD50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912" y="1532407"/>
            <a:ext cx="6494417" cy="5032375"/>
          </a:xfrm>
        </p:spPr>
        <p:txBody>
          <a:bodyPr>
            <a:normAutofit/>
          </a:bodyPr>
          <a:lstStyle/>
          <a:p>
            <a:r>
              <a:rPr lang="es-PE" sz="2000" dirty="0"/>
              <a:t>En principio, la frase de </a:t>
            </a:r>
            <a:r>
              <a:rPr lang="es-PE" sz="2000" b="1" dirty="0">
                <a:solidFill>
                  <a:srgbClr val="0070C0"/>
                </a:solidFill>
              </a:rPr>
              <a:t>ajusten</a:t>
            </a:r>
            <a:r>
              <a:rPr lang="es-PE" sz="2000" dirty="0"/>
              <a:t> por variables que </a:t>
            </a:r>
            <a:r>
              <a:rPr lang="es-PE" sz="2000" b="1" dirty="0">
                <a:solidFill>
                  <a:srgbClr val="0070C0"/>
                </a:solidFill>
              </a:rPr>
              <a:t>antecedan a la exposición </a:t>
            </a:r>
            <a:r>
              <a:rPr lang="es-PE" sz="2000" dirty="0"/>
              <a:t>y el </a:t>
            </a:r>
            <a:r>
              <a:rPr lang="es-PE" sz="2000" b="1" dirty="0">
                <a:solidFill>
                  <a:srgbClr val="0070C0"/>
                </a:solidFill>
              </a:rPr>
              <a:t>desenlace</a:t>
            </a:r>
            <a:r>
              <a:rPr lang="es-PE" sz="2000" dirty="0"/>
              <a:t> sigue siendo útil, pero siempre es bueno evaluarlo en un DAG.</a:t>
            </a:r>
          </a:p>
          <a:p>
            <a:pPr lvl="1" algn="just">
              <a:buFont typeface="Arial" panose="020B0604020202020204" pitchFamily="34" charset="0"/>
              <a:buChar char="̶"/>
            </a:pPr>
            <a:r>
              <a:rPr lang="es-PE" sz="1600" dirty="0"/>
              <a:t>Sin embargo, también se puede ajustar por alguna variable que ocurre después de la exposición o incluso después del desenlace si asumimos es un </a:t>
            </a:r>
            <a:r>
              <a:rPr lang="es-PE" sz="1600" dirty="0" err="1"/>
              <a:t>confusor</a:t>
            </a:r>
            <a:r>
              <a:rPr lang="es-PE" sz="1600" dirty="0"/>
              <a:t> </a:t>
            </a:r>
            <a:r>
              <a:rPr lang="es-PE" sz="1600" dirty="0" err="1"/>
              <a:t>surrogado</a:t>
            </a:r>
            <a:r>
              <a:rPr lang="es-PE" sz="1600" dirty="0"/>
              <a:t>.</a:t>
            </a:r>
          </a:p>
          <a:p>
            <a:pPr lvl="1" algn="just">
              <a:buFont typeface="Arial" panose="020B0604020202020204" pitchFamily="34" charset="0"/>
              <a:buChar char="̶"/>
            </a:pPr>
            <a:r>
              <a:rPr lang="es-PE" sz="1600" dirty="0"/>
              <a:t>Discutir limitaciones / Hacer análisis de sensibilidad.</a:t>
            </a:r>
          </a:p>
          <a:p>
            <a:r>
              <a:rPr lang="es-PE" sz="2000" dirty="0"/>
              <a:t>¿Qué hacer con ‘M-</a:t>
            </a:r>
            <a:r>
              <a:rPr lang="es-PE" sz="2000" dirty="0" err="1"/>
              <a:t>bias</a:t>
            </a:r>
            <a:r>
              <a:rPr lang="es-PE" sz="2000" dirty="0"/>
              <a:t>’ y ‘</a:t>
            </a:r>
            <a:r>
              <a:rPr lang="es-PE" sz="2000" dirty="0" err="1"/>
              <a:t>Butterfly</a:t>
            </a:r>
            <a:r>
              <a:rPr lang="es-PE" sz="2000" dirty="0"/>
              <a:t> </a:t>
            </a:r>
            <a:r>
              <a:rPr lang="es-PE" sz="2000" dirty="0" err="1"/>
              <a:t>bias</a:t>
            </a:r>
            <a:r>
              <a:rPr lang="es-PE" sz="2000" dirty="0"/>
              <a:t>’?</a:t>
            </a:r>
          </a:p>
          <a:p>
            <a:pPr lvl="1">
              <a:buFont typeface="Arial" panose="020B0604020202020204" pitchFamily="34" charset="0"/>
              <a:buChar char="̶"/>
            </a:pPr>
            <a:r>
              <a:rPr lang="es-PE" sz="1600" dirty="0"/>
              <a:t>No es tan común encontrarlo. De existir, si el </a:t>
            </a:r>
            <a:r>
              <a:rPr lang="es-PE" sz="1600" dirty="0" err="1"/>
              <a:t>collider</a:t>
            </a:r>
            <a:r>
              <a:rPr lang="es-PE" sz="1600" dirty="0"/>
              <a:t> es un </a:t>
            </a:r>
            <a:r>
              <a:rPr lang="es-PE" sz="1600" dirty="0" err="1"/>
              <a:t>confusor</a:t>
            </a:r>
            <a:r>
              <a:rPr lang="es-PE" sz="1600" dirty="0"/>
              <a:t> importante es mejor ajustarlo.</a:t>
            </a:r>
          </a:p>
          <a:p>
            <a:pPr lvl="1">
              <a:buFont typeface="Arial" panose="020B0604020202020204" pitchFamily="34" charset="0"/>
              <a:buChar char="̶"/>
            </a:pPr>
            <a:r>
              <a:rPr lang="es-PE" sz="1600" dirty="0"/>
              <a:t>Sesgo por </a:t>
            </a:r>
            <a:r>
              <a:rPr lang="es-PE" sz="1600" dirty="0" err="1"/>
              <a:t>sobrejuste</a:t>
            </a:r>
            <a:r>
              <a:rPr lang="es-PE" sz="1600" dirty="0"/>
              <a:t> es mucho menor que sesgo por confusión.</a:t>
            </a:r>
          </a:p>
          <a:p>
            <a:pPr lvl="1">
              <a:buFont typeface="Arial" panose="020B0604020202020204" pitchFamily="34" charset="0"/>
              <a:buChar char="̶"/>
            </a:pPr>
            <a:r>
              <a:rPr lang="es-PE" sz="1600" dirty="0"/>
              <a:t>Discutir implicancias de esto.</a:t>
            </a:r>
          </a:p>
          <a:p>
            <a:r>
              <a:rPr lang="es-PE" sz="2000" dirty="0"/>
              <a:t>¿Qué hacer con confusión residual por algún </a:t>
            </a:r>
            <a:r>
              <a:rPr lang="es-PE" sz="2000" dirty="0" err="1"/>
              <a:t>confusor</a:t>
            </a:r>
            <a:r>
              <a:rPr lang="es-PE" sz="2000" dirty="0"/>
              <a:t> importante no medido que reconozco de antemano?</a:t>
            </a:r>
          </a:p>
          <a:p>
            <a:pPr lvl="1">
              <a:buFont typeface="Arial" panose="020B0604020202020204" pitchFamily="34" charset="0"/>
              <a:buChar char="̶"/>
            </a:pPr>
            <a:r>
              <a:rPr lang="es-PE" sz="1600" dirty="0"/>
              <a:t>Pueden utilizar análisis de sensibilidad para evaluar robustez de resultados frente a diferentes niveles de confusión residual.</a:t>
            </a:r>
          </a:p>
          <a:p>
            <a:pPr lvl="1">
              <a:buFont typeface="Arial" panose="020B0604020202020204" pitchFamily="34" charset="0"/>
              <a:buChar char="̶"/>
            </a:pPr>
            <a:r>
              <a:rPr lang="es-PE" sz="1600" dirty="0"/>
              <a:t>Popular: </a:t>
            </a:r>
            <a:r>
              <a:rPr lang="es-PE" sz="1600" b="1" dirty="0">
                <a:solidFill>
                  <a:srgbClr val="0070C0"/>
                </a:solidFill>
              </a:rPr>
              <a:t>E-</a:t>
            </a:r>
            <a:r>
              <a:rPr lang="es-PE" sz="1600" b="1" dirty="0" err="1">
                <a:solidFill>
                  <a:srgbClr val="0070C0"/>
                </a:solidFill>
              </a:rPr>
              <a:t>values</a:t>
            </a:r>
            <a:r>
              <a:rPr lang="es-PE" sz="1600" dirty="0"/>
              <a:t> (escapa de los objetivos de este curso)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05561F6-A9E8-474B-B825-0BE777A3F56D}"/>
              </a:ext>
            </a:extLst>
          </p:cNvPr>
          <p:cNvSpPr txBox="1"/>
          <p:nvPr/>
        </p:nvSpPr>
        <p:spPr>
          <a:xfrm>
            <a:off x="8368759" y="1573341"/>
            <a:ext cx="1566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dirty="0"/>
              <a:t>U (t = 0)</a:t>
            </a:r>
            <a:endParaRPr lang="es-ES" sz="16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7503D22-67D8-4BF9-B7FE-9E249E9A210A}"/>
              </a:ext>
            </a:extLst>
          </p:cNvPr>
          <p:cNvSpPr txBox="1"/>
          <p:nvPr/>
        </p:nvSpPr>
        <p:spPr>
          <a:xfrm>
            <a:off x="7513927" y="2275871"/>
            <a:ext cx="1289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b="1" dirty="0"/>
              <a:t>X (t =0)</a:t>
            </a:r>
            <a:endParaRPr lang="es-ES" sz="1600" b="1" dirty="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0B41E36-BED1-4E29-AAEF-C5C8DA7EFB8E}"/>
              </a:ext>
            </a:extLst>
          </p:cNvPr>
          <p:cNvCxnSpPr>
            <a:cxnSpLocks/>
          </p:cNvCxnSpPr>
          <p:nvPr/>
        </p:nvCxnSpPr>
        <p:spPr>
          <a:xfrm>
            <a:off x="8803048" y="2445148"/>
            <a:ext cx="1619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09A4C3FA-136A-448E-9A89-163673646E9B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8158488" y="1863158"/>
            <a:ext cx="527185" cy="412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7B61724-1AF7-48ED-992E-067F805590D4}"/>
              </a:ext>
            </a:extLst>
          </p:cNvPr>
          <p:cNvCxnSpPr>
            <a:cxnSpLocks/>
          </p:cNvCxnSpPr>
          <p:nvPr/>
        </p:nvCxnSpPr>
        <p:spPr>
          <a:xfrm>
            <a:off x="9598951" y="1811752"/>
            <a:ext cx="1384965" cy="494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D50C560-6E07-4124-BB4F-B9D82FACC36F}"/>
              </a:ext>
            </a:extLst>
          </p:cNvPr>
          <p:cNvSpPr txBox="1"/>
          <p:nvPr/>
        </p:nvSpPr>
        <p:spPr>
          <a:xfrm>
            <a:off x="10423019" y="2321679"/>
            <a:ext cx="1289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b="1" dirty="0"/>
              <a:t>Y (t=1)</a:t>
            </a:r>
            <a:endParaRPr lang="es-ES" sz="1600" b="1" dirty="0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5F56CF24-A2A3-4A41-A775-2BBB2C2C4332}"/>
              </a:ext>
            </a:extLst>
          </p:cNvPr>
          <p:cNvCxnSpPr>
            <a:cxnSpLocks/>
          </p:cNvCxnSpPr>
          <p:nvPr/>
        </p:nvCxnSpPr>
        <p:spPr>
          <a:xfrm>
            <a:off x="9598951" y="1742618"/>
            <a:ext cx="824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8661D8C-9D7E-4528-BF0C-01DA141C4D1C}"/>
              </a:ext>
            </a:extLst>
          </p:cNvPr>
          <p:cNvSpPr txBox="1"/>
          <p:nvPr/>
        </p:nvSpPr>
        <p:spPr>
          <a:xfrm>
            <a:off x="10333364" y="1577784"/>
            <a:ext cx="1566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dirty="0"/>
              <a:t>Ingresos (t=1)</a:t>
            </a:r>
            <a:endParaRPr lang="es-ES" sz="16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17B2750-9C90-4B75-A5D8-7AF88E1F05F7}"/>
              </a:ext>
            </a:extLst>
          </p:cNvPr>
          <p:cNvSpPr txBox="1"/>
          <p:nvPr/>
        </p:nvSpPr>
        <p:spPr>
          <a:xfrm>
            <a:off x="8571181" y="5078809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Nueva medicina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EB4E957-17E8-48B0-A7B3-2FCA663A7464}"/>
              </a:ext>
            </a:extLst>
          </p:cNvPr>
          <p:cNvSpPr txBox="1"/>
          <p:nvPr/>
        </p:nvSpPr>
        <p:spPr>
          <a:xfrm>
            <a:off x="9407355" y="4025478"/>
            <a:ext cx="988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Presión arterial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67B81582-F8FB-4524-A3C8-5C3D21406702}"/>
              </a:ext>
            </a:extLst>
          </p:cNvPr>
          <p:cNvCxnSpPr>
            <a:cxnSpLocks/>
          </p:cNvCxnSpPr>
          <p:nvPr/>
        </p:nvCxnSpPr>
        <p:spPr>
          <a:xfrm>
            <a:off x="9407355" y="5409040"/>
            <a:ext cx="12509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24C52455-2FDA-43DD-9636-3CF5B0641EB5}"/>
              </a:ext>
            </a:extLst>
          </p:cNvPr>
          <p:cNvCxnSpPr>
            <a:cxnSpLocks/>
          </p:cNvCxnSpPr>
          <p:nvPr/>
        </p:nvCxnSpPr>
        <p:spPr>
          <a:xfrm>
            <a:off x="8621845" y="4343847"/>
            <a:ext cx="201263" cy="783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8FEF59AA-CD81-484B-B121-7D5F86045E20}"/>
              </a:ext>
            </a:extLst>
          </p:cNvPr>
          <p:cNvCxnSpPr>
            <a:cxnSpLocks/>
          </p:cNvCxnSpPr>
          <p:nvPr/>
        </p:nvCxnSpPr>
        <p:spPr>
          <a:xfrm flipH="1">
            <a:off x="11095870" y="4447182"/>
            <a:ext cx="175512" cy="672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65A32ADB-5B38-4BF7-BAB8-75A7F235AB20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8746464" y="4141882"/>
            <a:ext cx="660891" cy="206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A87EDB4D-0E0D-4150-BBEA-C034EE9A48D8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10357662" y="4165279"/>
            <a:ext cx="800368" cy="308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73B084C-5F44-4BDA-9856-9BB891406A0C}"/>
              </a:ext>
            </a:extLst>
          </p:cNvPr>
          <p:cNvSpPr txBox="1"/>
          <p:nvPr/>
        </p:nvSpPr>
        <p:spPr>
          <a:xfrm>
            <a:off x="8344737" y="3935107"/>
            <a:ext cx="75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U1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DE697E8A-9341-4F0C-9E7A-1068431DA8D3}"/>
              </a:ext>
            </a:extLst>
          </p:cNvPr>
          <p:cNvSpPr txBox="1"/>
          <p:nvPr/>
        </p:nvSpPr>
        <p:spPr>
          <a:xfrm>
            <a:off x="11158030" y="3980613"/>
            <a:ext cx="57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U2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2A301DA8-2954-472D-B2B3-1DB0384E26AC}"/>
              </a:ext>
            </a:extLst>
          </p:cNvPr>
          <p:cNvCxnSpPr>
            <a:cxnSpLocks/>
          </p:cNvCxnSpPr>
          <p:nvPr/>
        </p:nvCxnSpPr>
        <p:spPr>
          <a:xfrm>
            <a:off x="9883235" y="4671809"/>
            <a:ext cx="988077" cy="4884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D4909E2B-F2E7-4E70-B08E-E5EA5168972D}"/>
              </a:ext>
            </a:extLst>
          </p:cNvPr>
          <p:cNvCxnSpPr>
            <a:cxnSpLocks/>
          </p:cNvCxnSpPr>
          <p:nvPr/>
        </p:nvCxnSpPr>
        <p:spPr>
          <a:xfrm flipH="1">
            <a:off x="9103939" y="4689496"/>
            <a:ext cx="753537" cy="4306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F6B25EBF-5892-4BE2-B9CA-06EDD57C9A2B}"/>
              </a:ext>
            </a:extLst>
          </p:cNvPr>
          <p:cNvSpPr txBox="1"/>
          <p:nvPr/>
        </p:nvSpPr>
        <p:spPr>
          <a:xfrm>
            <a:off x="10772704" y="518958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M</a:t>
            </a:r>
            <a:r>
              <a:rPr lang="es-ES" dirty="0" err="1"/>
              <a:t>uerte</a:t>
            </a:r>
            <a:endParaRPr lang="es-ES" dirty="0"/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23D36733-8F29-4B53-A20D-177290A6CA9C}"/>
              </a:ext>
            </a:extLst>
          </p:cNvPr>
          <p:cNvCxnSpPr/>
          <p:nvPr/>
        </p:nvCxnSpPr>
        <p:spPr>
          <a:xfrm flipV="1">
            <a:off x="6871063" y="2399340"/>
            <a:ext cx="801188" cy="3539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21F77FA9-44C0-4FBD-92AF-1E8C41DB5FC7}"/>
              </a:ext>
            </a:extLst>
          </p:cNvPr>
          <p:cNvCxnSpPr>
            <a:cxnSpLocks/>
          </p:cNvCxnSpPr>
          <p:nvPr/>
        </p:nvCxnSpPr>
        <p:spPr>
          <a:xfrm>
            <a:off x="6040982" y="4172238"/>
            <a:ext cx="2381098" cy="4867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adroTexto 55">
            <a:extLst>
              <a:ext uri="{FF2B5EF4-FFF2-40B4-BE49-F238E27FC236}">
                <a16:creationId xmlns:a16="http://schemas.microsoft.com/office/drawing/2014/main" id="{D1723E0D-7209-4301-8E32-292ECCF6273B}"/>
              </a:ext>
            </a:extLst>
          </p:cNvPr>
          <p:cNvSpPr txBox="1"/>
          <p:nvPr/>
        </p:nvSpPr>
        <p:spPr>
          <a:xfrm>
            <a:off x="656890" y="6564782"/>
            <a:ext cx="101780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100" dirty="0"/>
              <a:t>* </a:t>
            </a:r>
            <a:r>
              <a:rPr lang="es-PE" sz="1100" dirty="0" err="1"/>
              <a:t>To</a:t>
            </a:r>
            <a:r>
              <a:rPr lang="es-PE" sz="1100" dirty="0"/>
              <a:t> </a:t>
            </a:r>
            <a:r>
              <a:rPr lang="es-PE" sz="1100" dirty="0" err="1"/>
              <a:t>adjust</a:t>
            </a:r>
            <a:r>
              <a:rPr lang="es-PE" sz="1100" dirty="0"/>
              <a:t> </a:t>
            </a:r>
            <a:r>
              <a:rPr lang="es-PE" sz="1100" dirty="0" err="1"/>
              <a:t>or</a:t>
            </a:r>
            <a:r>
              <a:rPr lang="es-PE" sz="1100" dirty="0"/>
              <a:t> </a:t>
            </a:r>
            <a:r>
              <a:rPr lang="es-PE" sz="1100" dirty="0" err="1"/>
              <a:t>not</a:t>
            </a:r>
            <a:r>
              <a:rPr lang="es-PE" sz="1100" dirty="0"/>
              <a:t> </a:t>
            </a:r>
            <a:r>
              <a:rPr lang="es-PE" sz="1100" dirty="0" err="1"/>
              <a:t>adjust</a:t>
            </a:r>
            <a:r>
              <a:rPr lang="es-PE" sz="1100" dirty="0"/>
              <a:t>? </a:t>
            </a:r>
            <a:r>
              <a:rPr lang="es-PE" sz="1100" dirty="0" err="1"/>
              <a:t>Sensitivity</a:t>
            </a:r>
            <a:r>
              <a:rPr lang="es-PE" sz="1100" dirty="0"/>
              <a:t> </a:t>
            </a:r>
            <a:r>
              <a:rPr lang="es-PE" sz="1100" dirty="0" err="1"/>
              <a:t>analiyis</a:t>
            </a:r>
            <a:r>
              <a:rPr lang="es-PE" sz="1100" dirty="0"/>
              <a:t> </a:t>
            </a:r>
            <a:r>
              <a:rPr lang="es-PE" sz="1100" dirty="0" err="1"/>
              <a:t>of</a:t>
            </a:r>
            <a:r>
              <a:rPr lang="es-PE" sz="1100" dirty="0"/>
              <a:t> M-</a:t>
            </a:r>
            <a:r>
              <a:rPr lang="es-PE" sz="1100" dirty="0" err="1"/>
              <a:t>bias</a:t>
            </a:r>
            <a:r>
              <a:rPr lang="es-PE" sz="1100" dirty="0"/>
              <a:t> and </a:t>
            </a:r>
            <a:r>
              <a:rPr lang="es-PE" sz="1100" dirty="0" err="1"/>
              <a:t>Butterfly-bias</a:t>
            </a:r>
            <a:r>
              <a:rPr lang="es-PE" sz="1100" dirty="0"/>
              <a:t>. </a:t>
            </a:r>
            <a:r>
              <a:rPr lang="es-PE" sz="1100" dirty="0" err="1"/>
              <a:t>Journal</a:t>
            </a:r>
            <a:r>
              <a:rPr lang="es-PE" sz="1100" dirty="0"/>
              <a:t> </a:t>
            </a:r>
            <a:r>
              <a:rPr lang="es-PE" sz="1100" dirty="0" err="1"/>
              <a:t>of</a:t>
            </a:r>
            <a:r>
              <a:rPr lang="es-PE" sz="1100" dirty="0"/>
              <a:t> Causal </a:t>
            </a:r>
            <a:r>
              <a:rPr lang="es-PE" sz="1100" dirty="0" err="1"/>
              <a:t>Inference</a:t>
            </a:r>
            <a:r>
              <a:rPr lang="es-PE" sz="1100" dirty="0"/>
              <a:t>. En: </a:t>
            </a:r>
            <a:r>
              <a:rPr lang="es-ES" sz="1100" dirty="0">
                <a:hlinkClick r:id="rId4"/>
              </a:rPr>
              <a:t>https://www.degruyter.com/view/journals/jci/3/1/article-p41.xml</a:t>
            </a: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27705180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D2788E-C107-4858-8F1A-AF0EF54F5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¿Y la paradoja del bajo peso al nacer?</a:t>
            </a:r>
            <a:endParaRPr lang="es-ES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ECBE40B-9DAC-4383-BD05-F1F766093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1384178"/>
            <a:ext cx="7886700" cy="521975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3EB7CA7-D425-4FD5-B435-B1F25CB79E82}"/>
              </a:ext>
            </a:extLst>
          </p:cNvPr>
          <p:cNvSpPr txBox="1"/>
          <p:nvPr/>
        </p:nvSpPr>
        <p:spPr>
          <a:xfrm>
            <a:off x="7324724" y="3685643"/>
            <a:ext cx="3448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>
                <a:solidFill>
                  <a:srgbClr val="FF0000"/>
                </a:solidFill>
              </a:rPr>
              <a:t>¡Es el producto del sesgo de sobreajuste por LBW (bajo peso al nacer) un colisionador!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8610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7F22A-627C-C8EC-0E7A-13E8EA2A6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Recomendaciones prácticas para elaborar DAG causales</a:t>
            </a:r>
            <a:endParaRPr lang="es-MX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D7A2AF-36E7-0718-A395-52869DEF9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71565" cy="4667250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Todo lo revisado hasta ahora es útil para entender y evaluar sesgos, pero ¿cómo aterrizarlo en una investigación concreta?</a:t>
            </a:r>
          </a:p>
          <a:p>
            <a:pPr algn="just"/>
            <a:r>
              <a:rPr lang="es-ES" dirty="0"/>
              <a:t>La literatura es más escasa, pero algunas recomendaciones ampliamente reconocidas ya existen. </a:t>
            </a:r>
          </a:p>
          <a:p>
            <a:pPr algn="just"/>
            <a:r>
              <a:rPr lang="es-ES" dirty="0"/>
              <a:t>Adicionalmente, la iniciativa STRATOS está trabajando en guías (hay que estar atentos a esta).</a:t>
            </a:r>
            <a:endParaRPr lang="es-MX" dirty="0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A623D1C2-1942-2BC6-A06C-8B8773878E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4231321"/>
              </p:ext>
            </p:extLst>
          </p:nvPr>
        </p:nvGraphicFramePr>
        <p:xfrm>
          <a:off x="6708402" y="1690688"/>
          <a:ext cx="7524750" cy="231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2" imgW="7524720" imgH="2314440" progId="Paint.Picture">
                  <p:embed/>
                </p:oleObj>
              </mc:Choice>
              <mc:Fallback>
                <p:oleObj name="Imagen de mapa de bits" r:id="rId2" imgW="7524720" imgH="2314440" progId="Paint.Picture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A623D1C2-1942-2BC6-A06C-8B8773878E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708402" y="1690688"/>
                        <a:ext cx="7524750" cy="2314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5298ABDC-904A-D477-078B-EC4DA3CF16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87428"/>
              </p:ext>
            </p:extLst>
          </p:nvPr>
        </p:nvGraphicFramePr>
        <p:xfrm>
          <a:off x="6617724" y="4159250"/>
          <a:ext cx="7269455" cy="2600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4" imgW="9105840" imgH="3257640" progId="Paint.Picture">
                  <p:embed/>
                </p:oleObj>
              </mc:Choice>
              <mc:Fallback>
                <p:oleObj name="Imagen de mapa de bits" r:id="rId4" imgW="9105840" imgH="3257640" progId="Paint.Picture">
                  <p:embed/>
                  <p:pic>
                    <p:nvPicPr>
                      <p:cNvPr id="5" name="Objeto 4">
                        <a:extLst>
                          <a:ext uri="{FF2B5EF4-FFF2-40B4-BE49-F238E27FC236}">
                            <a16:creationId xmlns:a16="http://schemas.microsoft.com/office/drawing/2014/main" id="{5298ABDC-904A-D477-078B-EC4DA3CF16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17724" y="4159250"/>
                        <a:ext cx="7269455" cy="26005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D60EEE00-BEC4-C789-948F-348CC4489D60}"/>
                  </a:ext>
                </a:extLst>
              </p14:cNvPr>
              <p14:cNvContentPartPr/>
              <p14:nvPr/>
            </p14:nvContentPartPr>
            <p14:xfrm>
              <a:off x="703872" y="959976"/>
              <a:ext cx="360" cy="36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D60EEE00-BEC4-C789-948F-348CC4489D6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5232" y="950976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upo 9">
            <a:extLst>
              <a:ext uri="{FF2B5EF4-FFF2-40B4-BE49-F238E27FC236}">
                <a16:creationId xmlns:a16="http://schemas.microsoft.com/office/drawing/2014/main" id="{30058D2D-3CA2-631E-181A-4667BAF41BD0}"/>
              </a:ext>
            </a:extLst>
          </p:cNvPr>
          <p:cNvGrpSpPr/>
          <p:nvPr/>
        </p:nvGrpSpPr>
        <p:grpSpPr>
          <a:xfrm>
            <a:off x="6117192" y="6016536"/>
            <a:ext cx="2570040" cy="614520"/>
            <a:chOff x="6117192" y="6016536"/>
            <a:chExt cx="2570040" cy="61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52201A80-8178-80AF-64D9-BDA51B61D308}"/>
                    </a:ext>
                  </a:extLst>
                </p14:cNvPr>
                <p14:cNvContentPartPr/>
                <p14:nvPr/>
              </p14:nvContentPartPr>
              <p14:xfrm>
                <a:off x="6117192" y="6370416"/>
                <a:ext cx="543600" cy="259200"/>
              </p14:xfrm>
            </p:contentPart>
          </mc:Choice>
          <mc:Fallback xmlns=""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52201A80-8178-80AF-64D9-BDA51B61D30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108192" y="6361776"/>
                  <a:ext cx="56124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F991495A-3E9F-7324-131A-B99DAAA79B9F}"/>
                    </a:ext>
                  </a:extLst>
                </p14:cNvPr>
                <p14:cNvContentPartPr/>
                <p14:nvPr/>
              </p14:nvContentPartPr>
              <p14:xfrm>
                <a:off x="6574392" y="6309216"/>
                <a:ext cx="110520" cy="199800"/>
              </p14:xfrm>
            </p:contentPart>
          </mc:Choice>
          <mc:Fallback xmlns=""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F991495A-3E9F-7324-131A-B99DAAA79B9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565392" y="6300216"/>
                  <a:ext cx="1281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7D1AF202-C4C0-7F31-94B8-B59E3B1A4607}"/>
                    </a:ext>
                  </a:extLst>
                </p14:cNvPr>
                <p14:cNvContentPartPr/>
                <p14:nvPr/>
              </p14:nvContentPartPr>
              <p14:xfrm>
                <a:off x="6764472" y="6016536"/>
                <a:ext cx="1922760" cy="614520"/>
              </p14:xfrm>
            </p:contentPart>
          </mc:Choice>
          <mc:Fallback xmlns=""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7D1AF202-C4C0-7F31-94B8-B59E3B1A460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55472" y="6007896"/>
                  <a:ext cx="1940400" cy="632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21ED17C4-CD38-2EB7-449A-208FB3696DCA}"/>
                  </a:ext>
                </a:extLst>
              </p14:cNvPr>
              <p14:cNvContentPartPr/>
              <p14:nvPr/>
            </p14:nvContentPartPr>
            <p14:xfrm>
              <a:off x="10451592" y="1252656"/>
              <a:ext cx="360" cy="360"/>
            </p14:xfrm>
          </p:contentPart>
        </mc:Choice>
        <mc:Fallback xmlns=""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21ED17C4-CD38-2EB7-449A-208FB3696DC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442592" y="1243656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CuadroTexto 12">
            <a:extLst>
              <a:ext uri="{FF2B5EF4-FFF2-40B4-BE49-F238E27FC236}">
                <a16:creationId xmlns:a16="http://schemas.microsoft.com/office/drawing/2014/main" id="{D8F669AA-F1FB-7915-7790-C6761D8E99BD}"/>
              </a:ext>
            </a:extLst>
          </p:cNvPr>
          <p:cNvSpPr txBox="1"/>
          <p:nvPr/>
        </p:nvSpPr>
        <p:spPr>
          <a:xfrm>
            <a:off x="1757934" y="6368509"/>
            <a:ext cx="7118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linkClick r:id="rId15"/>
              </a:rPr>
              <a:t>https://www.stratos-initiative.org/</a:t>
            </a:r>
            <a:r>
              <a:rPr lang="es-MX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0951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7F22A-627C-C8EC-0E7A-13E8EA2A6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413"/>
            <a:ext cx="10515600" cy="1325563"/>
          </a:xfrm>
        </p:spPr>
        <p:txBody>
          <a:bodyPr/>
          <a:lstStyle/>
          <a:p>
            <a:pPr algn="ctr"/>
            <a:r>
              <a:rPr lang="es-ES" b="1" dirty="0"/>
              <a:t>Buenas referencias para construcción de DAG causales en la práctica</a:t>
            </a:r>
            <a:endParaRPr lang="es-MX" b="1" dirty="0"/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2AD516A3-9695-A3DC-3488-5D31B9D27D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586913"/>
              </p:ext>
            </p:extLst>
          </p:nvPr>
        </p:nvGraphicFramePr>
        <p:xfrm>
          <a:off x="460283" y="2030039"/>
          <a:ext cx="6469434" cy="2191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2" imgW="8886960" imgH="3009960" progId="Paint.Picture">
                  <p:embed/>
                </p:oleObj>
              </mc:Choice>
              <mc:Fallback>
                <p:oleObj name="Imagen de mapa de bits" r:id="rId2" imgW="8886960" imgH="3009960" progId="Paint.Picture">
                  <p:embed/>
                  <p:pic>
                    <p:nvPicPr>
                      <p:cNvPr id="6" name="Objeto 5">
                        <a:extLst>
                          <a:ext uri="{FF2B5EF4-FFF2-40B4-BE49-F238E27FC236}">
                            <a16:creationId xmlns:a16="http://schemas.microsoft.com/office/drawing/2014/main" id="{2AD516A3-9695-A3DC-3488-5D31B9D27D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0283" y="2030039"/>
                        <a:ext cx="6469434" cy="21911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000C1742-ECF3-5E68-0895-9D574DE456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738734"/>
              </p:ext>
            </p:extLst>
          </p:nvPr>
        </p:nvGraphicFramePr>
        <p:xfrm>
          <a:off x="4744290" y="4221187"/>
          <a:ext cx="6246439" cy="2353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4" imgW="8620200" imgH="3247920" progId="Paint.Picture">
                  <p:embed/>
                </p:oleObj>
              </mc:Choice>
              <mc:Fallback>
                <p:oleObj name="Imagen de mapa de bits" r:id="rId4" imgW="8620200" imgH="3247920" progId="Paint.Picture">
                  <p:embed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000C1742-ECF3-5E68-0895-9D574DE456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44290" y="4221187"/>
                        <a:ext cx="6246439" cy="23536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8816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7F22A-627C-C8EC-0E7A-13E8EA2A6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Recomendaciones para DAG causales</a:t>
            </a:r>
            <a:endParaRPr lang="es-MX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D7A2AF-36E7-0718-A395-52869DEF9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ES" dirty="0"/>
              <a:t>1) Las relaciones causales de interés y los estimados de interés deberían ser enunciados en los objetivos del estudio.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ES" dirty="0"/>
              <a:t>Métodos de inferencia causal separan el proceso de identificar la cantidad de interés (estimando) del proceso de estimar la cantidad de interés.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ES" dirty="0"/>
              <a:t>Identificación de efecto causal es diferente de estimación de efecto causal.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ES" dirty="0"/>
              <a:t>Ejemplo: “Este estudio busca estimar el efecto causal total de la diabetes tipo 2 a la edad de 50 años en el riesgo a 10 años de infarto al miocardio”. </a:t>
            </a:r>
          </a:p>
          <a:p>
            <a:pPr algn="just"/>
            <a:r>
              <a:rPr lang="es-ES" dirty="0"/>
              <a:t>2) Los DAG causales para cada relación de interés y los </a:t>
            </a:r>
            <a:r>
              <a:rPr lang="es-ES" dirty="0" err="1"/>
              <a:t>estimandos</a:t>
            </a:r>
            <a:r>
              <a:rPr lang="es-ES" dirty="0"/>
              <a:t> de interés deberían estar disponibles.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MX" dirty="0"/>
              <a:t>Los DAG permiten que los supuestos sobre el proceso generador de datos se expliciten y puedan ser sometidos a escrutinio científico.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MX" dirty="0"/>
              <a:t>Si hay más de una relación causal de interés, podría ser necesario más de un DAG causal (una para cada relación causal).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MX" dirty="0"/>
              <a:t>Reportar los DAG es importante, usar </a:t>
            </a:r>
            <a:r>
              <a:rPr lang="es-MX" dirty="0" err="1"/>
              <a:t>daggity</a:t>
            </a:r>
            <a:r>
              <a:rPr lang="es-MX" dirty="0"/>
              <a:t> o código es muy importante.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AC71D40-5820-5B73-FBAE-2D8AED69437B}"/>
              </a:ext>
            </a:extLst>
          </p:cNvPr>
          <p:cNvSpPr txBox="1"/>
          <p:nvPr/>
        </p:nvSpPr>
        <p:spPr>
          <a:xfrm>
            <a:off x="1004048" y="6492875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/>
              <a:t>Fuente: //www.ncbi.nlm.nih.gov/pmc/articles/PMC8128477/ </a:t>
            </a:r>
          </a:p>
        </p:txBody>
      </p:sp>
    </p:spTree>
    <p:extLst>
      <p:ext uri="{BB962C8B-B14F-4D97-AF65-F5344CB8AC3E}">
        <p14:creationId xmlns:p14="http://schemas.microsoft.com/office/powerpoint/2010/main" val="39180102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7F22A-627C-C8EC-0E7A-13E8EA2A6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Recomendaciones para DAG causales</a:t>
            </a:r>
            <a:endParaRPr lang="es-MX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D7A2AF-36E7-0718-A395-52869DEF9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3) DAG deberían incluir todas las variables relevantes, incluyendo aquellas donde las mediciones directas no fueron disponibles.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ES" dirty="0"/>
              <a:t>Todas las variables plausibles de confusión independientemente de si se han medido o no.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ES" dirty="0"/>
              <a:t>Explicitar variables no observadas ayuda a identificar potenciales fuentes de confusión residual.</a:t>
            </a:r>
          </a:p>
          <a:p>
            <a:pPr algn="just"/>
            <a:r>
              <a:rPr lang="es-ES" dirty="0"/>
              <a:t>4) Las variables debería ser arregladas visualmente para que todas constituyen un flujo de arcos en una misma dirección.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ES" dirty="0"/>
              <a:t>Flechas representan procesos causales que ocurren en el tiempo.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ES" dirty="0"/>
              <a:t>Matemáticamente, el orden no importa, pero es más fácil de leer y entender si se mantiene un orden: flujo izquierda -&gt; derecha o flujo arriba -&gt; abajo.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4DBED4E-1B6D-CB82-1966-FBED116BCB49}"/>
              </a:ext>
            </a:extLst>
          </p:cNvPr>
          <p:cNvSpPr txBox="1"/>
          <p:nvPr/>
        </p:nvSpPr>
        <p:spPr>
          <a:xfrm>
            <a:off x="1004048" y="6492875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/>
              <a:t>Fuente: //www.ncbi.nlm.nih.gov/pmc/articles/PMC8128477/ </a:t>
            </a:r>
          </a:p>
        </p:txBody>
      </p:sp>
    </p:spTree>
    <p:extLst>
      <p:ext uri="{BB962C8B-B14F-4D97-AF65-F5344CB8AC3E}">
        <p14:creationId xmlns:p14="http://schemas.microsoft.com/office/powerpoint/2010/main" val="4831415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7F22A-627C-C8EC-0E7A-13E8EA2A6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Recomendaciones para DAG causales</a:t>
            </a:r>
            <a:endParaRPr lang="es-MX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D7A2AF-36E7-0718-A395-52869DEF9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3905"/>
            <a:ext cx="10515600" cy="4667250"/>
          </a:xfrm>
        </p:spPr>
        <p:txBody>
          <a:bodyPr>
            <a:normAutofit fontScale="92500"/>
          </a:bodyPr>
          <a:lstStyle/>
          <a:p>
            <a:pPr algn="just"/>
            <a:r>
              <a:rPr lang="es-ES" dirty="0"/>
              <a:t>5) Se debería asumir la existencia de arcos entre dos variables cualesquiera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ES" dirty="0"/>
              <a:t>Ante la duda, preferiblemente colocar la flecha.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ES" dirty="0"/>
              <a:t>Se debe tener mucho cuidado y una justificación buena para omitir una flecha.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ES" dirty="0"/>
              <a:t>Omitir flecha entre 2 variables implica que no hay efecto causal de una en otra.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ES" dirty="0"/>
              <a:t>Asumir “no efecto” es un supuesto estadístico mucho más fuerte que asumir “efecto”.</a:t>
            </a:r>
          </a:p>
          <a:p>
            <a:pPr lvl="2" algn="just"/>
            <a:r>
              <a:rPr lang="es-ES" dirty="0"/>
              <a:t>No efecto impide cualquier transmisión de información estadística.</a:t>
            </a:r>
          </a:p>
          <a:p>
            <a:pPr lvl="2" algn="just"/>
            <a:r>
              <a:rPr lang="es-ES" dirty="0"/>
              <a:t>Efecto permite transmisión de información, así sea de un efecto muy pequeño y de una forma funcional muy inusual.</a:t>
            </a:r>
          </a:p>
          <a:p>
            <a:pPr algn="just"/>
            <a:r>
              <a:rPr lang="es-ES" dirty="0"/>
              <a:t>6) El conjunto de ajustes implícitos del DAG para el estimando de interés debe indicarse claramente.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ES" dirty="0"/>
              <a:t>Se debe especificar por cuáles variables se debería ajustar dado el DAG planteado, incluso si no hemos medido esas variables.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8FCDD88-A5E9-B9D7-8CD5-56C5681EF8B7}"/>
              </a:ext>
            </a:extLst>
          </p:cNvPr>
          <p:cNvSpPr txBox="1"/>
          <p:nvPr/>
        </p:nvSpPr>
        <p:spPr>
          <a:xfrm>
            <a:off x="1004048" y="6492875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/>
              <a:t>Fuente: //www.ncbi.nlm.nih.gov/pmc/articles/PMC8128477/ </a:t>
            </a:r>
          </a:p>
        </p:txBody>
      </p:sp>
    </p:spTree>
    <p:extLst>
      <p:ext uri="{BB962C8B-B14F-4D97-AF65-F5344CB8AC3E}">
        <p14:creationId xmlns:p14="http://schemas.microsoft.com/office/powerpoint/2010/main" val="19815743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7F22A-627C-C8EC-0E7A-13E8EA2A6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Recomendaciones para DAG causales</a:t>
            </a:r>
            <a:endParaRPr lang="es-MX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D7A2AF-36E7-0718-A395-52869DEF9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7) </a:t>
            </a:r>
            <a:r>
              <a:rPr lang="es-MX" dirty="0"/>
              <a:t>Se debe informar la estimación obtenida del uso del conjunto de ajustes implícitos del DAG no modificado, o la aproximación más cercana al mismo.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MX" dirty="0"/>
              <a:t>Si no se cuenta con todas las variables del DAG, debe reportarse el ajuste más completo posible del subconjunto de variables que uno sí tiene disponibles.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MX" dirty="0"/>
              <a:t>En plan de análisis del proyecto, uno debería especificar este conjunto y no definirlo luego de ver los datos.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MX" dirty="0"/>
              <a:t>Cuando sea posible, un análisis de sesgo puede ayudar a cuantificar el impacto de confusión residual y obtener estimados más precisos.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A5E6BFC-8E3A-8C83-C400-5CFD1BD57B32}"/>
              </a:ext>
            </a:extLst>
          </p:cNvPr>
          <p:cNvSpPr txBox="1"/>
          <p:nvPr/>
        </p:nvSpPr>
        <p:spPr>
          <a:xfrm>
            <a:off x="1004048" y="6492875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/>
              <a:t>Fuente: //www.ncbi.nlm.nih.gov/pmc/articles/PMC8128477/ </a:t>
            </a:r>
          </a:p>
        </p:txBody>
      </p:sp>
    </p:spTree>
    <p:extLst>
      <p:ext uri="{BB962C8B-B14F-4D97-AF65-F5344CB8AC3E}">
        <p14:creationId xmlns:p14="http://schemas.microsoft.com/office/powerpoint/2010/main" val="9875194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7F22A-627C-C8EC-0E7A-13E8EA2A6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Recomendaciones para DAG causales</a:t>
            </a:r>
            <a:endParaRPr lang="es-MX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D7A2AF-36E7-0718-A395-52869DEF9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8) Ajustes alternativos deberían ser justificados y sus estimados reportados separadamente.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MX" dirty="0"/>
              <a:t>Si conjuntos alternativos de ajustes existen, deberían ser claramente descritos y justificados.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MX" dirty="0"/>
              <a:t>Estos estimados deberían reportarse separadamente del conjunto de ajustes implícitos del DAG no modificado como un análisis de sensibilidad.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MX" dirty="0"/>
              <a:t>Se recomienda evaluar la consistencia de los DAG con los datos observados, pero esto debe hacerse con cuidado y debe reportarse como análisis separados.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A5E6BFC-8E3A-8C83-C400-5CFD1BD57B32}"/>
              </a:ext>
            </a:extLst>
          </p:cNvPr>
          <p:cNvSpPr txBox="1"/>
          <p:nvPr/>
        </p:nvSpPr>
        <p:spPr>
          <a:xfrm>
            <a:off x="1004048" y="6492875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/>
              <a:t>Fuente: //www.ncbi.nlm.nih.gov/pmc/articles/PMC8128477/ </a:t>
            </a:r>
          </a:p>
        </p:txBody>
      </p:sp>
    </p:spTree>
    <p:extLst>
      <p:ext uri="{BB962C8B-B14F-4D97-AF65-F5344CB8AC3E}">
        <p14:creationId xmlns:p14="http://schemas.microsoft.com/office/powerpoint/2010/main" val="4050941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7F22A-627C-C8EC-0E7A-13E8EA2A6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Introducción</a:t>
            </a:r>
            <a:endParaRPr lang="es-MX" b="1" dirty="0"/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5EFAEECD-D5E5-C2B6-F25D-692A4F9275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4579517"/>
              </p:ext>
            </p:extLst>
          </p:nvPr>
        </p:nvGraphicFramePr>
        <p:xfrm>
          <a:off x="1054755" y="1457385"/>
          <a:ext cx="9667034" cy="4726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2" imgW="8182080" imgH="4000680" progId="Paint.Picture">
                  <p:embed/>
                </p:oleObj>
              </mc:Choice>
              <mc:Fallback>
                <p:oleObj name="Imagen de mapa de bits" r:id="rId2" imgW="8182080" imgH="4000680" progId="Paint.Picture">
                  <p:embed/>
                  <p:pic>
                    <p:nvPicPr>
                      <p:cNvPr id="6" name="Objeto 5">
                        <a:extLst>
                          <a:ext uri="{FF2B5EF4-FFF2-40B4-BE49-F238E27FC236}">
                            <a16:creationId xmlns:a16="http://schemas.microsoft.com/office/drawing/2014/main" id="{5EFAEECD-D5E5-C2B6-F25D-692A4F9275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54755" y="1457385"/>
                        <a:ext cx="9667034" cy="47266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8F2BBFDD-E146-CB2E-B08C-99AB8E1A2C73}"/>
              </a:ext>
            </a:extLst>
          </p:cNvPr>
          <p:cNvSpPr txBox="1"/>
          <p:nvPr/>
        </p:nvSpPr>
        <p:spPr>
          <a:xfrm>
            <a:off x="528918" y="6569957"/>
            <a:ext cx="1127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/>
              <a:t>Diapositiva prestada de Griffin Levy D. </a:t>
            </a:r>
            <a:r>
              <a:rPr lang="es-ES" sz="1200" i="1" dirty="0" err="1"/>
              <a:t>Model</a:t>
            </a:r>
            <a:r>
              <a:rPr lang="es-ES" sz="1200" i="1" dirty="0"/>
              <a:t> </a:t>
            </a:r>
            <a:r>
              <a:rPr lang="es-ES" sz="1200" i="1" dirty="0" err="1"/>
              <a:t>Selection</a:t>
            </a:r>
            <a:r>
              <a:rPr lang="es-ES" sz="1200" i="1" dirty="0"/>
              <a:t> </a:t>
            </a:r>
            <a:r>
              <a:rPr lang="es-ES" sz="1200" i="1" dirty="0" err="1"/>
              <a:t>with</a:t>
            </a:r>
            <a:r>
              <a:rPr lang="es-ES" sz="1200" i="1" dirty="0"/>
              <a:t> Causal </a:t>
            </a:r>
            <a:r>
              <a:rPr lang="es-ES" sz="1200" i="1" dirty="0" err="1"/>
              <a:t>Models</a:t>
            </a:r>
            <a:r>
              <a:rPr lang="es-ES" sz="1200" i="1" dirty="0"/>
              <a:t> </a:t>
            </a:r>
            <a:r>
              <a:rPr lang="es-ES" sz="1200" i="1" dirty="0" err="1"/>
              <a:t>for</a:t>
            </a:r>
            <a:r>
              <a:rPr lang="es-ES" sz="1200" i="1" dirty="0"/>
              <a:t> </a:t>
            </a:r>
            <a:r>
              <a:rPr lang="es-ES" sz="1200" i="1" dirty="0" err="1"/>
              <a:t>Regression</a:t>
            </a:r>
            <a:r>
              <a:rPr lang="es-ES" sz="1200" i="1" dirty="0"/>
              <a:t> </a:t>
            </a:r>
            <a:r>
              <a:rPr lang="es-ES" sz="1200" i="1" dirty="0" err="1"/>
              <a:t>Modeling</a:t>
            </a:r>
            <a:r>
              <a:rPr lang="es-ES" sz="1200" i="1" dirty="0"/>
              <a:t> </a:t>
            </a:r>
            <a:r>
              <a:rPr lang="es-ES" sz="1200" i="1" dirty="0" err="1"/>
              <a:t>Strategies</a:t>
            </a:r>
            <a:r>
              <a:rPr lang="es-ES" sz="1200" i="1" dirty="0"/>
              <a:t> (2022). Curso: Regresión </a:t>
            </a:r>
            <a:r>
              <a:rPr lang="es-ES" sz="1200" i="1" dirty="0" err="1"/>
              <a:t>Modeling</a:t>
            </a:r>
            <a:r>
              <a:rPr lang="es-ES" sz="1200" i="1" dirty="0"/>
              <a:t> </a:t>
            </a:r>
            <a:r>
              <a:rPr lang="es-ES" sz="1200" i="1" dirty="0" err="1"/>
              <a:t>Strategies</a:t>
            </a:r>
            <a:r>
              <a:rPr lang="es-ES" sz="1200" i="1" dirty="0"/>
              <a:t>.</a:t>
            </a:r>
            <a:endParaRPr lang="es-MX" sz="1200" i="1" dirty="0"/>
          </a:p>
        </p:txBody>
      </p:sp>
    </p:spTree>
    <p:extLst>
      <p:ext uri="{BB962C8B-B14F-4D97-AF65-F5344CB8AC3E}">
        <p14:creationId xmlns:p14="http://schemas.microsoft.com/office/powerpoint/2010/main" val="3315081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78AA1E5-A449-AC46-5437-51DB8E477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Muchas gracias</a:t>
            </a:r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74CBD46-4226-B8DD-F2F0-25364BC29D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69415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7F22A-627C-C8EC-0E7A-13E8EA2A6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Introducción</a:t>
            </a:r>
            <a:endParaRPr lang="es-MX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F2BBFDD-E146-CB2E-B08C-99AB8E1A2C73}"/>
              </a:ext>
            </a:extLst>
          </p:cNvPr>
          <p:cNvSpPr txBox="1"/>
          <p:nvPr/>
        </p:nvSpPr>
        <p:spPr>
          <a:xfrm>
            <a:off x="528918" y="6569957"/>
            <a:ext cx="1127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/>
              <a:t>Diapositiva prestada de Griffin Levy D. </a:t>
            </a:r>
            <a:r>
              <a:rPr lang="es-ES" sz="1200" i="1" dirty="0" err="1"/>
              <a:t>Model</a:t>
            </a:r>
            <a:r>
              <a:rPr lang="es-ES" sz="1200" i="1" dirty="0"/>
              <a:t> </a:t>
            </a:r>
            <a:r>
              <a:rPr lang="es-ES" sz="1200" i="1" dirty="0" err="1"/>
              <a:t>Selection</a:t>
            </a:r>
            <a:r>
              <a:rPr lang="es-ES" sz="1200" i="1" dirty="0"/>
              <a:t> </a:t>
            </a:r>
            <a:r>
              <a:rPr lang="es-ES" sz="1200" i="1" dirty="0" err="1"/>
              <a:t>with</a:t>
            </a:r>
            <a:r>
              <a:rPr lang="es-ES" sz="1200" i="1" dirty="0"/>
              <a:t> Causal </a:t>
            </a:r>
            <a:r>
              <a:rPr lang="es-ES" sz="1200" i="1" dirty="0" err="1"/>
              <a:t>Models</a:t>
            </a:r>
            <a:r>
              <a:rPr lang="es-ES" sz="1200" i="1" dirty="0"/>
              <a:t> </a:t>
            </a:r>
            <a:r>
              <a:rPr lang="es-ES" sz="1200" i="1" dirty="0" err="1"/>
              <a:t>for</a:t>
            </a:r>
            <a:r>
              <a:rPr lang="es-ES" sz="1200" i="1" dirty="0"/>
              <a:t> </a:t>
            </a:r>
            <a:r>
              <a:rPr lang="es-ES" sz="1200" i="1" dirty="0" err="1"/>
              <a:t>Regression</a:t>
            </a:r>
            <a:r>
              <a:rPr lang="es-ES" sz="1200" i="1" dirty="0"/>
              <a:t> </a:t>
            </a:r>
            <a:r>
              <a:rPr lang="es-ES" sz="1200" i="1" dirty="0" err="1"/>
              <a:t>Modeling</a:t>
            </a:r>
            <a:r>
              <a:rPr lang="es-ES" sz="1200" i="1" dirty="0"/>
              <a:t> </a:t>
            </a:r>
            <a:r>
              <a:rPr lang="es-ES" sz="1200" i="1" dirty="0" err="1"/>
              <a:t>Strategies</a:t>
            </a:r>
            <a:r>
              <a:rPr lang="es-ES" sz="1200" i="1" dirty="0"/>
              <a:t> (2022). Curso: Regresión </a:t>
            </a:r>
            <a:r>
              <a:rPr lang="es-ES" sz="1200" i="1" dirty="0" err="1"/>
              <a:t>Modeling</a:t>
            </a:r>
            <a:r>
              <a:rPr lang="es-ES" sz="1200" i="1" dirty="0"/>
              <a:t> </a:t>
            </a:r>
            <a:r>
              <a:rPr lang="es-ES" sz="1200" i="1" dirty="0" err="1"/>
              <a:t>Strategies</a:t>
            </a:r>
            <a:r>
              <a:rPr lang="es-ES" sz="1200" i="1" dirty="0"/>
              <a:t>.</a:t>
            </a:r>
            <a:endParaRPr lang="es-MX" sz="1200" i="1" dirty="0"/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55AC9359-B75A-7097-E460-BAEC5265BF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028561"/>
              </p:ext>
            </p:extLst>
          </p:nvPr>
        </p:nvGraphicFramePr>
        <p:xfrm>
          <a:off x="1573586" y="1571157"/>
          <a:ext cx="8815179" cy="4596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2" imgW="8220240" imgH="4286160" progId="Paint.Picture">
                  <p:embed/>
                </p:oleObj>
              </mc:Choice>
              <mc:Fallback>
                <p:oleObj name="Imagen de mapa de bits" r:id="rId2" imgW="8220240" imgH="4286160" progId="Paint.Picture">
                  <p:embed/>
                  <p:pic>
                    <p:nvPicPr>
                      <p:cNvPr id="3" name="Objeto 2">
                        <a:extLst>
                          <a:ext uri="{FF2B5EF4-FFF2-40B4-BE49-F238E27FC236}">
                            <a16:creationId xmlns:a16="http://schemas.microsoft.com/office/drawing/2014/main" id="{55AC9359-B75A-7097-E460-BAEC5265BF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73586" y="1571157"/>
                        <a:ext cx="8815179" cy="45965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0747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7F22A-627C-C8EC-0E7A-13E8EA2A6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Modelos Causales Estructurales y DAG causales</a:t>
            </a:r>
            <a:endParaRPr lang="es-MX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D7A2AF-36E7-0718-A395-52869DEF9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Cuando el objetivo es inferencia causal, las decisiones de modelado pueden ser soportadas por MCE y DAG causales.</a:t>
            </a:r>
          </a:p>
          <a:p>
            <a:r>
              <a:rPr lang="es-ES" dirty="0"/>
              <a:t>Los MCE puede ser usados para:</a:t>
            </a:r>
          </a:p>
          <a:p>
            <a:pPr lvl="1"/>
            <a:r>
              <a:rPr lang="es-ES" dirty="0"/>
              <a:t>Definir sesgo</a:t>
            </a:r>
          </a:p>
          <a:p>
            <a:pPr lvl="1"/>
            <a:r>
              <a:rPr lang="es-ES" dirty="0"/>
              <a:t>Identificar confusión</a:t>
            </a:r>
          </a:p>
          <a:p>
            <a:pPr lvl="1"/>
            <a:r>
              <a:rPr lang="es-ES" dirty="0"/>
              <a:t>Identificar conjunto mínimo de ajustes necesarios para devolver estimación estadística insesgada.</a:t>
            </a:r>
          </a:p>
          <a:p>
            <a:r>
              <a:rPr lang="es-ES" dirty="0"/>
              <a:t>Ajuste por confusión ciego o arbitrario puede inducir sesgo.</a:t>
            </a:r>
          </a:p>
          <a:p>
            <a:r>
              <a:rPr lang="es-ES" dirty="0"/>
              <a:t>Existen conjuntos mínimos requeridos de ajuste que pueden ayudar a usar eficientemente los datos (de N limitado).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39992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7F22A-627C-C8EC-0E7A-13E8EA2A6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Recursos recomendados para profundizar</a:t>
            </a:r>
            <a:endParaRPr lang="es-MX" b="1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7EE29DC-7A3A-B2C5-130D-7D0FD67DB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9A462409-6BDB-BD1B-0B79-DE544522A7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780217"/>
              </p:ext>
            </p:extLst>
          </p:nvPr>
        </p:nvGraphicFramePr>
        <p:xfrm>
          <a:off x="918042" y="1825625"/>
          <a:ext cx="10111845" cy="4262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2" imgW="7953480" imgH="3352680" progId="Paint.Picture">
                  <p:embed/>
                </p:oleObj>
              </mc:Choice>
              <mc:Fallback>
                <p:oleObj name="Imagen de mapa de bits" r:id="rId2" imgW="7953480" imgH="3352680" progId="Paint.Picture">
                  <p:embed/>
                  <p:pic>
                    <p:nvPicPr>
                      <p:cNvPr id="6" name="Objeto 5">
                        <a:extLst>
                          <a:ext uri="{FF2B5EF4-FFF2-40B4-BE49-F238E27FC236}">
                            <a16:creationId xmlns:a16="http://schemas.microsoft.com/office/drawing/2014/main" id="{9A462409-6BDB-BD1B-0B79-DE544522A7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8042" y="1825625"/>
                        <a:ext cx="10111845" cy="42627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5632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7F22A-627C-C8EC-0E7A-13E8EA2A6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Anatomía de un DAG causal: Repaso</a:t>
            </a:r>
            <a:endParaRPr lang="es-MX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D7A2AF-36E7-0718-A395-52869DEF9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 = </a:t>
            </a:r>
            <a:r>
              <a:rPr lang="es-ES" dirty="0" err="1"/>
              <a:t>Directed</a:t>
            </a:r>
            <a:endParaRPr lang="es-E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/>
              <a:t>Se usan flechas unidireccionales: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endParaRPr lang="es-ES" dirty="0"/>
          </a:p>
          <a:p>
            <a:r>
              <a:rPr lang="es-ES" dirty="0"/>
              <a:t>A = </a:t>
            </a:r>
            <a:r>
              <a:rPr lang="es-ES" dirty="0" err="1"/>
              <a:t>Acyclic</a:t>
            </a:r>
            <a:endParaRPr lang="es-E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/>
              <a:t>No hay ciclos </a:t>
            </a:r>
            <a:r>
              <a:rPr lang="es-ES" dirty="0">
                <a:sym typeface="Wingdings" panose="05000000000000000000" pitchFamily="2" charset="2"/>
              </a:rPr>
              <a:t> </a:t>
            </a:r>
            <a:endParaRPr lang="es-ES" dirty="0"/>
          </a:p>
          <a:p>
            <a:r>
              <a:rPr lang="es-ES" dirty="0"/>
              <a:t>G = </a:t>
            </a:r>
            <a:r>
              <a:rPr lang="es-ES" dirty="0" err="1"/>
              <a:t>Graph</a:t>
            </a:r>
            <a:endParaRPr lang="es-E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/>
              <a:t>Son “grafos eulerianos” no “gráficos”. </a:t>
            </a:r>
          </a:p>
          <a:p>
            <a:r>
              <a:rPr lang="es-ES" dirty="0"/>
              <a:t>En español: Grafo acíclico dirigido</a:t>
            </a:r>
            <a:endParaRPr lang="es-MX" dirty="0"/>
          </a:p>
        </p:txBody>
      </p:sp>
      <p:graphicFrame>
        <p:nvGraphicFramePr>
          <p:cNvPr id="26" name="Objeto 25">
            <a:extLst>
              <a:ext uri="{FF2B5EF4-FFF2-40B4-BE49-F238E27FC236}">
                <a16:creationId xmlns:a16="http://schemas.microsoft.com/office/drawing/2014/main" id="{86DAB6CF-2809-D305-D33E-5CA7ADDCD7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0738626"/>
              </p:ext>
            </p:extLst>
          </p:nvPr>
        </p:nvGraphicFramePr>
        <p:xfrm>
          <a:off x="7122740" y="1448034"/>
          <a:ext cx="3648075" cy="240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2" imgW="3648240" imgH="2409840" progId="Paint.Picture">
                  <p:embed/>
                </p:oleObj>
              </mc:Choice>
              <mc:Fallback>
                <p:oleObj name="Imagen de mapa de bits" r:id="rId2" imgW="3648240" imgH="2409840" progId="Paint.Picture">
                  <p:embed/>
                  <p:pic>
                    <p:nvPicPr>
                      <p:cNvPr id="26" name="Objeto 25">
                        <a:extLst>
                          <a:ext uri="{FF2B5EF4-FFF2-40B4-BE49-F238E27FC236}">
                            <a16:creationId xmlns:a16="http://schemas.microsoft.com/office/drawing/2014/main" id="{86DAB6CF-2809-D305-D33E-5CA7ADDCD7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22740" y="1448034"/>
                        <a:ext cx="3648075" cy="240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to 26">
            <a:extLst>
              <a:ext uri="{FF2B5EF4-FFF2-40B4-BE49-F238E27FC236}">
                <a16:creationId xmlns:a16="http://schemas.microsoft.com/office/drawing/2014/main" id="{489F3162-CC4D-26CA-27EF-2304C4AEF9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1939445"/>
              </p:ext>
            </p:extLst>
          </p:nvPr>
        </p:nvGraphicFramePr>
        <p:xfrm>
          <a:off x="7198942" y="3857859"/>
          <a:ext cx="3648075" cy="2558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4" imgW="3381480" imgH="2371680" progId="Paint.Picture">
                  <p:embed/>
                </p:oleObj>
              </mc:Choice>
              <mc:Fallback>
                <p:oleObj name="Imagen de mapa de bits" r:id="rId4" imgW="3381480" imgH="2371680" progId="Paint.Picture">
                  <p:embed/>
                  <p:pic>
                    <p:nvPicPr>
                      <p:cNvPr id="27" name="Objeto 26">
                        <a:extLst>
                          <a:ext uri="{FF2B5EF4-FFF2-40B4-BE49-F238E27FC236}">
                            <a16:creationId xmlns:a16="http://schemas.microsoft.com/office/drawing/2014/main" id="{489F3162-CC4D-26CA-27EF-2304C4AEF9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98942" y="3857859"/>
                        <a:ext cx="3648075" cy="25587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CuadroTexto 27">
            <a:extLst>
              <a:ext uri="{FF2B5EF4-FFF2-40B4-BE49-F238E27FC236}">
                <a16:creationId xmlns:a16="http://schemas.microsoft.com/office/drawing/2014/main" id="{6C9589E1-C78A-5010-290B-E74F47131DD2}"/>
              </a:ext>
            </a:extLst>
          </p:cNvPr>
          <p:cNvSpPr txBox="1"/>
          <p:nvPr/>
        </p:nvSpPr>
        <p:spPr>
          <a:xfrm>
            <a:off x="528918" y="6569957"/>
            <a:ext cx="1127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/>
              <a:t>Imagen de </a:t>
            </a:r>
            <a:r>
              <a:rPr lang="es-ES" sz="1200" i="1" dirty="0" err="1"/>
              <a:t>Trickey</a:t>
            </a:r>
            <a:r>
              <a:rPr lang="es-ES" sz="1200" i="1" dirty="0"/>
              <a:t> AW. </a:t>
            </a:r>
            <a:r>
              <a:rPr lang="es-ES" sz="1200" i="1" dirty="0" err="1"/>
              <a:t>Introduction</a:t>
            </a:r>
            <a:r>
              <a:rPr lang="es-ES" sz="1200" i="1" dirty="0"/>
              <a:t> </a:t>
            </a:r>
            <a:r>
              <a:rPr lang="es-ES" sz="1200" i="1" dirty="0" err="1"/>
              <a:t>to</a:t>
            </a:r>
            <a:r>
              <a:rPr lang="es-ES" sz="1200" i="1" dirty="0"/>
              <a:t> Causal </a:t>
            </a:r>
            <a:r>
              <a:rPr lang="es-ES" sz="1200" i="1" dirty="0" err="1"/>
              <a:t>Directed</a:t>
            </a:r>
            <a:r>
              <a:rPr lang="es-ES" sz="1200" i="1" dirty="0"/>
              <a:t> </a:t>
            </a:r>
            <a:r>
              <a:rPr lang="es-ES" sz="1200" i="1" dirty="0" err="1"/>
              <a:t>Acyclic</a:t>
            </a:r>
            <a:r>
              <a:rPr lang="es-ES" sz="1200" i="1" dirty="0"/>
              <a:t> </a:t>
            </a:r>
            <a:r>
              <a:rPr lang="es-ES" sz="1200" i="1" dirty="0" err="1"/>
              <a:t>Graphs</a:t>
            </a:r>
            <a:r>
              <a:rPr lang="es-ES" sz="1200" i="1" dirty="0"/>
              <a:t> [</a:t>
            </a:r>
            <a:r>
              <a:rPr lang="es-ES" sz="1200" i="1" dirty="0" err="1"/>
              <a:t>Presentation</a:t>
            </a:r>
            <a:r>
              <a:rPr lang="es-ES" sz="1200" i="1" dirty="0"/>
              <a:t>] S-SPIRE Works in </a:t>
            </a:r>
            <a:r>
              <a:rPr lang="es-ES" sz="1200" i="1" dirty="0" err="1"/>
              <a:t>progress</a:t>
            </a:r>
            <a:r>
              <a:rPr lang="es-ES" sz="1200" i="1" dirty="0"/>
              <a:t>. 2019</a:t>
            </a:r>
            <a:endParaRPr lang="es-MX" sz="1200" i="1" dirty="0"/>
          </a:p>
        </p:txBody>
      </p:sp>
    </p:spTree>
    <p:extLst>
      <p:ext uri="{BB962C8B-B14F-4D97-AF65-F5344CB8AC3E}">
        <p14:creationId xmlns:p14="http://schemas.microsoft.com/office/powerpoint/2010/main" val="35245727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5595</Words>
  <Application>Microsoft Office PowerPoint</Application>
  <PresentationFormat>Panorámica</PresentationFormat>
  <Paragraphs>680</Paragraphs>
  <Slides>50</Slides>
  <Notes>5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50</vt:i4>
      </vt:variant>
    </vt:vector>
  </HeadingPairs>
  <TitlesOfParts>
    <vt:vector size="57" baseType="lpstr">
      <vt:lpstr>Arial</vt:lpstr>
      <vt:lpstr>Arial</vt:lpstr>
      <vt:lpstr>Calibri</vt:lpstr>
      <vt:lpstr>Calibri Light</vt:lpstr>
      <vt:lpstr>Wingdings</vt:lpstr>
      <vt:lpstr>Tema de Office</vt:lpstr>
      <vt:lpstr>Imagen de mapa de bits</vt:lpstr>
      <vt:lpstr>DAG para orientar selección de variables en inferencia causal</vt:lpstr>
      <vt:lpstr>Una motivación para comenzar</vt:lpstr>
      <vt:lpstr>Una motivación más…</vt:lpstr>
      <vt:lpstr>Por último, un caso real a modo de motivación: la paradoja del bajo peso al nacer</vt:lpstr>
      <vt:lpstr>Introducción</vt:lpstr>
      <vt:lpstr>Introducción</vt:lpstr>
      <vt:lpstr>Modelos Causales Estructurales y DAG causales</vt:lpstr>
      <vt:lpstr>Recursos recomendados para profundizar</vt:lpstr>
      <vt:lpstr>Anatomía de un DAG causal: Repaso</vt:lpstr>
      <vt:lpstr>¿Cuál de los siguientes no es un DAG?</vt:lpstr>
      <vt:lpstr>Anatomía de cualquier tipo de DAG  (no necesariamente causal)</vt:lpstr>
      <vt:lpstr>En un DAG causal una flecha refleja causalidad, no una “asociación”</vt:lpstr>
      <vt:lpstr>En un DAG, la ausencia de una flecha refleja que no hay causalidad</vt:lpstr>
      <vt:lpstr>Causa-efecto directas e indirectas</vt:lpstr>
      <vt:lpstr>Si el mecanismo no importa y no está involucrado en el diseño/análisis, entonces el DAG causal se simplifica</vt:lpstr>
      <vt:lpstr>Causas y efectos comunes</vt:lpstr>
      <vt:lpstr>Más sobre causas y efectos comunes</vt:lpstr>
      <vt:lpstr>Variables observadas y no observadas (latentes)</vt:lpstr>
      <vt:lpstr>Reglas para crear DAG</vt:lpstr>
      <vt:lpstr>Dibujando un DAG causal con ayuda de Daggity</vt:lpstr>
      <vt:lpstr>Interface de DAGitty</vt:lpstr>
      <vt:lpstr>Exportar DAG</vt:lpstr>
      <vt:lpstr>Código del modelo</vt:lpstr>
      <vt:lpstr>Ejercicios: Realizar estos DAG causales</vt:lpstr>
      <vt:lpstr>Fisiología de los DAG causales</vt:lpstr>
      <vt:lpstr>DAG causales y asociaciones estadísticas</vt:lpstr>
      <vt:lpstr>En una población dada, la estructura causal es constante, pero las asociaciones no lo son</vt:lpstr>
      <vt:lpstr>Reglas de d-separación para dummies</vt:lpstr>
      <vt:lpstr>Reglas de d-separación</vt:lpstr>
      <vt:lpstr>Reglas de d-separación para dummies (1/3)</vt:lpstr>
      <vt:lpstr>Reglas de d-separación para dummies (2/3)</vt:lpstr>
      <vt:lpstr>¿Qué significa condicionar en otra variable?</vt:lpstr>
      <vt:lpstr>Hagamos lo mismo para estos DAG</vt:lpstr>
      <vt:lpstr>Identificar efectos causales con DAG</vt:lpstr>
      <vt:lpstr>Ahora volvamos a la motivación el inicio de la clase para entender el problema de seleccionar confusores</vt:lpstr>
      <vt:lpstr>Veamos la segunda motivación</vt:lpstr>
      <vt:lpstr>Sigamos con la segunda motivación</vt:lpstr>
      <vt:lpstr>Tips para elaborar buenos DAGs</vt:lpstr>
      <vt:lpstr>Algunos tips más para usar mejor los DAGs en la selección de variables (1)</vt:lpstr>
      <vt:lpstr>Algunos tips más para usar mejor los DAGs en la selección de variables (2)</vt:lpstr>
      <vt:lpstr>Algunos tips más para usar mejor los DAGs en la selección de variables (3)</vt:lpstr>
      <vt:lpstr>¿Y la paradoja del bajo peso al nacer?</vt:lpstr>
      <vt:lpstr>Recomendaciones prácticas para elaborar DAG causales</vt:lpstr>
      <vt:lpstr>Buenas referencias para construcción de DAG causales en la práctica</vt:lpstr>
      <vt:lpstr>Recomendaciones para DAG causales</vt:lpstr>
      <vt:lpstr>Recomendaciones para DAG causales</vt:lpstr>
      <vt:lpstr>Recomendaciones para DAG causales</vt:lpstr>
      <vt:lpstr>Recomendaciones para DAG causales</vt:lpstr>
      <vt:lpstr>Recomendaciones para DAG causales</vt:lpstr>
      <vt:lpstr>Muchas 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Creando un DAG para mi estudio</dc:title>
  <dc:creator>Percy Soto Becerra</dc:creator>
  <cp:lastModifiedBy>Percy Soto Becerra</cp:lastModifiedBy>
  <cp:revision>5</cp:revision>
  <dcterms:created xsi:type="dcterms:W3CDTF">2022-05-26T16:32:51Z</dcterms:created>
  <dcterms:modified xsi:type="dcterms:W3CDTF">2022-10-26T19:13:43Z</dcterms:modified>
</cp:coreProperties>
</file>